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6" r:id="rId3"/>
    <p:sldId id="266" r:id="rId4"/>
    <p:sldId id="310" r:id="rId5"/>
    <p:sldId id="311" r:id="rId6"/>
    <p:sldId id="312" r:id="rId7"/>
    <p:sldId id="313" r:id="rId8"/>
    <p:sldId id="307" r:id="rId9"/>
    <p:sldId id="315" r:id="rId10"/>
    <p:sldId id="263" r:id="rId11"/>
    <p:sldId id="317" r:id="rId12"/>
    <p:sldId id="318" r:id="rId13"/>
    <p:sldId id="320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078" autoAdjust="0"/>
    <p:restoredTop sz="94660"/>
  </p:normalViewPr>
  <p:slideViewPr>
    <p:cSldViewPr>
      <p:cViewPr>
        <p:scale>
          <a:sx n="100" d="100"/>
          <a:sy n="100" d="100"/>
        </p:scale>
        <p:origin x="-1848" y="-780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21331-FABF-4278-8760-43C986CA2A21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A8F-54C6-4FA2-B244-5E2435A3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2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86D9C-9289-47D5-A8BA-83401928099A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461C6-E798-446C-B6D5-68C01D0FE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461C6-E798-446C-B6D5-68C01D0FE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5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461C6-E798-446C-B6D5-68C01D0FE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6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B38F7-6B58-4365-9D6E-06CA275193AB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5CF51-C0BB-4970-A180-5D452CFA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1.jp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12" Type="http://schemas.openxmlformats.org/officeDocument/2006/relationships/image" Target="../media/image110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11" Type="http://schemas.openxmlformats.org/officeDocument/2006/relationships/image" Target="../media/image109.jpg"/><Relationship Id="rId5" Type="http://schemas.openxmlformats.org/officeDocument/2006/relationships/image" Target="../media/image103.jpg"/><Relationship Id="rId10" Type="http://schemas.openxmlformats.org/officeDocument/2006/relationships/image" Target="../media/image108.jp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Relationship Id="rId9" Type="http://schemas.openxmlformats.org/officeDocument/2006/relationships/image" Target="../media/image1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g"/><Relationship Id="rId3" Type="http://schemas.openxmlformats.org/officeDocument/2006/relationships/image" Target="../media/image23.jpeg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jpe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647950"/>
            <a:ext cx="5486400" cy="990600"/>
          </a:xfrm>
        </p:spPr>
        <p:txBody>
          <a:bodyPr>
            <a:normAutofit/>
          </a:bodyPr>
          <a:lstStyle/>
          <a:p>
            <a:r>
              <a:rPr lang="cs-CZ" sz="1400" b="1" dirty="0" smtClean="0">
                <a:solidFill>
                  <a:schemeClr val="tx1"/>
                </a:solidFill>
              </a:rPr>
              <a:t>NEJVĚTŠÍ SVĚTOVÝ VÝROBCE SMALTOVANÝCH NÁDRŽÍ, SIL A ZÁSOBNÍKŮ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43200" y="2531269"/>
            <a:ext cx="3657600" cy="80962"/>
            <a:chOff x="2743200" y="2378869"/>
            <a:chExt cx="3657600" cy="80962"/>
          </a:xfrm>
          <a:solidFill>
            <a:srgbClr val="0070C0"/>
          </a:solidFill>
        </p:grpSpPr>
        <p:cxnSp>
          <p:nvCxnSpPr>
            <p:cNvPr id="8" name="Straight Connector 7"/>
            <p:cNvCxnSpPr/>
            <p:nvPr/>
          </p:nvCxnSpPr>
          <p:spPr>
            <a:xfrm>
              <a:off x="2743200" y="2419350"/>
              <a:ext cx="3657600" cy="0"/>
            </a:xfrm>
            <a:prstGeom prst="lin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4529139" y="2378869"/>
              <a:ext cx="80962" cy="80962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42" y="1091946"/>
            <a:ext cx="3845556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0" y="1272448"/>
            <a:ext cx="2463209" cy="196796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31" y="1272448"/>
            <a:ext cx="1787362" cy="23113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0100" y="590550"/>
            <a:ext cx="72771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TECHNOLOGIE ŠROUBOVANÝCH NÁDRŽÍ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1475" y="2876550"/>
            <a:ext cx="2676525" cy="1373089"/>
            <a:chOff x="485775" y="1885950"/>
            <a:chExt cx="2676525" cy="1373089"/>
          </a:xfrm>
        </p:grpSpPr>
        <p:sp>
          <p:nvSpPr>
            <p:cNvPr id="11" name="Oval 10"/>
            <p:cNvSpPr/>
            <p:nvPr/>
          </p:nvSpPr>
          <p:spPr>
            <a:xfrm>
              <a:off x="1524000" y="1885950"/>
              <a:ext cx="609600" cy="609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U.S. 101" pitchFamily="2" charset="0"/>
                </a:rPr>
                <a:t>1916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775" y="2571750"/>
              <a:ext cx="2676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Columbian Steel Tank Company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0" y="2858929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introduces bolted steel storage tanks for petroleum storage.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10</a:t>
            </a:r>
            <a:endParaRPr lang="en-US" sz="11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6289673" y="3141017"/>
            <a:ext cx="2222607" cy="1680865"/>
            <a:chOff x="666643" y="1885950"/>
            <a:chExt cx="2222607" cy="1680865"/>
          </a:xfrm>
        </p:grpSpPr>
        <p:sp>
          <p:nvSpPr>
            <p:cNvPr id="17" name="Oval 16"/>
            <p:cNvSpPr/>
            <p:nvPr/>
          </p:nvSpPr>
          <p:spPr>
            <a:xfrm>
              <a:off x="1524000" y="1885950"/>
              <a:ext cx="609600" cy="609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U.S. 101" pitchFamily="2" charset="0"/>
                </a:rPr>
                <a:t>1929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9191" y="2571750"/>
              <a:ext cx="2140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API introduces API-12B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6643" y="2858929"/>
              <a:ext cx="22226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bolted tank standard with Columbian Steel Tank Company leading the way as monogrammed manufacturer of API-12B tanks.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24076" y="1024497"/>
            <a:ext cx="567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VYZKOUŠENÉ VÝHODY:</a:t>
            </a:r>
            <a:endParaRPr lang="en-US" sz="1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966" y="1428750"/>
            <a:ext cx="312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TOVÁRNĚ VYROBENÝ POVLAK PRO OPTIMÁLNÍ </a:t>
            </a:r>
          </a:p>
          <a:p>
            <a:r>
              <a:rPr lang="cs-CZ" sz="1200" dirty="0" smtClean="0"/>
              <a:t>ŽIVOTNOST NÁDRŽE</a:t>
            </a:r>
            <a:endParaRPr lang="cs-CZ" sz="12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276285" y="1890415"/>
            <a:ext cx="322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ŘEŠENÍ JE FLEXIBILNÍ A ADAPTABILNÍ VZHLEDEM </a:t>
            </a:r>
          </a:p>
          <a:p>
            <a:r>
              <a:rPr lang="cs-CZ" sz="1200" dirty="0" smtClean="0"/>
              <a:t>K MÍSTU INSTALACE A UMOŽŇUJE POZDĚJŠÍ </a:t>
            </a:r>
          </a:p>
          <a:p>
            <a:r>
              <a:rPr lang="cs-CZ" sz="1200" dirty="0" smtClean="0"/>
              <a:t>ZVĚTŠENÍ.</a:t>
            </a:r>
            <a:endParaRPr lang="cs-CZ" sz="12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276285" y="2539842"/>
            <a:ext cx="204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SNADNÁ A RYCHLÁ VÝSTAVBA</a:t>
            </a:r>
            <a:endParaRPr lang="cs-CZ" sz="12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3276285" y="2861785"/>
            <a:ext cx="2833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VELMI NÍZKÉ CELKOVÉ STAVEBNÍ NÁKLADY</a:t>
            </a:r>
            <a:endParaRPr lang="cs-CZ" sz="1200" dirty="0"/>
          </a:p>
        </p:txBody>
      </p:sp>
      <p:sp>
        <p:nvSpPr>
          <p:cNvPr id="37" name="Obdélník 36"/>
          <p:cNvSpPr/>
          <p:nvPr/>
        </p:nvSpPr>
        <p:spPr>
          <a:xfrm>
            <a:off x="3157538" y="15249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3157538" y="196215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3157538" y="263344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3157538" y="295539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3309692" y="3203198"/>
            <a:ext cx="3161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PRVNÍ ŠROUBOVANÉ NÁDRŽE BYLY POUŽÍVÁNY </a:t>
            </a:r>
          </a:p>
          <a:p>
            <a:r>
              <a:rPr lang="cs-CZ" sz="1200" dirty="0" smtClean="0"/>
              <a:t>JIŽ PŘED ROKEM 1900’S PRO SKLADOVÁNÍ </a:t>
            </a:r>
          </a:p>
          <a:p>
            <a:r>
              <a:rPr lang="cs-CZ" sz="1200" dirty="0" smtClean="0"/>
              <a:t>BENZÍNU</a:t>
            </a:r>
            <a:endParaRPr lang="cs-CZ" sz="1200" dirty="0"/>
          </a:p>
        </p:txBody>
      </p:sp>
      <p:sp>
        <p:nvSpPr>
          <p:cNvPr id="43" name="Obdélník 42"/>
          <p:cNvSpPr/>
          <p:nvPr/>
        </p:nvSpPr>
        <p:spPr>
          <a:xfrm>
            <a:off x="3157538" y="328530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3309692" y="3914537"/>
            <a:ext cx="300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 DNEŠNÍ DOBĚ VELMI ŠIROKÉ UPLATNĚNÍ V </a:t>
            </a:r>
          </a:p>
          <a:p>
            <a:r>
              <a:rPr lang="cs-CZ" sz="1200" dirty="0" smtClean="0"/>
              <a:t>TISÍCÍCH APLIKACÍCH PRO TEKUTINY A SYPKÉ </a:t>
            </a:r>
          </a:p>
          <a:p>
            <a:r>
              <a:rPr lang="cs-CZ" sz="1200" dirty="0" smtClean="0"/>
              <a:t>MATERIÁLY.</a:t>
            </a:r>
            <a:endParaRPr lang="cs-CZ" sz="1200" dirty="0"/>
          </a:p>
        </p:txBody>
      </p:sp>
      <p:sp>
        <p:nvSpPr>
          <p:cNvPr id="45" name="Obdélník 44"/>
          <p:cNvSpPr/>
          <p:nvPr/>
        </p:nvSpPr>
        <p:spPr>
          <a:xfrm>
            <a:off x="3157853" y="400469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19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4" grpId="0"/>
      <p:bldP spid="30" grpId="0"/>
      <p:bldP spid="31" grpId="0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11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2950" y="982903"/>
            <a:ext cx="3446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PORCELÁNOVÝ SMALT SE CHEMICKY I MECHANICKY </a:t>
            </a:r>
          </a:p>
          <a:p>
            <a:r>
              <a:rPr lang="cs-CZ" sz="1200" dirty="0" smtClean="0"/>
              <a:t>SPOJUJE-FŮZUJE S OCELÍ.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42633" y="1458855"/>
            <a:ext cx="392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VYUŽITÍ PRO VELKÉ SKLADOVACÍ KZÁSOBNÍKY V ROCE 1948 </a:t>
            </a:r>
          </a:p>
          <a:p>
            <a:r>
              <a:rPr lang="cs-CZ" sz="1200" dirty="0" smtClean="0"/>
              <a:t>(AO SMITH)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62000" y="1957685"/>
            <a:ext cx="401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TIO2 SKLENĚNÁ KOMPOZICE PRO OPTIMÁLNÍ BUBLINKOVOU </a:t>
            </a:r>
          </a:p>
          <a:p>
            <a:r>
              <a:rPr lang="cs-CZ" sz="1200" dirty="0" smtClean="0"/>
              <a:t>STRUKTURU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71711" y="2419350"/>
            <a:ext cx="3992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ZÁKLADNÍ NÁTĚR POSKYTUJE KVALITNÍ SPOJENÍ SKLA S OCELÍ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77282" y="2749350"/>
            <a:ext cx="231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TLOUŠŤKA UVNITŘ 280 AŽ 380 µm</a:t>
            </a:r>
            <a:endParaRPr lang="cs-CZ" sz="1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805857" y="3042798"/>
            <a:ext cx="268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PROVOZNÍ ROZSAH:  DO 70°C </a:t>
            </a:r>
            <a:r>
              <a:rPr lang="pl-PL" sz="1200" dirty="0"/>
              <a:t>@ pH2-11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805857" y="3319797"/>
            <a:ext cx="1983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STAVEBNÍ A TERÉNNÍ SLUŽBY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5181600" y="1076323"/>
            <a:ext cx="3657600" cy="35528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10613" y="107632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610613" y="156959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610613" y="204050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16821" y="251295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620433" y="284295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620435" y="31364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624203" y="34165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49" y="3026349"/>
            <a:ext cx="3493307" cy="152660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49" y="1166108"/>
            <a:ext cx="3498519" cy="181534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3820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VITRIUM® GLASS-FUSED-TO-STEEL TECHNOLOGY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805857" y="3651150"/>
            <a:ext cx="4221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NÍZKÝ POTENCIÁL RŮSTU BAKTÉRIÍ PŘI SKLADOVÁNÍ PITNÉ VODY</a:t>
            </a:r>
            <a:endParaRPr lang="cs-CZ" sz="1200" dirty="0"/>
          </a:p>
        </p:txBody>
      </p:sp>
      <p:sp>
        <p:nvSpPr>
          <p:cNvPr id="33" name="Obdélník 32"/>
          <p:cNvSpPr/>
          <p:nvPr/>
        </p:nvSpPr>
        <p:spPr>
          <a:xfrm>
            <a:off x="620431" y="374475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790141" y="3964947"/>
            <a:ext cx="3726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VYZKOUŠENÁ ŽIVOTNOST 50+ LET V REÁLNÉM PROVOZU</a:t>
            </a:r>
            <a:endParaRPr lang="cs-CZ" sz="1200" dirty="0"/>
          </a:p>
        </p:txBody>
      </p:sp>
      <p:sp>
        <p:nvSpPr>
          <p:cNvPr id="35" name="Obdélník 34"/>
          <p:cNvSpPr/>
          <p:nvPr/>
        </p:nvSpPr>
        <p:spPr>
          <a:xfrm>
            <a:off x="623886" y="405855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624203" y="440054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/>
          <p:cNvSpPr txBox="1"/>
          <p:nvPr/>
        </p:nvSpPr>
        <p:spPr>
          <a:xfrm>
            <a:off x="805857" y="4306942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V PLNÉM SOULADU S NORMOU ISO28765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7454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8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0" grpId="0"/>
      <p:bldP spid="31" grpId="0"/>
      <p:bldP spid="33" grpId="0" animBg="1"/>
      <p:bldP spid="34" grpId="0"/>
      <p:bldP spid="35" grpId="0" animBg="1"/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12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2950" y="982903"/>
            <a:ext cx="2165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DĚROVÁNÍ OCELOVÝCH PLECHŮ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52172" y="1350345"/>
            <a:ext cx="248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EDGECOAT™  TEPELNĚ APLIKOVANÝ  </a:t>
            </a:r>
          </a:p>
          <a:p>
            <a:r>
              <a:rPr lang="cs-CZ" sz="1200" dirty="0" smtClean="0"/>
              <a:t>NEREZOVÝ NÁTĚR NA HRANÁCH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42950" y="1812010"/>
            <a:ext cx="3420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VLASTNÍ RECEPTURA SKLENĚNÉ SUSPENZE S </a:t>
            </a:r>
          </a:p>
          <a:p>
            <a:r>
              <a:rPr lang="cs-CZ" sz="1200" dirty="0" smtClean="0"/>
              <a:t>OPTIMÁLNÍ VELIKOSTÍ SKLENĚNÝCH ČÁSTIC </a:t>
            </a:r>
          </a:p>
          <a:p>
            <a:r>
              <a:rPr lang="cs-CZ" sz="1200" dirty="0" smtClean="0"/>
              <a:t>PRO DOBROU STRUKTURU SKLENĚNÉHO POVRCHU.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42950" y="2442904"/>
            <a:ext cx="354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PŘESNÉ ROBOTICKÉ NANÁŠENÍ SKLENĚNÉ SUSPENZE. </a:t>
            </a:r>
          </a:p>
          <a:p>
            <a:r>
              <a:rPr lang="cs-CZ" sz="1200" dirty="0" smtClean="0"/>
              <a:t>(DVA APLIKAČNÍ CYKLY A JEDEN CYKLUS SUŠENÍ)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402335" y="987564"/>
            <a:ext cx="294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3 - NÁSTŘIKY,  2 - VÝPALY V PECI S PŘESNÝM </a:t>
            </a:r>
          </a:p>
          <a:p>
            <a:r>
              <a:rPr lang="pl-PL" sz="1200" dirty="0" smtClean="0"/>
              <a:t>ŘÍZENÍM TEPLOTY NA 850</a:t>
            </a:r>
            <a:r>
              <a:rPr lang="pl-PL" sz="1200" dirty="0"/>
              <a:t>° C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420224" y="1499387"/>
            <a:ext cx="291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1100 VOLTŮ TESTOVACÍ METODIKA – 100% </a:t>
            </a:r>
            <a:endParaRPr lang="cs-CZ" sz="1200" dirty="0" smtClean="0"/>
          </a:p>
          <a:p>
            <a:r>
              <a:rPr lang="pt-BR" sz="1200" dirty="0" smtClean="0"/>
              <a:t>PLECHŮ JE V SOULADU S ISO28765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7467600" y="1920520"/>
            <a:ext cx="1371599" cy="2632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10613" y="107632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610612" y="144922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620056" y="188281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08307" y="252220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4222816" y="107650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4231898" y="158117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99" y="2021145"/>
            <a:ext cx="1252800" cy="1091914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3820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VITRIUM® GLASS-FUSED-TO-STEEL </a:t>
            </a:r>
            <a:r>
              <a:rPr lang="cs-CZ" sz="3200" b="1" dirty="0" smtClean="0">
                <a:solidFill>
                  <a:srgbClr val="0070C0"/>
                </a:solidFill>
                <a:latin typeface="+mn-lt"/>
              </a:rPr>
              <a:t>PROCESS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20224" y="2021145"/>
            <a:ext cx="2741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VLASTNÍ LABORATOŘE PROVÁDĚJÍ TESTY </a:t>
            </a:r>
          </a:p>
          <a:p>
            <a:r>
              <a:rPr lang="cs-CZ" sz="1200" dirty="0" smtClean="0"/>
              <a:t>ODOLNOSTI U KAŽDÉ ŠARŽE, PRO </a:t>
            </a:r>
          </a:p>
          <a:p>
            <a:r>
              <a:rPr lang="cs-CZ" sz="1200" dirty="0" smtClean="0"/>
              <a:t>ZAJIŠTĚNÍ DLOUHODOBÉ ŽIVOTNOSTI</a:t>
            </a:r>
            <a:endParaRPr lang="cs-CZ" sz="1200" dirty="0"/>
          </a:p>
        </p:txBody>
      </p:sp>
      <p:sp>
        <p:nvSpPr>
          <p:cNvPr id="33" name="Obdélník 32"/>
          <p:cNvSpPr/>
          <p:nvPr/>
        </p:nvSpPr>
        <p:spPr>
          <a:xfrm>
            <a:off x="4222815" y="213517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38200" y="3181350"/>
            <a:ext cx="667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89" y="3259165"/>
            <a:ext cx="1218834" cy="1218834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2" y="3259165"/>
            <a:ext cx="1214710" cy="1218834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62" y="3257733"/>
            <a:ext cx="1221821" cy="1218834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8" y="3254403"/>
            <a:ext cx="1217564" cy="1218834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54" y="3257733"/>
            <a:ext cx="1218834" cy="1218834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59" y="3254403"/>
            <a:ext cx="1218880" cy="12188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70" y="2917086"/>
            <a:ext cx="538256" cy="5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2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30" grpId="0"/>
      <p:bldP spid="31" grpId="0"/>
      <p:bldP spid="33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13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52748" y="982903"/>
            <a:ext cx="3387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VLASTNÍ  TERMOSETOVÝ  SÍŤOVANÝ POLYMEROVÝ  </a:t>
            </a:r>
          </a:p>
          <a:p>
            <a:r>
              <a:rPr lang="cs-CZ" sz="1200" dirty="0" smtClean="0"/>
              <a:t>EPOXYDOVÝ NÁTĚR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152431" y="1458855"/>
            <a:ext cx="334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PRÁŠKOVÁ BÁZE - SUCHÝ - 100% PEVNÝCH ČÁSTIC </a:t>
            </a:r>
          </a:p>
          <a:p>
            <a:r>
              <a:rPr lang="cs-CZ" sz="1200" dirty="0" smtClean="0"/>
              <a:t>BEZ ROZPOUŠTĚDEL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171798" y="1957685"/>
            <a:ext cx="377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ELEKTROSTATICKÉ  NANÁŠENÍ PRO  PŘESNÉ ROZLOŽENÍ V </a:t>
            </a:r>
          </a:p>
          <a:p>
            <a:r>
              <a:rPr lang="cs-CZ" sz="1200" dirty="0" smtClean="0"/>
              <a:t>PLOŠE A KONTROLU PROCESU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1509" y="2419350"/>
            <a:ext cx="2551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MIKRO VAZBA NA OCELOVÝ PODKLAD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187080" y="2749350"/>
            <a:ext cx="345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VYSOCE PEVNÝ AKRYL URETANOVÝ VRCHNÍ NÁSTŘIK</a:t>
            </a:r>
            <a:endParaRPr lang="cs-CZ" sz="1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215655" y="3042798"/>
            <a:ext cx="291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LEPŠÍ UV ODOLNOST A  BAREVNÁ STABILITA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215655" y="3319797"/>
            <a:ext cx="2313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EXELENTNÍ  POKRYTÍ A PRUŽNOST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5715000" y="982903"/>
            <a:ext cx="3124200" cy="3646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020411" y="107632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020411" y="156959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1020411" y="204050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1026619" y="251295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1030231" y="284295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1030233" y="31364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1034001" y="34165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69" y="2833494"/>
            <a:ext cx="2949831" cy="172073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69" y="1046048"/>
            <a:ext cx="2937387" cy="1713476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8839200" cy="380999"/>
          </a:xfrm>
        </p:spPr>
        <p:txBody>
          <a:bodyPr anchor="b">
            <a:noAutofit/>
          </a:bodyPr>
          <a:lstStyle/>
          <a:p>
            <a:r>
              <a:rPr lang="en-US" sz="2900" b="1" dirty="0" smtClean="0">
                <a:solidFill>
                  <a:srgbClr val="0070C0"/>
                </a:solidFill>
                <a:latin typeface="+mn-lt"/>
              </a:rPr>
              <a:t>OPTIBOND™ TERMOSETOVÁ EPOXIDOVÁ TECHNOLOGIE</a:t>
            </a:r>
            <a:endParaRPr lang="en-US" sz="29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215655" y="3651150"/>
            <a:ext cx="3664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NSF SCHVÁLENÍ PRO SKLADOVÁNÍ TEKUTÝCH POTRAVIN</a:t>
            </a:r>
            <a:endParaRPr lang="cs-CZ" sz="1200" dirty="0"/>
          </a:p>
        </p:txBody>
      </p:sp>
      <p:sp>
        <p:nvSpPr>
          <p:cNvPr id="33" name="Obdélník 32"/>
          <p:cNvSpPr/>
          <p:nvPr/>
        </p:nvSpPr>
        <p:spPr>
          <a:xfrm>
            <a:off x="1030229" y="374475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1199939" y="3964947"/>
            <a:ext cx="3067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VYZKOUŠENÁ PRAKTICKÁ ŽIVOTNOST 30 + LET</a:t>
            </a:r>
            <a:endParaRPr lang="cs-CZ" sz="1200" dirty="0"/>
          </a:p>
        </p:txBody>
      </p:sp>
      <p:sp>
        <p:nvSpPr>
          <p:cNvPr id="35" name="Obdélník 34"/>
          <p:cNvSpPr/>
          <p:nvPr/>
        </p:nvSpPr>
        <p:spPr>
          <a:xfrm>
            <a:off x="1033684" y="405855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1034001" y="440054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/>
          <p:cNvSpPr txBox="1"/>
          <p:nvPr/>
        </p:nvSpPr>
        <p:spPr>
          <a:xfrm>
            <a:off x="1215655" y="4306942"/>
            <a:ext cx="238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1100V TEST CELISTVOSTI POVRCHU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00651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8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0" grpId="0"/>
      <p:bldP spid="31" grpId="0"/>
      <p:bldP spid="33" grpId="0" animBg="1"/>
      <p:bldP spid="34" grpId="0"/>
      <p:bldP spid="35" grpId="0" animBg="1"/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14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2950" y="982903"/>
            <a:ext cx="1591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ODMAŠTĚNÍ - OPLACH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52172" y="1350345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SUŠENÍ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42950" y="1812010"/>
            <a:ext cx="3452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TRYSKÁNÍ OCELOVÝMI BROKY/ZRNITOST NA SA 2 ½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2000" y="2219938"/>
            <a:ext cx="1998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ELEKTROSTATICKÉ NANÁŠENÍ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52172" y="2601246"/>
            <a:ext cx="3177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27013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/>
              <a:t>THERMO-SET </a:t>
            </a:r>
            <a:r>
              <a:rPr lang="cs-CZ" sz="1200" dirty="0" smtClean="0"/>
              <a:t>SUŠENÍ</a:t>
            </a:r>
            <a:r>
              <a:rPr lang="en-US" sz="1200" dirty="0" smtClean="0"/>
              <a:t> ~ 200</a:t>
            </a:r>
            <a:r>
              <a:rPr lang="en-US" sz="1200" baseline="30000" dirty="0" smtClean="0"/>
              <a:t>O</a:t>
            </a:r>
            <a:r>
              <a:rPr lang="en-US" sz="1200" dirty="0" smtClean="0"/>
              <a:t> C </a:t>
            </a:r>
            <a:r>
              <a:rPr lang="cs-CZ" sz="1200" dirty="0" smtClean="0"/>
              <a:t>PRO ZESÍŤOVÁNÍ </a:t>
            </a:r>
            <a:br>
              <a:rPr lang="cs-CZ" sz="1200" dirty="0" smtClean="0"/>
            </a:br>
            <a:r>
              <a:rPr lang="cs-CZ" sz="1200" dirty="0" smtClean="0"/>
              <a:t>POLYMERU A PŘILNAVOSTI K PODKLADU</a:t>
            </a:r>
            <a:endParaRPr lang="en-US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11447" y="987564"/>
            <a:ext cx="1301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VENKOVNÍ BARVA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7467600" y="1920520"/>
            <a:ext cx="1371599" cy="2632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10613" y="107632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610612" y="144922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620056" y="188281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24203" y="231354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624202" y="264587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4060819" y="106935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59" y="2021144"/>
            <a:ext cx="1227855" cy="116020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3820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OPTIBOND™ THERMOSET EPOXY PROCESS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226426" y="1920520"/>
            <a:ext cx="2884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1100 VOLTŮ TEST - 100%  U VŠECH PLECHŮ</a:t>
            </a:r>
            <a:endParaRPr lang="cs-CZ" sz="1200" dirty="0"/>
          </a:p>
        </p:txBody>
      </p:sp>
      <p:sp>
        <p:nvSpPr>
          <p:cNvPr id="33" name="Obdélník 32"/>
          <p:cNvSpPr/>
          <p:nvPr/>
        </p:nvSpPr>
        <p:spPr>
          <a:xfrm>
            <a:off x="4066715" y="203454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38200" y="3181350"/>
            <a:ext cx="667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1" y="3259165"/>
            <a:ext cx="1214030" cy="1218834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2" y="3259929"/>
            <a:ext cx="1214710" cy="121730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62" y="3269617"/>
            <a:ext cx="1221821" cy="119506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8" y="3263991"/>
            <a:ext cx="1217564" cy="1199658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77" y="3257733"/>
            <a:ext cx="1210788" cy="1218834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59" y="3257572"/>
            <a:ext cx="1218880" cy="1212496"/>
          </a:xfrm>
          <a:prstGeom prst="rect">
            <a:avLst/>
          </a:prstGeom>
        </p:spPr>
      </p:pic>
      <p:sp>
        <p:nvSpPr>
          <p:cNvPr id="34" name="TextovéPole 33"/>
          <p:cNvSpPr txBox="1"/>
          <p:nvPr/>
        </p:nvSpPr>
        <p:spPr>
          <a:xfrm>
            <a:off x="4226426" y="2398524"/>
            <a:ext cx="2218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TEST TLOUŠŤKY VNITŘNÍ VRSTVY</a:t>
            </a:r>
            <a:endParaRPr lang="cs-CZ" sz="1200" dirty="0"/>
          </a:p>
        </p:txBody>
      </p:sp>
      <p:sp>
        <p:nvSpPr>
          <p:cNvPr id="35" name="Obdélník 34"/>
          <p:cNvSpPr/>
          <p:nvPr/>
        </p:nvSpPr>
        <p:spPr>
          <a:xfrm>
            <a:off x="4066715" y="251255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4331966" y="1359444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4392433" y="1266663"/>
            <a:ext cx="12763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MOŽNOST VÝBĚRU BARVY</a:t>
            </a:r>
            <a:endParaRPr lang="cs-CZ" sz="800" dirty="0"/>
          </a:p>
        </p:txBody>
      </p:sp>
      <p:sp>
        <p:nvSpPr>
          <p:cNvPr id="51" name="Obdélník 50"/>
          <p:cNvSpPr/>
          <p:nvPr/>
        </p:nvSpPr>
        <p:spPr>
          <a:xfrm>
            <a:off x="4331965" y="1542010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TextovéPole 51"/>
          <p:cNvSpPr txBox="1"/>
          <p:nvPr/>
        </p:nvSpPr>
        <p:spPr>
          <a:xfrm>
            <a:off x="4392432" y="1449229"/>
            <a:ext cx="1152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ODOLNOST URETHANU</a:t>
            </a:r>
            <a:endParaRPr lang="cs-CZ" sz="800" dirty="0"/>
          </a:p>
        </p:txBody>
      </p:sp>
      <p:sp>
        <p:nvSpPr>
          <p:cNvPr id="53" name="Obdélník 52"/>
          <p:cNvSpPr/>
          <p:nvPr/>
        </p:nvSpPr>
        <p:spPr>
          <a:xfrm>
            <a:off x="4331966" y="1727288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/>
          <p:cNvSpPr txBox="1"/>
          <p:nvPr/>
        </p:nvSpPr>
        <p:spPr>
          <a:xfrm>
            <a:off x="4392433" y="1634507"/>
            <a:ext cx="1297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ROZŠÍŘENÁ UV ODOLNOST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70233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30" grpId="0"/>
      <p:bldP spid="31" grpId="0"/>
      <p:bldP spid="33" grpId="0" animBg="1"/>
      <p:bldP spid="3" grpId="0" animBg="1"/>
      <p:bldP spid="34" grpId="0"/>
      <p:bldP spid="35" grpId="0" animBg="1"/>
      <p:bldP spid="38" grpId="0" animBg="1"/>
      <p:bldP spid="43" grpId="0"/>
      <p:bldP spid="51" grpId="0" animBg="1"/>
      <p:bldP spid="52" grpId="0"/>
      <p:bldP spid="53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15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76304" y="1262015"/>
            <a:ext cx="1973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VLOŽENÝ STARTOVACÍ PÁSEK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985526" y="1629457"/>
            <a:ext cx="1210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BETONOVÉ DNO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76304" y="2091122"/>
            <a:ext cx="1099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OCELOVÉ DNO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95354" y="2499050"/>
            <a:ext cx="2127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VRSTVA DRCENÉHO KAMENIVA</a:t>
            </a:r>
            <a:endParaRPr lang="cs-CZ" sz="1200" dirty="0"/>
          </a:p>
        </p:txBody>
      </p:sp>
      <p:sp>
        <p:nvSpPr>
          <p:cNvPr id="6" name="Obdélník 5"/>
          <p:cNvSpPr/>
          <p:nvPr/>
        </p:nvSpPr>
        <p:spPr>
          <a:xfrm>
            <a:off x="843967" y="135543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843966" y="172834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853410" y="216193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857557" y="259265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6" y="930806"/>
            <a:ext cx="2666999" cy="223389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3820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ŠROUBOVANÉ NÁDRŽE- ZAKLÁDÁNÍ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9600" y="3181350"/>
            <a:ext cx="79248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3" y="3222187"/>
            <a:ext cx="1905000" cy="127087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0395"/>
            <a:ext cx="1908999" cy="127266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222187"/>
            <a:ext cx="1906309" cy="1270873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955870"/>
            <a:ext cx="2996075" cy="2225479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5" y="3222187"/>
            <a:ext cx="1906310" cy="12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6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6" grpId="0" animBg="1"/>
      <p:bldP spid="39" grpId="0" animBg="1"/>
      <p:bldP spid="40" grpId="0" animBg="1"/>
      <p:bldP spid="41" grpId="0" animBg="1"/>
      <p:bldP spid="30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16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52748" y="1443107"/>
            <a:ext cx="4054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ŽÁROVĚ ZINKOVANÝ ½ PALCOVÝ ŠROUB, PODLOŽKA A MATICE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152431" y="1725575"/>
            <a:ext cx="2520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PLASTOVÁ OCHRANA HLAVY ŠROUBU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171798" y="2056953"/>
            <a:ext cx="1796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VYSOCE PEVNOSTNÍ OCEL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71798" y="2363729"/>
            <a:ext cx="1704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SPLŇUJE NORMU NSF61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181509" y="3669972"/>
            <a:ext cx="2541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SPECIÁLNÍ SLOŽENÍ TĚSNÍCÍHO </a:t>
            </a:r>
            <a:r>
              <a:rPr lang="pl-PL" sz="1200" dirty="0" smtClean="0"/>
              <a:t>TMELU</a:t>
            </a:r>
            <a:endParaRPr lang="cs-CZ" sz="1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210084" y="3963420"/>
            <a:ext cx="3183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STANDARDNÍ TĚSNĚNÍ JSOU VYROBENA Z EPDM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210084" y="4240419"/>
            <a:ext cx="3503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SPECIÁLNĚ VYROBENÁ TĚSNĚNÍ PRO REVIZNÍ VSTUPY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6096000" y="895351"/>
            <a:ext cx="2743200" cy="373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020411" y="153652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020411" y="183631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1020411" y="213977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1016908" y="245733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1024660" y="376357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1024662" y="405702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1028430" y="433712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00" y="2793745"/>
            <a:ext cx="2578300" cy="175920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00" y="982903"/>
            <a:ext cx="2578300" cy="1713476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88392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ŠROUBOVANÉ NÁDRŽE - KOMPONENTY 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16908" y="3335238"/>
            <a:ext cx="1542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TMELY A TĚSNĚNÍ:</a:t>
            </a:r>
            <a:endParaRPr lang="cs-CZ" sz="1400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016908" y="1135330"/>
            <a:ext cx="16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ŠROUBY A MATICE: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396936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8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0" grpId="0"/>
      <p:bldP spid="10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1047750"/>
            <a:ext cx="8001000" cy="3581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17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52748" y="1443107"/>
            <a:ext cx="2963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BEZ SVAŘOVÁNÍ- SEŠROUBOVÁNO NA MÍSTĚ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52431" y="1725575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STAVBA POMOCÍ ZVEDÁKŮ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71798" y="2056953"/>
            <a:ext cx="2591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SPRÁVNÁ METODA, KTERÁ VYHOVUJE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POŽADAVKŮM STAVENIŠTĚ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20411" y="1536527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020411" y="1836311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1020411" y="2139775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70" y="1135330"/>
            <a:ext cx="4499830" cy="341762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49316"/>
            <a:ext cx="3276599" cy="200924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88392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STAVBA ŠROUBOVANÉ NÁDRŽE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1016908" y="1135330"/>
            <a:ext cx="166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VÝHODY MONTÁŽE: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5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7" grpId="0"/>
      <p:bldP spid="18" grpId="0"/>
      <p:bldP spid="6" grpId="0" animBg="1"/>
      <p:bldP spid="39" grpId="0" animBg="1"/>
      <p:bldP spid="40" grpId="0" animBg="1"/>
      <p:bldP spid="30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667583"/>
            <a:ext cx="1828800" cy="102475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3619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STAVBA SMALTOVANÉ NÁDRŽE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18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6275" y="1537766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základy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011592"/>
            <a:ext cx="1828800" cy="1024758"/>
          </a:xfrm>
          <a:prstGeom prst="rect">
            <a:avLst/>
          </a:prstGeom>
        </p:spPr>
      </p:pic>
      <p:sp>
        <p:nvSpPr>
          <p:cNvPr id="30" name="TextBox 13"/>
          <p:cNvSpPr txBox="1"/>
          <p:nvPr/>
        </p:nvSpPr>
        <p:spPr>
          <a:xfrm>
            <a:off x="676275" y="288128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Install Foundation </a:t>
            </a:r>
            <a:r>
              <a:rPr lang="en-US" sz="900" dirty="0" smtClean="0">
                <a:solidFill>
                  <a:schemeClr val="bg1"/>
                </a:solidFill>
              </a:rPr>
              <a:t>Seals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343742"/>
            <a:ext cx="1828800" cy="1024758"/>
          </a:xfrm>
          <a:prstGeom prst="rect">
            <a:avLst/>
          </a:prstGeom>
        </p:spPr>
      </p:pic>
      <p:sp>
        <p:nvSpPr>
          <p:cNvPr id="32" name="TextBox 13"/>
          <p:cNvSpPr txBox="1"/>
          <p:nvPr/>
        </p:nvSpPr>
        <p:spPr>
          <a:xfrm>
            <a:off x="676275" y="422308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Montáž plechů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67583"/>
            <a:ext cx="1828800" cy="1024758"/>
          </a:xfrm>
          <a:prstGeom prst="rect">
            <a:avLst/>
          </a:prstGeom>
        </p:spPr>
      </p:pic>
      <p:sp>
        <p:nvSpPr>
          <p:cNvPr id="34" name="TextBox 13"/>
          <p:cNvSpPr txBox="1"/>
          <p:nvPr/>
        </p:nvSpPr>
        <p:spPr>
          <a:xfrm>
            <a:off x="2667000" y="1537766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Ring Wall and </a:t>
            </a:r>
            <a:r>
              <a:rPr lang="en-US" sz="900" dirty="0" smtClean="0">
                <a:solidFill>
                  <a:schemeClr val="bg1"/>
                </a:solidFill>
              </a:rPr>
              <a:t>Compaction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67583"/>
            <a:ext cx="1828800" cy="1024758"/>
          </a:xfrm>
          <a:prstGeom prst="rect">
            <a:avLst/>
          </a:prstGeom>
        </p:spPr>
      </p:pic>
      <p:sp>
        <p:nvSpPr>
          <p:cNvPr id="36" name="TextBox 13"/>
          <p:cNvSpPr txBox="1"/>
          <p:nvPr/>
        </p:nvSpPr>
        <p:spPr>
          <a:xfrm>
            <a:off x="4648200" y="1537766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Set Starter </a:t>
            </a:r>
            <a:r>
              <a:rPr lang="en-US" sz="900" dirty="0" smtClean="0">
                <a:solidFill>
                  <a:schemeClr val="bg1"/>
                </a:solidFill>
              </a:rPr>
              <a:t>Ring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7" name="Obrázek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67583"/>
            <a:ext cx="1828800" cy="1024758"/>
          </a:xfrm>
          <a:prstGeom prst="rect">
            <a:avLst/>
          </a:prstGeom>
        </p:spPr>
      </p:pic>
      <p:sp>
        <p:nvSpPr>
          <p:cNvPr id="38" name="TextBox 13"/>
          <p:cNvSpPr txBox="1"/>
          <p:nvPr/>
        </p:nvSpPr>
        <p:spPr>
          <a:xfrm>
            <a:off x="6629400" y="1535625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Set Slab Reinforcing </a:t>
            </a:r>
            <a:r>
              <a:rPr lang="en-US" sz="900" dirty="0" smtClean="0">
                <a:solidFill>
                  <a:schemeClr val="bg1"/>
                </a:solidFill>
              </a:rPr>
              <a:t>Steel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9" name="Obrázek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11591"/>
            <a:ext cx="1828800" cy="1024758"/>
          </a:xfrm>
          <a:prstGeom prst="rect">
            <a:avLst/>
          </a:prstGeom>
        </p:spPr>
      </p:pic>
      <p:sp>
        <p:nvSpPr>
          <p:cNvPr id="40" name="TextBox 13"/>
          <p:cNvSpPr txBox="1"/>
          <p:nvPr/>
        </p:nvSpPr>
        <p:spPr>
          <a:xfrm>
            <a:off x="2667000" y="288128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Pour and Complete 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Concrete </a:t>
            </a:r>
            <a:r>
              <a:rPr lang="en-US" sz="900" dirty="0">
                <a:solidFill>
                  <a:schemeClr val="bg1"/>
                </a:solidFill>
              </a:rPr>
              <a:t>Floor Slab</a:t>
            </a:r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11590"/>
            <a:ext cx="1828800" cy="1024758"/>
          </a:xfrm>
          <a:prstGeom prst="rect">
            <a:avLst/>
          </a:prstGeom>
        </p:spPr>
      </p:pic>
      <p:sp>
        <p:nvSpPr>
          <p:cNvPr id="42" name="TextBox 13"/>
          <p:cNvSpPr txBox="1"/>
          <p:nvPr/>
        </p:nvSpPr>
        <p:spPr>
          <a:xfrm>
            <a:off x="4648200" y="2873589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Set Up Jacks and Start </a:t>
            </a:r>
            <a:r>
              <a:rPr lang="en-US" sz="900" dirty="0" smtClean="0">
                <a:solidFill>
                  <a:schemeClr val="bg1"/>
                </a:solidFill>
              </a:rPr>
              <a:t>ESR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11589"/>
            <a:ext cx="1828800" cy="1024758"/>
          </a:xfrm>
          <a:prstGeom prst="rect">
            <a:avLst/>
          </a:prstGeom>
        </p:spPr>
      </p:pic>
      <p:sp>
        <p:nvSpPr>
          <p:cNvPr id="44" name="TextBox 13"/>
          <p:cNvSpPr txBox="1"/>
          <p:nvPr/>
        </p:nvSpPr>
        <p:spPr>
          <a:xfrm>
            <a:off x="6629400" y="2873589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Assemble and Complete ESR Structure/Panels</a:t>
            </a:r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43742"/>
            <a:ext cx="1828800" cy="1024758"/>
          </a:xfrm>
          <a:prstGeom prst="rect">
            <a:avLst/>
          </a:prstGeom>
        </p:spPr>
      </p:pic>
      <p:sp>
        <p:nvSpPr>
          <p:cNvPr id="46" name="TextBox 13"/>
          <p:cNvSpPr txBox="1"/>
          <p:nvPr/>
        </p:nvSpPr>
        <p:spPr>
          <a:xfrm>
            <a:off x="2667000" y="421343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Apply </a:t>
            </a:r>
            <a:r>
              <a:rPr lang="en-US" sz="900" dirty="0" smtClean="0">
                <a:solidFill>
                  <a:schemeClr val="bg1"/>
                </a:solidFill>
              </a:rPr>
              <a:t>Sealer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7" name="Obrázek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43741"/>
            <a:ext cx="1828800" cy="1024758"/>
          </a:xfrm>
          <a:prstGeom prst="rect">
            <a:avLst/>
          </a:prstGeom>
        </p:spPr>
      </p:pic>
      <p:sp>
        <p:nvSpPr>
          <p:cNvPr id="48" name="TextBox 13"/>
          <p:cNvSpPr txBox="1"/>
          <p:nvPr/>
        </p:nvSpPr>
        <p:spPr>
          <a:xfrm>
            <a:off x="4648200" y="421343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Jack and Raise Tank to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Install Panel Rings</a:t>
            </a:r>
          </a:p>
        </p:txBody>
      </p:sp>
      <p:pic>
        <p:nvPicPr>
          <p:cNvPr id="49" name="Obrázek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43742"/>
            <a:ext cx="1828800" cy="1024758"/>
          </a:xfrm>
          <a:prstGeom prst="rect">
            <a:avLst/>
          </a:prstGeom>
        </p:spPr>
      </p:pic>
      <p:sp>
        <p:nvSpPr>
          <p:cNvPr id="50" name="TextBox 13"/>
          <p:cNvSpPr txBox="1"/>
          <p:nvPr/>
        </p:nvSpPr>
        <p:spPr>
          <a:xfrm>
            <a:off x="6629400" y="4223084"/>
            <a:ext cx="18288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Kompletní nádrže</a:t>
            </a:r>
            <a:endParaRPr lang="cs-CZ" sz="900" dirty="0" smtClean="0">
              <a:solidFill>
                <a:schemeClr val="bg1"/>
              </a:solidFill>
            </a:endParaRP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31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895350"/>
            <a:ext cx="1828800" cy="13400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3619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TYPY DODÁVANÝCH STŘECH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19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6275" y="2235419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01</a:t>
            </a: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770079"/>
            <a:ext cx="1828800" cy="1340069"/>
          </a:xfrm>
          <a:prstGeom prst="rect">
            <a:avLst/>
          </a:prstGeom>
        </p:spPr>
      </p:pic>
      <p:sp>
        <p:nvSpPr>
          <p:cNvPr id="30" name="TextBox 13"/>
          <p:cNvSpPr txBox="1"/>
          <p:nvPr/>
        </p:nvSpPr>
        <p:spPr>
          <a:xfrm>
            <a:off x="676275" y="4107490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05</a:t>
            </a: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95350"/>
            <a:ext cx="1828800" cy="1340069"/>
          </a:xfrm>
          <a:prstGeom prst="rect">
            <a:avLst/>
          </a:prstGeom>
        </p:spPr>
      </p:pic>
      <p:sp>
        <p:nvSpPr>
          <p:cNvPr id="34" name="TextBox 13"/>
          <p:cNvSpPr txBox="1"/>
          <p:nvPr/>
        </p:nvSpPr>
        <p:spPr>
          <a:xfrm>
            <a:off x="2667000" y="2235419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02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95350"/>
            <a:ext cx="1828800" cy="1340069"/>
          </a:xfrm>
          <a:prstGeom prst="rect">
            <a:avLst/>
          </a:prstGeom>
        </p:spPr>
      </p:pic>
      <p:sp>
        <p:nvSpPr>
          <p:cNvPr id="36" name="TextBox 13"/>
          <p:cNvSpPr txBox="1"/>
          <p:nvPr/>
        </p:nvSpPr>
        <p:spPr>
          <a:xfrm>
            <a:off x="4648200" y="2235419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03</a:t>
            </a:r>
          </a:p>
        </p:txBody>
      </p:sp>
      <p:pic>
        <p:nvPicPr>
          <p:cNvPr id="37" name="Obrázek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895350"/>
            <a:ext cx="1828800" cy="1340069"/>
          </a:xfrm>
          <a:prstGeom prst="rect">
            <a:avLst/>
          </a:prstGeom>
        </p:spPr>
      </p:pic>
      <p:sp>
        <p:nvSpPr>
          <p:cNvPr id="38" name="TextBox 13"/>
          <p:cNvSpPr txBox="1"/>
          <p:nvPr/>
        </p:nvSpPr>
        <p:spPr>
          <a:xfrm>
            <a:off x="6629400" y="2235419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04</a:t>
            </a:r>
          </a:p>
        </p:txBody>
      </p:sp>
      <p:pic>
        <p:nvPicPr>
          <p:cNvPr id="39" name="Obrázek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70079"/>
            <a:ext cx="1828800" cy="1340069"/>
          </a:xfrm>
          <a:prstGeom prst="rect">
            <a:avLst/>
          </a:prstGeom>
        </p:spPr>
      </p:pic>
      <p:sp>
        <p:nvSpPr>
          <p:cNvPr id="40" name="TextBox 13"/>
          <p:cNvSpPr txBox="1"/>
          <p:nvPr/>
        </p:nvSpPr>
        <p:spPr>
          <a:xfrm>
            <a:off x="2667000" y="4098843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06</a:t>
            </a:r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770079"/>
            <a:ext cx="1828800" cy="1340069"/>
          </a:xfrm>
          <a:prstGeom prst="rect">
            <a:avLst/>
          </a:prstGeom>
        </p:spPr>
      </p:pic>
      <p:sp>
        <p:nvSpPr>
          <p:cNvPr id="42" name="TextBox 13"/>
          <p:cNvSpPr txBox="1"/>
          <p:nvPr/>
        </p:nvSpPr>
        <p:spPr>
          <a:xfrm>
            <a:off x="4648200" y="4107490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07</a:t>
            </a:r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70079"/>
            <a:ext cx="1828800" cy="1347609"/>
          </a:xfrm>
          <a:prstGeom prst="rect">
            <a:avLst/>
          </a:prstGeom>
        </p:spPr>
      </p:pic>
      <p:sp>
        <p:nvSpPr>
          <p:cNvPr id="44" name="TextBox 13"/>
          <p:cNvSpPr txBox="1"/>
          <p:nvPr/>
        </p:nvSpPr>
        <p:spPr>
          <a:xfrm>
            <a:off x="6629400" y="4107490"/>
            <a:ext cx="1828800" cy="230832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900" dirty="0" smtClean="0">
                <a:solidFill>
                  <a:schemeClr val="bg1"/>
                </a:solidFill>
              </a:rPr>
              <a:t>STŘECHA 08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72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30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905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  <a:latin typeface="+mn-lt"/>
              </a:rPr>
              <a:t>FIREMNÍ STRUKTURA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895350"/>
            <a:ext cx="7315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NÁVAZNOST JEDNOTLIVÝCH FIREM</a:t>
            </a:r>
            <a:endParaRPr lang="en-US" sz="1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457200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02</a:t>
            </a:r>
            <a:endParaRPr lang="en-US" sz="11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52550"/>
            <a:ext cx="2276856" cy="774192"/>
          </a:xfrm>
          <a:prstGeom prst="rect">
            <a:avLst/>
          </a:prstGeom>
        </p:spPr>
      </p:pic>
      <p:cxnSp>
        <p:nvCxnSpPr>
          <p:cNvPr id="15" name="Přímá spojnice 14"/>
          <p:cNvCxnSpPr/>
          <p:nvPr/>
        </p:nvCxnSpPr>
        <p:spPr>
          <a:xfrm>
            <a:off x="6096000" y="2190750"/>
            <a:ext cx="0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301113" y="2381250"/>
            <a:ext cx="1633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5301113" y="238125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28" y="2821033"/>
            <a:ext cx="857770" cy="449308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>
          <a:xfrm>
            <a:off x="6934200" y="238125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Obrázek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88" y="2821033"/>
            <a:ext cx="822424" cy="449308"/>
          </a:xfrm>
          <a:prstGeom prst="rect">
            <a:avLst/>
          </a:prstGeom>
        </p:spPr>
      </p:pic>
      <p:sp>
        <p:nvSpPr>
          <p:cNvPr id="35" name="TextBox 20"/>
          <p:cNvSpPr txBox="1"/>
          <p:nvPr/>
        </p:nvSpPr>
        <p:spPr>
          <a:xfrm>
            <a:off x="895350" y="2388787"/>
            <a:ext cx="3624263" cy="1006141"/>
          </a:xfrm>
          <a:prstGeom prst="rect">
            <a:avLst/>
          </a:prstGeom>
          <a:noFill/>
        </p:spPr>
        <p:txBody>
          <a:bodyPr wrap="square" lIns="82012" tIns="41005" rIns="82012" bIns="41005" rtlCol="0">
            <a:spAutoFit/>
          </a:bodyPr>
          <a:lstStyle/>
          <a:p>
            <a:pPr marL="205026" indent="-205026">
              <a:buFont typeface="Arial" pitchFamily="34" charset="0"/>
              <a:buChar char="•"/>
            </a:pPr>
            <a:r>
              <a:rPr lang="cs-CZ" sz="1200" b="1" dirty="0" smtClean="0">
                <a:latin typeface="+mj-lt"/>
              </a:rPr>
              <a:t>POČÁTEK VÝROBY NÁDRŽÍ V ROCE </a:t>
            </a:r>
            <a:r>
              <a:rPr lang="en-US" sz="1200" b="1" dirty="0" smtClean="0">
                <a:latin typeface="+mj-lt"/>
              </a:rPr>
              <a:t>1893</a:t>
            </a:r>
          </a:p>
          <a:p>
            <a:pPr marL="205026" indent="-205026">
              <a:buFont typeface="Arial" pitchFamily="34" charset="0"/>
              <a:buChar char="•"/>
            </a:pPr>
            <a:r>
              <a:rPr lang="cs-CZ" sz="1200" b="1" dirty="0" smtClean="0">
                <a:latin typeface="+mj-lt"/>
              </a:rPr>
              <a:t>VÍCE JAK</a:t>
            </a:r>
            <a:r>
              <a:rPr lang="en-US" sz="1200" b="1" dirty="0" smtClean="0">
                <a:latin typeface="+mj-lt"/>
              </a:rPr>
              <a:t> 375,000 </a:t>
            </a:r>
            <a:r>
              <a:rPr lang="cs-CZ" sz="1200" b="1" dirty="0" smtClean="0">
                <a:latin typeface="+mj-lt"/>
              </a:rPr>
              <a:t>INSTALACÍ NÁDRŽÍ A ZASTŘEŠENÍ VE VÍCE JAK </a:t>
            </a:r>
            <a:r>
              <a:rPr lang="en-US" sz="1200" b="1" dirty="0" smtClean="0">
                <a:latin typeface="+mj-lt"/>
              </a:rPr>
              <a:t>130 </a:t>
            </a:r>
            <a:r>
              <a:rPr lang="cs-CZ" sz="1200" b="1" dirty="0" smtClean="0">
                <a:latin typeface="+mj-lt"/>
              </a:rPr>
              <a:t>ZEMÍCH</a:t>
            </a:r>
            <a:endParaRPr lang="en-US" sz="1200" b="1" dirty="0" smtClean="0">
              <a:latin typeface="+mj-lt"/>
            </a:endParaRPr>
          </a:p>
          <a:p>
            <a:pPr marL="205026" indent="-205026">
              <a:buFont typeface="Arial" pitchFamily="34" charset="0"/>
              <a:buChar char="•"/>
            </a:pPr>
            <a:r>
              <a:rPr lang="en-US" sz="1200" b="1" dirty="0" smtClean="0">
                <a:latin typeface="+mj-lt"/>
              </a:rPr>
              <a:t>750 </a:t>
            </a:r>
            <a:r>
              <a:rPr lang="cs-CZ" sz="1200" b="1" dirty="0" smtClean="0">
                <a:latin typeface="+mj-lt"/>
              </a:rPr>
              <a:t>ZAMĚSTNANCŮ PO CELÉM SVĚTĚ</a:t>
            </a:r>
            <a:endParaRPr lang="en-US" sz="1200" b="1" dirty="0" smtClean="0">
              <a:latin typeface="+mj-lt"/>
            </a:endParaRPr>
          </a:p>
          <a:p>
            <a:pPr marL="205026" indent="-205026">
              <a:buFont typeface="Arial" pitchFamily="34" charset="0"/>
              <a:buChar char="•"/>
            </a:pPr>
            <a:r>
              <a:rPr lang="en-US" sz="1200" b="1" dirty="0" smtClean="0">
                <a:latin typeface="+mj-lt"/>
              </a:rPr>
              <a:t>$300MM </a:t>
            </a:r>
            <a:r>
              <a:rPr lang="cs-CZ" sz="1200" b="1" dirty="0" smtClean="0">
                <a:latin typeface="+mj-lt"/>
              </a:rPr>
              <a:t>TRŽBY</a:t>
            </a:r>
            <a:endParaRPr lang="en-US" sz="1200" b="1" dirty="0">
              <a:latin typeface="+mj-lt"/>
            </a:endParaRPr>
          </a:p>
        </p:txBody>
      </p:sp>
      <p:cxnSp>
        <p:nvCxnSpPr>
          <p:cNvPr id="36" name="Přímá spojnice 35"/>
          <p:cNvCxnSpPr/>
          <p:nvPr/>
        </p:nvCxnSpPr>
        <p:spPr>
          <a:xfrm>
            <a:off x="5257800" y="3352800"/>
            <a:ext cx="0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4829335" y="3543300"/>
            <a:ext cx="85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4829335" y="35433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5686265" y="35433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ázek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70" y="3710868"/>
            <a:ext cx="609600" cy="313651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65" y="3781296"/>
            <a:ext cx="609600" cy="20900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54" y="3741420"/>
            <a:ext cx="609600" cy="144378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69114"/>
            <a:ext cx="503188" cy="128722"/>
          </a:xfrm>
          <a:prstGeom prst="rect">
            <a:avLst/>
          </a:prstGeom>
        </p:spPr>
      </p:pic>
      <p:cxnSp>
        <p:nvCxnSpPr>
          <p:cNvPr id="59" name="Přímá spojnice 58"/>
          <p:cNvCxnSpPr/>
          <p:nvPr/>
        </p:nvCxnSpPr>
        <p:spPr>
          <a:xfrm>
            <a:off x="7027653" y="3352800"/>
            <a:ext cx="0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6599188" y="3543300"/>
            <a:ext cx="856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6599188" y="35433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7456118" y="35433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549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20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5697" y="964051"/>
            <a:ext cx="69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STUDNY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35697" y="1290250"/>
            <a:ext cx="1629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NADZEMNÍ ZÁSOBNÍKY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439275" y="1624163"/>
            <a:ext cx="14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VYSOKÉ ZÁSOBNÍKY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446291" y="1916862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CHEMICKY OŠETŘENO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454804" y="2218775"/>
            <a:ext cx="67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KOPULE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2879" y="2495998"/>
            <a:ext cx="1339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KRYTY ZÁSOBNÍKŮ</a:t>
            </a:r>
            <a:endParaRPr lang="cs-CZ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828800" y="3619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VODA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327116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5329990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5327114" y="258960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982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24" grpId="0"/>
      <p:bldP spid="25" grpId="0" animBg="1"/>
      <p:bldP spid="26" grpId="0" animBg="1"/>
      <p:bldP spid="27" grpId="0" animBg="1"/>
      <p:bldP spid="32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ál 37"/>
          <p:cNvSpPr/>
          <p:nvPr/>
        </p:nvSpPr>
        <p:spPr>
          <a:xfrm>
            <a:off x="5432879" y="3590401"/>
            <a:ext cx="1119093" cy="11061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21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789804" y="1151751"/>
            <a:ext cx="163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VYROVNÁVACÍ NÁDRŽE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799970" y="1779405"/>
            <a:ext cx="134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PRIMÁRNÍ ČIŠTĚNÍ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789804" y="2385990"/>
            <a:ext cx="1524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SEKUNDÁRNÍ ČIŠTĚNÍ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018819" y="1151749"/>
            <a:ext cx="134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TERCIÁLNÍ ČIŠTĚNÍ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018819" y="1779405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DESINFEKCE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9079"/>
            <a:ext cx="1181646" cy="11717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7012752" y="2223854"/>
            <a:ext cx="1133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SUCHÝ PROCES</a:t>
            </a:r>
            <a:endParaRPr lang="cs-CZ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219200" y="361950"/>
            <a:ext cx="678180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– ODPADNÍ VODY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4681223" y="12453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4691388" y="1873012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4677645" y="2479596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6899644" y="124535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6894005" y="187301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6906987" y="231746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38" y="3631571"/>
            <a:ext cx="1023767" cy="1023767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7132849" y="2608047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/>
          <p:cNvSpPr txBox="1"/>
          <p:nvPr/>
        </p:nvSpPr>
        <p:spPr>
          <a:xfrm>
            <a:off x="7193316" y="2515266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SKLADOVÁNÍ KALŮ</a:t>
            </a:r>
            <a:endParaRPr lang="cs-CZ" sz="800" dirty="0"/>
          </a:p>
        </p:txBody>
      </p:sp>
      <p:sp>
        <p:nvSpPr>
          <p:cNvPr id="41" name="Obdélník 40"/>
          <p:cNvSpPr/>
          <p:nvPr/>
        </p:nvSpPr>
        <p:spPr>
          <a:xfrm>
            <a:off x="7154328" y="1521166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/>
          <p:cNvSpPr txBox="1"/>
          <p:nvPr/>
        </p:nvSpPr>
        <p:spPr>
          <a:xfrm>
            <a:off x="7214795" y="1428385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PÍSKOVÁ FILTRACE</a:t>
            </a:r>
            <a:endParaRPr lang="cs-CZ" sz="800" dirty="0"/>
          </a:p>
        </p:txBody>
      </p:sp>
      <p:sp>
        <p:nvSpPr>
          <p:cNvPr id="43" name="Obdélník 42"/>
          <p:cNvSpPr/>
          <p:nvPr/>
        </p:nvSpPr>
        <p:spPr>
          <a:xfrm>
            <a:off x="4906363" y="3409702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4966830" y="3316921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SBR’s</a:t>
            </a:r>
            <a:endParaRPr lang="cs-CZ" sz="800" dirty="0"/>
          </a:p>
        </p:txBody>
      </p:sp>
      <p:sp>
        <p:nvSpPr>
          <p:cNvPr id="45" name="Obdélník 44"/>
          <p:cNvSpPr/>
          <p:nvPr/>
        </p:nvSpPr>
        <p:spPr>
          <a:xfrm>
            <a:off x="4896052" y="2785785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4956519" y="2693004"/>
            <a:ext cx="7857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SEDIMENTACE</a:t>
            </a:r>
            <a:endParaRPr lang="cs-CZ" sz="800" dirty="0"/>
          </a:p>
        </p:txBody>
      </p:sp>
      <p:sp>
        <p:nvSpPr>
          <p:cNvPr id="47" name="Obdélník 46"/>
          <p:cNvSpPr/>
          <p:nvPr/>
        </p:nvSpPr>
        <p:spPr>
          <a:xfrm>
            <a:off x="4896053" y="1536107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4956520" y="1443326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PROVZDUŠŇOVÁNÍ</a:t>
            </a:r>
            <a:endParaRPr lang="cs-CZ" sz="800" dirty="0"/>
          </a:p>
        </p:txBody>
      </p:sp>
      <p:sp>
        <p:nvSpPr>
          <p:cNvPr id="49" name="Obdélník 48"/>
          <p:cNvSpPr/>
          <p:nvPr/>
        </p:nvSpPr>
        <p:spPr>
          <a:xfrm>
            <a:off x="4909291" y="2178135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/>
          <p:cNvSpPr txBox="1"/>
          <p:nvPr/>
        </p:nvSpPr>
        <p:spPr>
          <a:xfrm>
            <a:off x="4969758" y="2085354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ODLUČOVÁNÍ</a:t>
            </a:r>
            <a:endParaRPr lang="cs-CZ" sz="800" dirty="0"/>
          </a:p>
        </p:txBody>
      </p:sp>
      <p:sp>
        <p:nvSpPr>
          <p:cNvPr id="51" name="Obdélník 50"/>
          <p:cNvSpPr/>
          <p:nvPr/>
        </p:nvSpPr>
        <p:spPr>
          <a:xfrm>
            <a:off x="4906363" y="2990457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TextovéPole 51"/>
          <p:cNvSpPr txBox="1"/>
          <p:nvPr/>
        </p:nvSpPr>
        <p:spPr>
          <a:xfrm>
            <a:off x="4966830" y="2897676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PROVZDUŠŇOVÁNÍ</a:t>
            </a:r>
            <a:endParaRPr lang="cs-CZ" sz="800" dirty="0"/>
          </a:p>
        </p:txBody>
      </p:sp>
      <p:sp>
        <p:nvSpPr>
          <p:cNvPr id="53" name="Obdélník 52"/>
          <p:cNvSpPr/>
          <p:nvPr/>
        </p:nvSpPr>
        <p:spPr>
          <a:xfrm>
            <a:off x="4906363" y="3205901"/>
            <a:ext cx="6046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/>
          <p:cNvSpPr txBox="1"/>
          <p:nvPr/>
        </p:nvSpPr>
        <p:spPr>
          <a:xfrm>
            <a:off x="4966830" y="3113120"/>
            <a:ext cx="5934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SKRÁPĚNÍ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399341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500"/>
                            </p:stCondLst>
                            <p:childTnLst>
                              <p:par>
                                <p:cTn id="2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24" grpId="0"/>
      <p:bldP spid="25" grpId="0" animBg="1"/>
      <p:bldP spid="26" grpId="0" animBg="1"/>
      <p:bldP spid="27" grpId="0" animBg="1"/>
      <p:bldP spid="32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22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5697" y="964051"/>
            <a:ext cx="3104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PROTIPOŽÁRNÍ VODA/ TECHNOLOGICKÁ VODA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35697" y="1290250"/>
            <a:ext cx="1908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DEMINERALIZOVANÁ VODA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439275" y="1624163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HRSG STACKS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435697" y="1916862"/>
            <a:ext cx="1395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REVERSNÍ OSMÓZA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441335" y="2218775"/>
            <a:ext cx="2258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REGENEROVANÁ ODPADNÍ VODA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2879" y="2495774"/>
            <a:ext cx="2209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ZASTŘEŠENÍ UHELNÉHO SKLADU</a:t>
            </a:r>
            <a:endParaRPr lang="cs-CZ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92480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PRŮMYSLOVÉ VODY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316522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5316521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5327114" y="258938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5432879" y="2781748"/>
            <a:ext cx="296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NÁDRŽE NA  VÁPNÍK SODU &amp; VÁPENNÉ KALY</a:t>
            </a:r>
            <a:endParaRPr lang="cs-CZ" sz="1200" dirty="0"/>
          </a:p>
        </p:txBody>
      </p:sp>
      <p:sp>
        <p:nvSpPr>
          <p:cNvPr id="38" name="Obdélník 37"/>
          <p:cNvSpPr/>
          <p:nvPr/>
        </p:nvSpPr>
        <p:spPr>
          <a:xfrm>
            <a:off x="5327114" y="287535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11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24" grpId="0"/>
      <p:bldP spid="25" grpId="0" animBg="1"/>
      <p:bldP spid="26" grpId="0" animBg="1"/>
      <p:bldP spid="27" grpId="0" animBg="1"/>
      <p:bldP spid="32" grpId="0" animBg="1"/>
      <p:bldP spid="36" grpId="0" animBg="1"/>
      <p:bldP spid="37" grpId="0" animBg="1"/>
      <p:bldP spid="35" grpId="0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23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5697" y="964051"/>
            <a:ext cx="1551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ODKALOVACÍ NÁDRŽE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35697" y="1290250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VRTNÉ KAPALINY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439275" y="1624163"/>
            <a:ext cx="945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FRAC TANKS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435697" y="1916862"/>
            <a:ext cx="136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POUŽITÉ KAPALINY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441335" y="2218775"/>
            <a:ext cx="1291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MÍCHACÍ NÁDRŽE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2879" y="2495774"/>
            <a:ext cx="13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FLOWBACK WATER</a:t>
            </a:r>
            <a:endParaRPr lang="cs-CZ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28910" y="361950"/>
            <a:ext cx="851029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PETROCHEMICKÝ PRŮMYSL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316522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5316521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5327114" y="258938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5422285" y="2802020"/>
            <a:ext cx="1986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ZASTŘEŠENÍ PRO TERMINÁLY</a:t>
            </a:r>
            <a:endParaRPr lang="cs-CZ" sz="1200" dirty="0"/>
          </a:p>
        </p:txBody>
      </p:sp>
      <p:sp>
        <p:nvSpPr>
          <p:cNvPr id="38" name="Obdélník 37"/>
          <p:cNvSpPr/>
          <p:nvPr/>
        </p:nvSpPr>
        <p:spPr>
          <a:xfrm>
            <a:off x="5327114" y="287535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24" grpId="0"/>
      <p:bldP spid="25" grpId="0" animBg="1"/>
      <p:bldP spid="26" grpId="0" animBg="1"/>
      <p:bldP spid="27" grpId="0" animBg="1"/>
      <p:bldP spid="32" grpId="0" animBg="1"/>
      <p:bldP spid="36" grpId="0" animBg="1"/>
      <p:bldP spid="37" grpId="0" animBg="1"/>
      <p:bldP spid="35" grpId="0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ál 40"/>
          <p:cNvSpPr/>
          <p:nvPr/>
        </p:nvSpPr>
        <p:spPr>
          <a:xfrm>
            <a:off x="6745348" y="3514562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5301617" y="3257550"/>
            <a:ext cx="1707865" cy="17078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24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67563" y="1530555"/>
            <a:ext cx="2590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AEROBNÍ &amp; ANAEROBNÍ </a:t>
            </a:r>
            <a:r>
              <a:rPr lang="cs-CZ" sz="1200" dirty="0" smtClean="0"/>
              <a:t>FERMENTORY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67563" y="1856754"/>
            <a:ext cx="2446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SKLADOVÁNÍ BIOPALIVA &amp; BIOMASY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471141" y="2190667"/>
            <a:ext cx="18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TECHNOLOGICKÉ KAPALINY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467563" y="2483366"/>
            <a:ext cx="1525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PROTIPOŽÁRNÍ VODA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28910" y="361950"/>
            <a:ext cx="851029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BIOENERGIE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5358982" y="162416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358981" y="195036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5358982" y="228427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348388" y="2576972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956428" y="1149018"/>
            <a:ext cx="357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NÁDRŽE, STŘECHY &amp; REGENERAČNÍ SYSTÉMY:</a:t>
            </a:r>
            <a:endParaRPr lang="cs-CZ" sz="1400" b="1" dirty="0"/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00" y="3324333"/>
            <a:ext cx="1574298" cy="1574298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52" y="3560588"/>
            <a:ext cx="1234837" cy="12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41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4" grpId="0"/>
      <p:bldP spid="25" grpId="0" animBg="1"/>
      <p:bldP spid="26" grpId="0" animBg="1"/>
      <p:bldP spid="27" grpId="0" animBg="1"/>
      <p:bldP spid="32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1475" y="971552"/>
            <a:ext cx="6257925" cy="1878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25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57091" y="1697811"/>
            <a:ext cx="1152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$3M </a:t>
            </a:r>
            <a:r>
              <a:rPr lang="cs-CZ" sz="1200" dirty="0" smtClean="0">
                <a:solidFill>
                  <a:schemeClr val="bg1"/>
                </a:solidFill>
              </a:rPr>
              <a:t>HODNOTA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56774" y="1980279"/>
            <a:ext cx="1777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5 SKLADOVACÍCH NÁDRŽÍ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76141" y="2311657"/>
            <a:ext cx="2517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3 </a:t>
            </a:r>
            <a:r>
              <a:rPr lang="cs-CZ" sz="1200" dirty="0" smtClean="0">
                <a:solidFill>
                  <a:schemeClr val="bg1"/>
                </a:solidFill>
              </a:rPr>
              <a:t>POSTUPNÉ REGENERAČNÍ SYSTÉMY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24754" y="1791231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1024754" y="2091015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1024754" y="2394479"/>
            <a:ext cx="118747" cy="8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71551"/>
            <a:ext cx="2133600" cy="368617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3" y="2962303"/>
            <a:ext cx="5410200" cy="1597363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88392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FERMENTORY - BIOENERGY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1016908" y="1175285"/>
            <a:ext cx="202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UNIVERSITA V MISSOURI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0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7" grpId="0"/>
      <p:bldP spid="18" grpId="0"/>
      <p:bldP spid="6" grpId="0" animBg="1"/>
      <p:bldP spid="39" grpId="0" animBg="1"/>
      <p:bldP spid="40" grpId="0" animBg="1"/>
      <p:bldP spid="30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26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5697" y="964051"/>
            <a:ext cx="2965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ŠROUBOVANÉ A SVAŘOVANÉ NÁDRŽE A SILA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35697" y="1290250"/>
            <a:ext cx="193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NÁDRŽE NA KONSTRUKCÍCH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439275" y="1624163"/>
            <a:ext cx="2157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PEVNOSTNÍ VÝZTUHY&amp;PLOŠINY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435697" y="1916862"/>
            <a:ext cx="123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PODJEZDNÁ SILA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441335" y="2218775"/>
            <a:ext cx="1871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SVAŘOVANÉ NOHY NÁDRŽÍ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2879" y="2495774"/>
            <a:ext cx="213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SKLADOVÁNÍ NA ROVNÉM DNĚ</a:t>
            </a:r>
            <a:endParaRPr lang="cs-CZ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28910" y="361950"/>
            <a:ext cx="851029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- </a:t>
            </a:r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SYPKÉ MATERIÁLY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5316522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5316521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5327114" y="258938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21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24" grpId="0"/>
      <p:bldP spid="25" grpId="0" animBg="1"/>
      <p:bldP spid="26" grpId="0" animBg="1"/>
      <p:bldP spid="27" grpId="0" animBg="1"/>
      <p:bldP spid="32" grpId="0" animBg="1"/>
      <p:bldP spid="36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ál 40"/>
          <p:cNvSpPr/>
          <p:nvPr/>
        </p:nvSpPr>
        <p:spPr>
          <a:xfrm>
            <a:off x="6745348" y="3514562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5301617" y="3257550"/>
            <a:ext cx="1707865" cy="17078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27</a:t>
            </a:r>
            <a:endParaRPr lang="en-US" sz="11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28910" y="361950"/>
            <a:ext cx="851029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SYPKÉ MATERIÁLY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00" y="3324333"/>
            <a:ext cx="1574298" cy="1574298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52" y="356058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5697" y="964051"/>
            <a:ext cx="2133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SPODNÍ VÝSYPKA V PLÁŠTI SILA</a:t>
            </a:r>
            <a:endParaRPr lang="cs-CZ" sz="12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5435697" y="1290250"/>
            <a:ext cx="1430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VÝZTUHY&amp; PLOŠINY</a:t>
            </a:r>
            <a:endParaRPr lang="cs-CZ" sz="12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439275" y="1624163"/>
            <a:ext cx="123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PODJEZDNÁ SILA</a:t>
            </a:r>
            <a:endParaRPr lang="cs-CZ" sz="12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435697" y="1916862"/>
            <a:ext cx="1603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ŠROUBOVÉ PODAVAČE</a:t>
            </a:r>
            <a:endParaRPr lang="cs-CZ" sz="12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441335" y="2218775"/>
            <a:ext cx="2455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GRAVITAČNĚ VYPRAZDŇOVANÁ SILA</a:t>
            </a:r>
            <a:endParaRPr lang="cs-CZ" sz="12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432879" y="2495774"/>
            <a:ext cx="2088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VELKÉ SKLADOVACÍ PROSTORY</a:t>
            </a:r>
            <a:endParaRPr lang="cs-CZ" sz="1200" dirty="0"/>
          </a:p>
        </p:txBody>
      </p:sp>
      <p:sp>
        <p:nvSpPr>
          <p:cNvPr id="44" name="Obdélník 43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5316522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5316521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27114" y="258938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238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24" grpId="0"/>
      <p:bldP spid="28" grpId="0"/>
      <p:bldP spid="35" grpId="0"/>
      <p:bldP spid="36" grpId="0"/>
      <p:bldP spid="37" grpId="0"/>
      <p:bldP spid="38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ál 40"/>
          <p:cNvSpPr/>
          <p:nvPr/>
        </p:nvSpPr>
        <p:spPr>
          <a:xfrm>
            <a:off x="6745348" y="3514562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5301617" y="3257550"/>
            <a:ext cx="1707865" cy="17078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28</a:t>
            </a:r>
            <a:endParaRPr lang="en-US" sz="11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19" y="3514562"/>
            <a:ext cx="1389918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28910" y="361950"/>
            <a:ext cx="8510290" cy="380999"/>
          </a:xfrm>
        </p:spPr>
        <p:txBody>
          <a:bodyPr anchor="b">
            <a:no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+mn-lt"/>
              </a:rPr>
              <a:t>APLIKAČNÍ ZKUŠENOSTI - ZEMĚDĚLSTVÍ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00" y="3324333"/>
            <a:ext cx="1574298" cy="1574298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52" y="3560588"/>
            <a:ext cx="1234837" cy="123483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5435697" y="964051"/>
            <a:ext cx="2768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HARVESTORE - SILA NA OBILÍ A KUKUŘICI</a:t>
            </a:r>
            <a:endParaRPr lang="cs-CZ" sz="12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5435697" y="1290250"/>
            <a:ext cx="2376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SLURRYSTORE – NÁDRŽE NA KEJDU</a:t>
            </a:r>
            <a:endParaRPr lang="cs-CZ" sz="12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439275" y="1624163"/>
            <a:ext cx="2285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PODÁVACÍ ZAŘÍZENÍ - VYKLADAČE</a:t>
            </a:r>
            <a:endParaRPr lang="cs-CZ" sz="12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435697" y="1916862"/>
            <a:ext cx="2129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NÁDRŽE NA </a:t>
            </a:r>
            <a:r>
              <a:rPr lang="cs-CZ" sz="1200" dirty="0" smtClean="0"/>
              <a:t>KAPALNÁ </a:t>
            </a:r>
            <a:r>
              <a:rPr lang="cs-CZ" sz="1200" dirty="0" smtClean="0"/>
              <a:t>HNOJIVA</a:t>
            </a:r>
            <a:endParaRPr lang="cs-CZ" sz="12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441335" y="2218775"/>
            <a:ext cx="175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FERMENTORY NA FARMĚ</a:t>
            </a:r>
            <a:endParaRPr lang="cs-CZ" sz="12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432879" y="2495774"/>
            <a:ext cx="1385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NÁDRŽE PRO BČOV</a:t>
            </a:r>
            <a:endParaRPr lang="cs-CZ" sz="1200" dirty="0"/>
          </a:p>
        </p:txBody>
      </p:sp>
      <p:sp>
        <p:nvSpPr>
          <p:cNvPr id="44" name="Obdélník 43"/>
          <p:cNvSpPr/>
          <p:nvPr/>
        </p:nvSpPr>
        <p:spPr>
          <a:xfrm>
            <a:off x="5327116" y="10576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5327115" y="1383857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5327116" y="171776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5316522" y="20104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5316521" y="23123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27114" y="2589380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3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24" grpId="0"/>
      <p:bldP spid="28" grpId="0"/>
      <p:bldP spid="35" grpId="0"/>
      <p:bldP spid="36" grpId="0"/>
      <p:bldP spid="37" grpId="0"/>
      <p:bldP spid="38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29</a:t>
            </a:r>
            <a:endParaRPr lang="en-US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85526" y="1361891"/>
            <a:ext cx="3840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TOVÁRNĚ VYROBENÝ POVLAK PRO OPTIMÁLNÍ ŽIVOTNOST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995354" y="1684901"/>
            <a:ext cx="6688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ŘEŠENÍ DLE POŽADAVKŮ STAVEBNÍHO MÍSTA, SNADNÁ DOPRAVA &amp; MOŽNÉ ROZŠÍŘENÍ V BUDOUCNOSTI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76304" y="2068323"/>
            <a:ext cx="1895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SNADNÁ &amp; RYCHLÁ STAVBA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95354" y="2409262"/>
            <a:ext cx="2081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NÍZKÉ NÁKLADY NA VÝSTAVBU</a:t>
            </a:r>
            <a:endParaRPr lang="cs-CZ" sz="1200" dirty="0"/>
          </a:p>
        </p:txBody>
      </p:sp>
      <p:sp>
        <p:nvSpPr>
          <p:cNvPr id="6" name="Obdélník 5"/>
          <p:cNvSpPr/>
          <p:nvPr/>
        </p:nvSpPr>
        <p:spPr>
          <a:xfrm>
            <a:off x="853189" y="145531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853794" y="178378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853410" y="2139132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857557" y="2502868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382000" cy="380999"/>
          </a:xfrm>
        </p:spPr>
        <p:txBody>
          <a:bodyPr anchor="b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CST INDUSTRIES – SOUHRN VÝHOD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42950" y="3181350"/>
            <a:ext cx="76962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3228964"/>
            <a:ext cx="1482685" cy="127087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77257" y="954238"/>
            <a:ext cx="452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NEJVĚTŠÍ SVĚTOVÝ POSKYTOVATEL SKLADOVACÍCH ŘEŠENÍ</a:t>
            </a:r>
            <a:endParaRPr lang="cs-CZ" sz="14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995354" y="2741233"/>
            <a:ext cx="6342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VÍCE JAK 275,000 INSTALACÍ SKLADOVACÍCH NÁDRŽÍ A ZASTŘEŠENÍ VE VÍCE JAK 125 ZEMÍCH SVĚTA</a:t>
            </a:r>
            <a:endParaRPr lang="cs-CZ" sz="1200" dirty="0"/>
          </a:p>
        </p:txBody>
      </p:sp>
      <p:sp>
        <p:nvSpPr>
          <p:cNvPr id="22" name="Obdélník 21"/>
          <p:cNvSpPr/>
          <p:nvPr/>
        </p:nvSpPr>
        <p:spPr>
          <a:xfrm>
            <a:off x="857557" y="283483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3228963"/>
            <a:ext cx="1482685" cy="1270873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3228962"/>
            <a:ext cx="1482685" cy="1270873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3228961"/>
            <a:ext cx="1482685" cy="127087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228961"/>
            <a:ext cx="1482685" cy="12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5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6" grpId="0" animBg="1"/>
      <p:bldP spid="39" grpId="0" animBg="1"/>
      <p:bldP spid="40" grpId="0" animBg="1"/>
      <p:bldP spid="41" grpId="0" animBg="1"/>
      <p:bldP spid="30" grpId="0"/>
      <p:bldP spid="3" grpId="0" animBg="1"/>
      <p:bldP spid="2" grpId="0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03</a:t>
            </a:r>
            <a:endParaRPr lang="en-US" sz="11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5905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  <a:latin typeface="+mn-lt"/>
              </a:rPr>
              <a:t>VÝVOJ SPOLEČNOSTI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8800" y="371475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/>
              <a:t>CST Industries, Inc., is the complete storage system provider for engineering and manufacturing professionals in thousands of different industries and applications throughout the world</a:t>
            </a:r>
            <a:r>
              <a:rPr lang="en-US" sz="1000" dirty="0" smtClean="0"/>
              <a:t>.</a:t>
            </a:r>
            <a:r>
              <a:rPr lang="cs-CZ" sz="1000" dirty="0" smtClean="0"/>
              <a:t> </a:t>
            </a:r>
            <a:r>
              <a:rPr lang="en-US" sz="1000" dirty="0"/>
              <a:t>The company is the global leader in the manufacture and construction of factory coated metal storage tanks, aluminum domes and specialty covers and </a:t>
            </a:r>
            <a:r>
              <a:rPr lang="en-US" sz="1000" dirty="0" err="1"/>
              <a:t>reclaimer</a:t>
            </a:r>
            <a:r>
              <a:rPr lang="en-US" sz="1000" dirty="0"/>
              <a:t> systems.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4400" y="895350"/>
            <a:ext cx="7315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NA ČASOVÉ OSE</a:t>
            </a:r>
            <a:endParaRPr lang="en-US" sz="1200" b="1" dirty="0"/>
          </a:p>
        </p:txBody>
      </p:sp>
      <p:cxnSp>
        <p:nvCxnSpPr>
          <p:cNvPr id="36" name="Straight Connector 8"/>
          <p:cNvCxnSpPr/>
          <p:nvPr/>
        </p:nvCxnSpPr>
        <p:spPr>
          <a:xfrm>
            <a:off x="457200" y="2551135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0"/>
          <p:cNvCxnSpPr/>
          <p:nvPr/>
        </p:nvCxnSpPr>
        <p:spPr>
          <a:xfrm>
            <a:off x="1035619" y="2291064"/>
            <a:ext cx="0" cy="412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2"/>
          <p:cNvCxnSpPr/>
          <p:nvPr/>
        </p:nvCxnSpPr>
        <p:spPr>
          <a:xfrm rot="5400000">
            <a:off x="8382000" y="2589462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3"/>
          <p:cNvCxnSpPr/>
          <p:nvPr/>
        </p:nvCxnSpPr>
        <p:spPr>
          <a:xfrm>
            <a:off x="4388419" y="1941535"/>
            <a:ext cx="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4"/>
          <p:cNvCxnSpPr/>
          <p:nvPr/>
        </p:nvCxnSpPr>
        <p:spPr>
          <a:xfrm rot="5400000">
            <a:off x="5188519" y="2589235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5"/>
          <p:cNvCxnSpPr/>
          <p:nvPr/>
        </p:nvCxnSpPr>
        <p:spPr>
          <a:xfrm>
            <a:off x="2286000" y="2246339"/>
            <a:ext cx="0" cy="457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6"/>
          <p:cNvCxnSpPr/>
          <p:nvPr/>
        </p:nvCxnSpPr>
        <p:spPr>
          <a:xfrm>
            <a:off x="3321619" y="2291064"/>
            <a:ext cx="0" cy="412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7"/>
          <p:cNvCxnSpPr/>
          <p:nvPr/>
        </p:nvCxnSpPr>
        <p:spPr>
          <a:xfrm>
            <a:off x="5988619" y="2353101"/>
            <a:ext cx="0" cy="350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8"/>
          <p:cNvCxnSpPr/>
          <p:nvPr/>
        </p:nvCxnSpPr>
        <p:spPr>
          <a:xfrm>
            <a:off x="4007419" y="2340468"/>
            <a:ext cx="0" cy="36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21"/>
          <p:cNvSpPr txBox="1"/>
          <p:nvPr/>
        </p:nvSpPr>
        <p:spPr>
          <a:xfrm>
            <a:off x="7082394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2009</a:t>
            </a: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034" y="1757244"/>
            <a:ext cx="532271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8" descr="CTEK_no t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1654" y="2271605"/>
            <a:ext cx="692719" cy="162993"/>
          </a:xfrm>
          <a:prstGeom prst="rect">
            <a:avLst/>
          </a:prstGeom>
        </p:spPr>
      </p:pic>
      <p:pic>
        <p:nvPicPr>
          <p:cNvPr id="63" name="Picture 5" descr="http://www.columbiantectank.com/images/logo_colum_ste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19" y="1941535"/>
            <a:ext cx="962220" cy="314326"/>
          </a:xfrm>
          <a:prstGeom prst="rect">
            <a:avLst/>
          </a:prstGeom>
          <a:noFill/>
        </p:spPr>
      </p:pic>
      <p:pic>
        <p:nvPicPr>
          <p:cNvPr id="64" name="Picture 7" descr="http://www.columbiantectank.com/images/logo_peabod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865337"/>
            <a:ext cx="914400" cy="341376"/>
          </a:xfrm>
          <a:prstGeom prst="rect">
            <a:avLst/>
          </a:prstGeom>
          <a:noFill/>
        </p:spPr>
      </p:pic>
      <p:pic>
        <p:nvPicPr>
          <p:cNvPr id="65" name="Picture 32" descr="Col. TecTank 300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38318" y="2078922"/>
            <a:ext cx="439874" cy="227155"/>
          </a:xfrm>
          <a:prstGeom prst="rect">
            <a:avLst/>
          </a:prstGeom>
        </p:spPr>
      </p:pic>
      <p:pic>
        <p:nvPicPr>
          <p:cNvPr id="66" name="Picture 33" descr="ESPC SwishLogo300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2948" y="2109380"/>
            <a:ext cx="648927" cy="213155"/>
          </a:xfrm>
          <a:prstGeom prst="rect">
            <a:avLst/>
          </a:prstGeom>
        </p:spPr>
      </p:pic>
      <p:sp>
        <p:nvSpPr>
          <p:cNvPr id="67" name="TextBox 35"/>
          <p:cNvSpPr txBox="1"/>
          <p:nvPr/>
        </p:nvSpPr>
        <p:spPr>
          <a:xfrm>
            <a:off x="6421705" y="2703578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2001</a:t>
            </a:r>
          </a:p>
        </p:txBody>
      </p:sp>
      <p:sp>
        <p:nvSpPr>
          <p:cNvPr id="68" name="TextBox 36"/>
          <p:cNvSpPr txBox="1"/>
          <p:nvPr/>
        </p:nvSpPr>
        <p:spPr>
          <a:xfrm>
            <a:off x="2049450" y="2703578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1920</a:t>
            </a:r>
          </a:p>
        </p:txBody>
      </p:sp>
      <p:sp>
        <p:nvSpPr>
          <p:cNvPr id="69" name="TextBox 37"/>
          <p:cNvSpPr txBox="1"/>
          <p:nvPr/>
        </p:nvSpPr>
        <p:spPr>
          <a:xfrm>
            <a:off x="781398" y="2703536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1893</a:t>
            </a:r>
          </a:p>
        </p:txBody>
      </p:sp>
      <p:sp>
        <p:nvSpPr>
          <p:cNvPr id="70" name="TextBox 38"/>
          <p:cNvSpPr txBox="1"/>
          <p:nvPr/>
        </p:nvSpPr>
        <p:spPr>
          <a:xfrm>
            <a:off x="3085069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1947</a:t>
            </a:r>
          </a:p>
        </p:txBody>
      </p:sp>
      <p:sp>
        <p:nvSpPr>
          <p:cNvPr id="71" name="TextBox 39"/>
          <p:cNvSpPr txBox="1"/>
          <p:nvPr/>
        </p:nvSpPr>
        <p:spPr>
          <a:xfrm>
            <a:off x="3767137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 smtClean="0"/>
              <a:t>196</a:t>
            </a:r>
            <a:r>
              <a:rPr lang="cs-CZ" sz="1100" b="1" dirty="0" smtClean="0"/>
              <a:t>4</a:t>
            </a:r>
            <a:endParaRPr lang="en-US" sz="1100" b="1" dirty="0"/>
          </a:p>
        </p:txBody>
      </p:sp>
      <p:cxnSp>
        <p:nvCxnSpPr>
          <p:cNvPr id="72" name="Straight Connector 40"/>
          <p:cNvCxnSpPr/>
          <p:nvPr/>
        </p:nvCxnSpPr>
        <p:spPr>
          <a:xfrm>
            <a:off x="6658255" y="2353101"/>
            <a:ext cx="0" cy="350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43"/>
          <p:cNvSpPr txBox="1"/>
          <p:nvPr/>
        </p:nvSpPr>
        <p:spPr>
          <a:xfrm>
            <a:off x="5752069" y="2703536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1995</a:t>
            </a:r>
          </a:p>
        </p:txBody>
      </p:sp>
      <p:pic>
        <p:nvPicPr>
          <p:cNvPr id="74" name="Picture 45" descr="AquastoreLogo_NoTa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40810" y="1789135"/>
            <a:ext cx="1057709" cy="198867"/>
          </a:xfrm>
          <a:prstGeom prst="rect">
            <a:avLst/>
          </a:prstGeom>
        </p:spPr>
      </p:pic>
      <p:pic>
        <p:nvPicPr>
          <p:cNvPr id="75" name="Picture 48" descr="Harvestore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4100" y="1888568"/>
            <a:ext cx="588098" cy="360549"/>
          </a:xfrm>
          <a:prstGeom prst="rect">
            <a:avLst/>
          </a:prstGeom>
        </p:spPr>
      </p:pic>
      <p:sp>
        <p:nvSpPr>
          <p:cNvPr id="76" name="TextBox 49"/>
          <p:cNvSpPr txBox="1"/>
          <p:nvPr/>
        </p:nvSpPr>
        <p:spPr>
          <a:xfrm>
            <a:off x="4151869" y="2703536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 smtClean="0"/>
              <a:t>196</a:t>
            </a:r>
            <a:r>
              <a:rPr lang="cs-CZ" sz="1100" b="1" dirty="0" smtClean="0"/>
              <a:t>7</a:t>
            </a:r>
            <a:endParaRPr lang="en-US" sz="1100" b="1" dirty="0"/>
          </a:p>
        </p:txBody>
      </p:sp>
      <p:sp>
        <p:nvSpPr>
          <p:cNvPr id="77" name="TextBox 51"/>
          <p:cNvSpPr txBox="1"/>
          <p:nvPr/>
        </p:nvSpPr>
        <p:spPr>
          <a:xfrm>
            <a:off x="5066269" y="2703536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1977</a:t>
            </a:r>
          </a:p>
        </p:txBody>
      </p:sp>
      <p:cxnSp>
        <p:nvCxnSpPr>
          <p:cNvPr id="78" name="Straight Connector 52"/>
          <p:cNvCxnSpPr/>
          <p:nvPr/>
        </p:nvCxnSpPr>
        <p:spPr>
          <a:xfrm>
            <a:off x="7318944" y="2299937"/>
            <a:ext cx="0" cy="403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54"/>
          <p:cNvSpPr txBox="1"/>
          <p:nvPr/>
        </p:nvSpPr>
        <p:spPr>
          <a:xfrm>
            <a:off x="8297850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 smtClean="0"/>
              <a:t>2014</a:t>
            </a:r>
            <a:endParaRPr lang="en-US" sz="1100" b="1" dirty="0"/>
          </a:p>
        </p:txBody>
      </p:sp>
      <p:pic>
        <p:nvPicPr>
          <p:cNvPr id="80" name="Picture 55" descr="100827_TemcorConservatek_Logo.pn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22081" y="2065755"/>
            <a:ext cx="786237" cy="186448"/>
          </a:xfrm>
          <a:prstGeom prst="rect">
            <a:avLst/>
          </a:prstGeom>
        </p:spPr>
      </p:pic>
      <p:sp>
        <p:nvSpPr>
          <p:cNvPr id="82" name="TextBox 58"/>
          <p:cNvSpPr txBox="1"/>
          <p:nvPr/>
        </p:nvSpPr>
        <p:spPr>
          <a:xfrm>
            <a:off x="4609831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sz="1100" b="1" dirty="0"/>
              <a:t>1974</a:t>
            </a:r>
          </a:p>
        </p:txBody>
      </p:sp>
      <p:pic>
        <p:nvPicPr>
          <p:cNvPr id="83" name="Picture 60" descr="Old Vulcan Tanks 300DPI.jpg"/>
          <p:cNvPicPr>
            <a:picLocks noChangeAspect="1"/>
          </p:cNvPicPr>
          <p:nvPr/>
        </p:nvPicPr>
        <p:blipFill>
          <a:blip r:embed="rId12" cstate="print"/>
          <a:srcRect r="51609"/>
          <a:stretch>
            <a:fillRect/>
          </a:stretch>
        </p:blipFill>
        <p:spPr>
          <a:xfrm>
            <a:off x="4537224" y="2092552"/>
            <a:ext cx="618311" cy="148907"/>
          </a:xfrm>
          <a:prstGeom prst="rect">
            <a:avLst/>
          </a:prstGeom>
        </p:spPr>
      </p:pic>
      <p:pic>
        <p:nvPicPr>
          <p:cNvPr id="84" name="Picture 44" descr="CST_STORAGE_RG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82394" y="1650150"/>
            <a:ext cx="691079" cy="351347"/>
          </a:xfrm>
          <a:prstGeom prst="rect">
            <a:avLst/>
          </a:prstGeom>
        </p:spPr>
      </p:pic>
      <p:pic>
        <p:nvPicPr>
          <p:cNvPr id="85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36025"/>
            <a:ext cx="480889" cy="261964"/>
          </a:xfrm>
          <a:prstGeom prst="rect">
            <a:avLst/>
          </a:prstGeom>
        </p:spPr>
      </p:pic>
      <p:pic>
        <p:nvPicPr>
          <p:cNvPr id="86" name="Picture 3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45" y="1172349"/>
            <a:ext cx="694944" cy="347472"/>
          </a:xfrm>
          <a:prstGeom prst="rect">
            <a:avLst/>
          </a:prstGeom>
        </p:spPr>
      </p:pic>
      <p:cxnSp>
        <p:nvCxnSpPr>
          <p:cNvPr id="87" name="Straight Connector 18"/>
          <p:cNvCxnSpPr/>
          <p:nvPr/>
        </p:nvCxnSpPr>
        <p:spPr>
          <a:xfrm>
            <a:off x="4838700" y="2255861"/>
            <a:ext cx="0" cy="465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33" y="1640530"/>
            <a:ext cx="631767" cy="347472"/>
          </a:xfrm>
          <a:prstGeom prst="rect">
            <a:avLst/>
          </a:prstGeom>
        </p:spPr>
      </p:pic>
      <p:cxnSp>
        <p:nvCxnSpPr>
          <p:cNvPr id="89" name="Straight Connector 12"/>
          <p:cNvCxnSpPr/>
          <p:nvPr/>
        </p:nvCxnSpPr>
        <p:spPr>
          <a:xfrm>
            <a:off x="7773473" y="2036025"/>
            <a:ext cx="0" cy="661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2"/>
          <p:cNvCxnSpPr/>
          <p:nvPr/>
        </p:nvCxnSpPr>
        <p:spPr>
          <a:xfrm>
            <a:off x="8173538" y="2036025"/>
            <a:ext cx="0" cy="661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2"/>
          <p:cNvCxnSpPr/>
          <p:nvPr/>
        </p:nvCxnSpPr>
        <p:spPr>
          <a:xfrm>
            <a:off x="7958915" y="1640530"/>
            <a:ext cx="0" cy="1056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54"/>
          <p:cNvSpPr txBox="1"/>
          <p:nvPr/>
        </p:nvSpPr>
        <p:spPr>
          <a:xfrm>
            <a:off x="7452774" y="2703535"/>
            <a:ext cx="473099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cs-CZ" sz="1100" b="1" dirty="0" smtClean="0"/>
              <a:t>2010</a:t>
            </a:r>
            <a:endParaRPr lang="en-US" sz="1100" b="1" dirty="0"/>
          </a:p>
        </p:txBody>
      </p:sp>
      <p:sp>
        <p:nvSpPr>
          <p:cNvPr id="93" name="TextBox 54"/>
          <p:cNvSpPr txBox="1"/>
          <p:nvPr/>
        </p:nvSpPr>
        <p:spPr>
          <a:xfrm>
            <a:off x="7800489" y="2703535"/>
            <a:ext cx="660651" cy="261556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cs-CZ" sz="1100" b="1" dirty="0" smtClean="0"/>
              <a:t>2011-12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66058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5" grpId="0" animBg="1"/>
      <p:bldP spid="60" grpId="0"/>
      <p:bldP spid="67" grpId="0"/>
      <p:bldP spid="68" grpId="0"/>
      <p:bldP spid="69" grpId="0"/>
      <p:bldP spid="70" grpId="0"/>
      <p:bldP spid="71" grpId="0"/>
      <p:bldP spid="73" grpId="0"/>
      <p:bldP spid="76" grpId="0"/>
      <p:bldP spid="77" grpId="0"/>
      <p:bldP spid="79" grpId="0"/>
      <p:bldP spid="82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34"/>
          <p:cNvSpPr/>
          <p:nvPr/>
        </p:nvSpPr>
        <p:spPr>
          <a:xfrm>
            <a:off x="5407122" y="3787680"/>
            <a:ext cx="1104867" cy="11048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428750"/>
            <a:ext cx="3567409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04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895350"/>
            <a:ext cx="563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COLUMBIAN STEEL TANK COMPANY ANNOUNCES 20,000 TANKS SOLD INTO 14 COUNTRIES AND INTRODUCES "TANKS FOR THE WORLD" IDENTITY</a:t>
            </a:r>
            <a:endParaRPr lang="en-US" sz="1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990600" cy="5188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3569"/>
            <a:ext cx="990600" cy="5096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72000" y="1581150"/>
            <a:ext cx="409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BYLA ZALOŽENA V ROCE 1893 JAKO COLUMBIAN STEEL TANK </a:t>
            </a:r>
          </a:p>
          <a:p>
            <a:r>
              <a:rPr lang="cs-CZ" sz="1200" dirty="0" smtClean="0"/>
              <a:t>COMPANY.  SPOJILA SE S PEABODY TECTANK PO ESPC AKVIZICI.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581525" y="2042815"/>
            <a:ext cx="3860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NÁDRŽE A SILA SE ŠROUBOVANÝMI A SVAŘOVANÝMI SPOJI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598837" y="2409825"/>
            <a:ext cx="382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CELOSVĚTOVÁ CERTIFIKACE VÝROBCE DLE API-12B A TAKÉ </a:t>
            </a:r>
          </a:p>
          <a:p>
            <a:r>
              <a:rPr lang="cs-CZ" sz="1200" dirty="0" smtClean="0"/>
              <a:t>DLE API-12F 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98837" y="2885479"/>
            <a:ext cx="4194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VLASTNÍ OPTIBOND TECHNOLOGIE PRO VÝROBU EPOXIDOVÝCH </a:t>
            </a:r>
          </a:p>
          <a:p>
            <a:r>
              <a:rPr lang="cs-CZ" sz="1200" dirty="0" smtClean="0"/>
              <a:t>NÁTĚRŮ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598837" y="3347144"/>
            <a:ext cx="1755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ISO CERTIFIKACE VÝROBY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57" y="1445248"/>
            <a:ext cx="1389814" cy="13849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24" y="3525798"/>
            <a:ext cx="1490576" cy="145577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3" y="1314128"/>
            <a:ext cx="1239918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3" y="3739664"/>
            <a:ext cx="1227045" cy="120967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30" y="3816648"/>
            <a:ext cx="1056849" cy="1056849"/>
          </a:xfrm>
          <a:prstGeom prst="rect">
            <a:avLst/>
          </a:prstGeom>
        </p:spPr>
      </p:pic>
      <p:pic>
        <p:nvPicPr>
          <p:cNvPr id="36" name="Picture 14" descr="BulkTecLogo_RG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63727" y="316203"/>
            <a:ext cx="1407931" cy="418732"/>
          </a:xfrm>
          <a:prstGeom prst="rect">
            <a:avLst/>
          </a:prstGeom>
        </p:spPr>
      </p:pic>
      <p:pic>
        <p:nvPicPr>
          <p:cNvPr id="37" name="Picture 15" descr="HydroTecLogo_RG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12757" y="273569"/>
            <a:ext cx="1532531" cy="385241"/>
          </a:xfrm>
          <a:prstGeom prst="rect">
            <a:avLst/>
          </a:prstGeom>
        </p:spPr>
      </p:pic>
      <p:pic>
        <p:nvPicPr>
          <p:cNvPr id="38" name="Picture 16" descr="PetroTecLogo_RGB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87045" y="254046"/>
            <a:ext cx="1575955" cy="4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4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23" grpId="0" animBg="1"/>
      <p:bldP spid="8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34"/>
          <p:cNvSpPr/>
          <p:nvPr/>
        </p:nvSpPr>
        <p:spPr>
          <a:xfrm>
            <a:off x="5407122" y="3787680"/>
            <a:ext cx="1104867" cy="11048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05</a:t>
            </a:r>
            <a:endParaRPr lang="en-US" sz="11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990600" cy="5188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79" y="319176"/>
            <a:ext cx="990600" cy="3396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31413" y="831777"/>
            <a:ext cx="3539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ZALOŽENA V ROCE 1948 JAKO ČÁST A.O. SMITH CORP.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531413" y="1108776"/>
            <a:ext cx="432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PRŮKOPNÍK PATENTOVANÉ TECHNOLOGIE  SPOJENÍ OCELI A SKLA, </a:t>
            </a:r>
          </a:p>
          <a:p>
            <a:r>
              <a:rPr lang="cs-CZ" sz="1200" dirty="0" smtClean="0"/>
              <a:t>PORCELÁNU A TECHNOLOGIÍ POVLAKOVÁNÍ PRO SKLADOVACÍ </a:t>
            </a:r>
          </a:p>
          <a:p>
            <a:r>
              <a:rPr lang="cs-CZ" sz="1200" dirty="0" smtClean="0"/>
              <a:t>NÁDRŽE.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531413" y="1740985"/>
            <a:ext cx="2807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KOUPENA V ROCE 2001 SPOLEČNOSTÍ CST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31413" y="2017984"/>
            <a:ext cx="415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HARVESTORE - SILA PRO KRMIVA BYLA ZALOŽENA V ROCE 1948 </a:t>
            </a:r>
          </a:p>
          <a:p>
            <a:r>
              <a:rPr lang="cs-CZ" sz="1200" dirty="0" smtClean="0"/>
              <a:t>NÁSLEDOVALA AQUASTORE  - NÁDRŽE NA VODU V ROCE 1968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531413" y="2495774"/>
            <a:ext cx="1755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ISO CERTIFIKACE VÝROBY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248"/>
            <a:ext cx="1384585" cy="13849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45" y="3514562"/>
            <a:ext cx="142926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1" y="1314128"/>
            <a:ext cx="1187821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23915"/>
            <a:ext cx="1234837" cy="124816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01" y="3816649"/>
            <a:ext cx="1034907" cy="1041102"/>
          </a:xfrm>
          <a:prstGeom prst="rect">
            <a:avLst/>
          </a:prstGeom>
        </p:spPr>
      </p:pic>
      <p:pic>
        <p:nvPicPr>
          <p:cNvPr id="3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99" y="316203"/>
            <a:ext cx="682186" cy="418732"/>
          </a:xfrm>
          <a:prstGeom prst="rect">
            <a:avLst/>
          </a:prstGeom>
        </p:spPr>
      </p:pic>
      <p:pic>
        <p:nvPicPr>
          <p:cNvPr id="3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45" y="316203"/>
            <a:ext cx="731304" cy="385241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64" y="396390"/>
            <a:ext cx="1575955" cy="297605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50" y="301864"/>
            <a:ext cx="640804" cy="41391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4531413" y="2772773"/>
            <a:ext cx="398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VÝSTAVBA VELKÉHO, EVROPSKÉHO VÝROBNÍHO ZÁVODU NA </a:t>
            </a:r>
          </a:p>
          <a:p>
            <a:r>
              <a:rPr lang="cs-CZ" sz="1200" dirty="0" smtClean="0"/>
              <a:t>SMALTOVANÉ NÁDRŽE V  EYE, SUFFOLK V ROCE  1977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531413" y="3234438"/>
            <a:ext cx="371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PRVNÍ SVĚTOVÁ INSTALACE SMALTOVANÉ NÁDRŽE JAKO </a:t>
            </a:r>
          </a:p>
          <a:p>
            <a:r>
              <a:rPr lang="cs-CZ" sz="1200" dirty="0" smtClean="0"/>
              <a:t>DIGESTOR V ANGLII V SEDMDESÁTÝCH LETECH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99021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34"/>
          <p:cNvSpPr/>
          <p:nvPr/>
        </p:nvSpPr>
        <p:spPr>
          <a:xfrm>
            <a:off x="5407122" y="3787680"/>
            <a:ext cx="1104867" cy="11048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316909" y="3683259"/>
            <a:ext cx="1326891" cy="1326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049254" y="3463293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09575" y="1357015"/>
            <a:ext cx="3567409" cy="3567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910" y="1241050"/>
            <a:ext cx="1351625" cy="135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729" y="1371607"/>
            <a:ext cx="1532271" cy="15322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8" y="1428750"/>
            <a:ext cx="34290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06</a:t>
            </a:r>
            <a:endParaRPr lang="en-US" sz="11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990600" cy="5188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79" y="328235"/>
            <a:ext cx="990600" cy="3215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27835" y="794883"/>
            <a:ext cx="398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VULCAN TANKS  BYL ZALOŽEN V ROCE 1974 A KOUPEN BYL V </a:t>
            </a:r>
          </a:p>
          <a:p>
            <a:r>
              <a:rPr lang="cs-CZ" sz="1200" dirty="0" smtClean="0"/>
              <a:t>ROCE 2002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527835" y="1241050"/>
            <a:ext cx="4344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VÝROBA ZÁKAZNICKÝCH POZINKOVANÝCH NÁDRŽÍ, SPOJOVANÝCH </a:t>
            </a:r>
          </a:p>
          <a:p>
            <a:r>
              <a:rPr lang="cs-CZ" sz="1200" dirty="0" smtClean="0"/>
              <a:t>POMOCÍ ŠROUBŮ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531413" y="1674893"/>
            <a:ext cx="421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PRODEJ A DISTRIBUCE ŠROUBOVANÝCH NÁDRŽÍ MIMO SEVERNÍ </a:t>
            </a:r>
          </a:p>
          <a:p>
            <a:r>
              <a:rPr lang="cs-CZ" sz="1200" dirty="0" smtClean="0"/>
              <a:t>AMERIKU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31413" y="2175757"/>
            <a:ext cx="438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HLAVNÍ SÍDLO SPOLEČNOSTI A VÝROBA JE UMÍSTĚNA V ALFRETON, </a:t>
            </a:r>
          </a:p>
          <a:p>
            <a:r>
              <a:rPr lang="cs-CZ" sz="1200" dirty="0" smtClean="0"/>
              <a:t>DERBYSHIRE, UK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542579" y="2637422"/>
            <a:ext cx="2831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STAVEBNÍ  SLUŽBY A TERÉNNÍ PRACOVNÍCI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5449"/>
            <a:ext cx="1384585" cy="1384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85" y="3514562"/>
            <a:ext cx="1419387" cy="14193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" y="1314128"/>
            <a:ext cx="1181646" cy="1181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35" y="3730578"/>
            <a:ext cx="1234837" cy="123483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97" y="3822843"/>
            <a:ext cx="1034907" cy="1034907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4542579" y="3012151"/>
            <a:ext cx="386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KOMUNÁLNÍ, PRŮMYSLOVÉ A ZEMĚDĚLSKÉ APLIKACE PRO </a:t>
            </a:r>
          </a:p>
          <a:p>
            <a:r>
              <a:rPr lang="cs-CZ" sz="1200" dirty="0" smtClean="0"/>
              <a:t>SKLADOVÁNÍ TEKUTIN A PEVNÝCH LÁTEK.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6390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1" grpId="0" animBg="1"/>
      <p:bldP spid="30" grpId="0" animBg="1"/>
      <p:bldP spid="29" grpId="0" animBg="1"/>
      <p:bldP spid="8" grpId="0"/>
      <p:bldP spid="17" grpId="0"/>
      <p:bldP spid="18" grpId="0"/>
      <p:bldP spid="19" grpId="0"/>
      <p:bldP spid="20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07</a:t>
            </a:r>
            <a:endParaRPr lang="en-US" sz="11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9" y="285750"/>
            <a:ext cx="949781" cy="51888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42950" y="982903"/>
            <a:ext cx="4403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NEJVĚTŠÍ VÝROBCE HLINÍKOVÝCH KOPULOVITÝCH A ZÁKAZNICKÝCH </a:t>
            </a:r>
          </a:p>
          <a:p>
            <a:r>
              <a:rPr lang="cs-CZ" sz="1200" dirty="0" smtClean="0"/>
              <a:t>STŘECH NA SVĚTĚ.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42633" y="1500187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TEMCOR BYL ZALOŽEN V ROCE 1964 A BYL PRŮKOPNÍKEM V </a:t>
            </a:r>
          </a:p>
          <a:p>
            <a:r>
              <a:rPr lang="cs-CZ" sz="1200" dirty="0" smtClean="0"/>
              <a:t>POUŽÍVÁNÍ KOPULOVITÝCH STŘECH V PRŮMYSLOVÉ OBLASTI. </a:t>
            </a:r>
          </a:p>
          <a:p>
            <a:r>
              <a:rPr lang="cs-CZ" sz="1200" dirty="0" smtClean="0"/>
              <a:t>ZAKOUPEN BYL V ROCE 2009 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28662" y="2233409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CONSERVATEK BYL ZALOŽEN V ROCE 1977, ZAKOUPEN BYL </a:t>
            </a:r>
          </a:p>
          <a:p>
            <a:r>
              <a:rPr lang="cs-CZ" sz="1200" dirty="0" smtClean="0"/>
              <a:t>V ROCE 2008 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28662" y="2853037"/>
            <a:ext cx="3431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VÝROBNÍ ZÁVOD JE V CONROE, TX AND RINCON, GA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39182" y="3239647"/>
            <a:ext cx="2179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SÍDLO FIRMY JE V GARDENA, CA</a:t>
            </a:r>
            <a:endParaRPr lang="cs-CZ" sz="1200" dirty="0"/>
          </a:p>
        </p:txBody>
      </p:sp>
      <p:pic>
        <p:nvPicPr>
          <p:cNvPr id="38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428557"/>
            <a:ext cx="1447800" cy="264694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62" y="336119"/>
            <a:ext cx="1508254" cy="357132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739182" y="3598375"/>
            <a:ext cx="1755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ISO CERTIFIKACE VÝROBY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762000" y="3974656"/>
            <a:ext cx="1983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STAVEBNÍ A TERÉNNÍ SLUŽBY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5181600" y="1076323"/>
            <a:ext cx="3657600" cy="35528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10613" y="107632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610612" y="1619249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609915" y="2329565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09914" y="2936564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610613" y="3333253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620435" y="3691981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624203" y="4068262"/>
            <a:ext cx="118747" cy="897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49" y="3267349"/>
            <a:ext cx="3498520" cy="128560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40" y="2565642"/>
            <a:ext cx="1749260" cy="711295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09" y="2565642"/>
            <a:ext cx="1749260" cy="711296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49" y="1854346"/>
            <a:ext cx="1749260" cy="711295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08" y="1854346"/>
            <a:ext cx="1749261" cy="711296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49" y="1144539"/>
            <a:ext cx="1749260" cy="71129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44539"/>
            <a:ext cx="1745369" cy="70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22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8" grpId="0"/>
      <p:bldP spid="32" grpId="0"/>
      <p:bldP spid="2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5010"/>
            <a:ext cx="2895600" cy="12377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590550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  <a:latin typeface="+mn-lt"/>
              </a:rPr>
              <a:t>VÝROBNÍ ZÁVODY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08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2273833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PARSONS, KANSAS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5010"/>
            <a:ext cx="2895600" cy="1237764"/>
          </a:xfrm>
          <a:prstGeom prst="rect">
            <a:avLst/>
          </a:prstGeom>
        </p:spPr>
      </p:pic>
      <p:sp>
        <p:nvSpPr>
          <p:cNvPr id="52" name="TextBox 13"/>
          <p:cNvSpPr txBox="1"/>
          <p:nvPr/>
        </p:nvSpPr>
        <p:spPr>
          <a:xfrm>
            <a:off x="3124200" y="2273833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WINCHESTER, TENNESSEE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53" name="Obrázek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4535"/>
            <a:ext cx="2895600" cy="1237764"/>
          </a:xfrm>
          <a:prstGeom prst="rect">
            <a:avLst/>
          </a:prstGeom>
        </p:spPr>
      </p:pic>
      <p:sp>
        <p:nvSpPr>
          <p:cNvPr id="54" name="TextBox 13"/>
          <p:cNvSpPr txBox="1"/>
          <p:nvPr/>
        </p:nvSpPr>
        <p:spPr>
          <a:xfrm>
            <a:off x="6096000" y="2283358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DEKALB, ILLINOIS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55" name="Obrázek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4150"/>
            <a:ext cx="2895600" cy="1237764"/>
          </a:xfrm>
          <a:prstGeom prst="rect">
            <a:avLst/>
          </a:prstGeom>
        </p:spPr>
      </p:pic>
      <p:sp>
        <p:nvSpPr>
          <p:cNvPr id="56" name="TextBox 13"/>
          <p:cNvSpPr txBox="1"/>
          <p:nvPr/>
        </p:nvSpPr>
        <p:spPr>
          <a:xfrm>
            <a:off x="152400" y="3932973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ALFRETON, ENGLAND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57" name="Obrázek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24150"/>
            <a:ext cx="2895600" cy="1237764"/>
          </a:xfrm>
          <a:prstGeom prst="rect">
            <a:avLst/>
          </a:prstGeom>
        </p:spPr>
      </p:pic>
      <p:sp>
        <p:nvSpPr>
          <p:cNvPr id="58" name="TextBox 13"/>
          <p:cNvSpPr txBox="1"/>
          <p:nvPr/>
        </p:nvSpPr>
        <p:spPr>
          <a:xfrm>
            <a:off x="3124200" y="3932973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CONROE, TEXAS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59" name="Obrázek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4150"/>
            <a:ext cx="2895600" cy="1237764"/>
          </a:xfrm>
          <a:prstGeom prst="rect">
            <a:avLst/>
          </a:prstGeom>
        </p:spPr>
      </p:pic>
      <p:sp>
        <p:nvSpPr>
          <p:cNvPr id="60" name="TextBox 13"/>
          <p:cNvSpPr txBox="1"/>
          <p:nvPr/>
        </p:nvSpPr>
        <p:spPr>
          <a:xfrm>
            <a:off x="6096000" y="3932973"/>
            <a:ext cx="2895600" cy="25391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RINCON, GEORGIA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5" y="1200150"/>
            <a:ext cx="736457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00150"/>
            <a:ext cx="736457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00150"/>
            <a:ext cx="736457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3" name="Obrázek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3" y="2755106"/>
            <a:ext cx="736457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4" name="Obrázek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72" y="2876550"/>
            <a:ext cx="706110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5" name="Obrázek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73" y="2876550"/>
            <a:ext cx="706110" cy="3857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78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52" grpId="0" animBg="1"/>
      <p:bldP spid="54" grpId="0" animBg="1"/>
      <p:bldP spid="56" grpId="0" animBg="1"/>
      <p:bldP spid="58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51"/>
          <p:cNvGrpSpPr/>
          <p:nvPr/>
        </p:nvGrpSpPr>
        <p:grpSpPr>
          <a:xfrm>
            <a:off x="181297" y="28363"/>
            <a:ext cx="8764986" cy="4564549"/>
            <a:chOff x="151765" y="1428281"/>
            <a:chExt cx="9728348" cy="5107866"/>
          </a:xfrm>
        </p:grpSpPr>
        <p:pic>
          <p:nvPicPr>
            <p:cNvPr id="128" name="Picture 3" descr="BlankMap-World.png"/>
            <p:cNvPicPr>
              <a:picLocks noChangeAspect="1"/>
            </p:cNvPicPr>
            <p:nvPr/>
          </p:nvPicPr>
          <p:blipFill>
            <a:blip r:embed="rId2" cstate="print"/>
            <a:srcRect l="6063" t="1536" r="8084" b="3072"/>
            <a:stretch>
              <a:fillRect/>
            </a:stretch>
          </p:blipFill>
          <p:spPr bwMode="auto">
            <a:xfrm>
              <a:off x="151765" y="1428281"/>
              <a:ext cx="9728348" cy="5107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" name="7-Point Star 6"/>
            <p:cNvSpPr/>
            <p:nvPr/>
          </p:nvSpPr>
          <p:spPr>
            <a:xfrm>
              <a:off x="1508760" y="2926075"/>
              <a:ext cx="115215" cy="115215"/>
            </a:xfrm>
            <a:prstGeom prst="star7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Isosceles Triangle 7"/>
            <p:cNvSpPr>
              <a:spLocks noChangeAspect="1"/>
            </p:cNvSpPr>
            <p:nvPr/>
          </p:nvSpPr>
          <p:spPr>
            <a:xfrm>
              <a:off x="1404500" y="3271720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Isosceles Triangle 8"/>
            <p:cNvSpPr>
              <a:spLocks noChangeAspect="1"/>
            </p:cNvSpPr>
            <p:nvPr/>
          </p:nvSpPr>
          <p:spPr>
            <a:xfrm>
              <a:off x="1883664" y="3154680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Isosceles Triangle 9"/>
            <p:cNvSpPr>
              <a:spLocks noChangeAspect="1"/>
            </p:cNvSpPr>
            <p:nvPr/>
          </p:nvSpPr>
          <p:spPr>
            <a:xfrm>
              <a:off x="1764792" y="2834635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Isosceles Triangle 10"/>
            <p:cNvSpPr>
              <a:spLocks noChangeAspect="1"/>
            </p:cNvSpPr>
            <p:nvPr/>
          </p:nvSpPr>
          <p:spPr>
            <a:xfrm>
              <a:off x="1764792" y="3017520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Isosceles Triangle 11"/>
            <p:cNvSpPr>
              <a:spLocks noChangeAspect="1"/>
            </p:cNvSpPr>
            <p:nvPr/>
          </p:nvSpPr>
          <p:spPr>
            <a:xfrm>
              <a:off x="4453128" y="2340864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Isosceles Triangle 12"/>
            <p:cNvSpPr>
              <a:spLocks noChangeAspect="1"/>
            </p:cNvSpPr>
            <p:nvPr/>
          </p:nvSpPr>
          <p:spPr>
            <a:xfrm>
              <a:off x="1468504" y="3017520"/>
              <a:ext cx="91440" cy="91440"/>
            </a:xfrm>
            <a:prstGeom prst="triangl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L-Shape 14"/>
            <p:cNvSpPr>
              <a:spLocks noChangeAspect="1"/>
            </p:cNvSpPr>
            <p:nvPr/>
          </p:nvSpPr>
          <p:spPr>
            <a:xfrm>
              <a:off x="790020" y="306324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L-Shape 15"/>
            <p:cNvSpPr>
              <a:spLocks noChangeAspect="1"/>
            </p:cNvSpPr>
            <p:nvPr/>
          </p:nvSpPr>
          <p:spPr>
            <a:xfrm>
              <a:off x="1597740" y="301752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L-Shape 16"/>
            <p:cNvSpPr>
              <a:spLocks noChangeAspect="1"/>
            </p:cNvSpPr>
            <p:nvPr/>
          </p:nvSpPr>
          <p:spPr>
            <a:xfrm>
              <a:off x="1856232" y="2834635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L-Shape 17"/>
            <p:cNvSpPr>
              <a:spLocks noChangeAspect="1"/>
            </p:cNvSpPr>
            <p:nvPr/>
          </p:nvSpPr>
          <p:spPr>
            <a:xfrm>
              <a:off x="1856232" y="301752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L-Shape 18"/>
            <p:cNvSpPr>
              <a:spLocks noChangeAspect="1"/>
            </p:cNvSpPr>
            <p:nvPr/>
          </p:nvSpPr>
          <p:spPr>
            <a:xfrm>
              <a:off x="1495940" y="327172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L-Shape 20"/>
            <p:cNvSpPr>
              <a:spLocks noChangeAspect="1"/>
            </p:cNvSpPr>
            <p:nvPr/>
          </p:nvSpPr>
          <p:spPr>
            <a:xfrm>
              <a:off x="4537250" y="239572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6"/>
            <p:cNvSpPr/>
            <p:nvPr/>
          </p:nvSpPr>
          <p:spPr>
            <a:xfrm>
              <a:off x="1417320" y="2926075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7"/>
            <p:cNvSpPr/>
            <p:nvPr/>
          </p:nvSpPr>
          <p:spPr>
            <a:xfrm>
              <a:off x="698580" y="3017520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 28"/>
            <p:cNvSpPr/>
            <p:nvPr/>
          </p:nvSpPr>
          <p:spPr>
            <a:xfrm>
              <a:off x="1810512" y="2743195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al 29"/>
            <p:cNvSpPr/>
            <p:nvPr/>
          </p:nvSpPr>
          <p:spPr>
            <a:xfrm>
              <a:off x="4407408" y="2441440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 30"/>
            <p:cNvSpPr/>
            <p:nvPr/>
          </p:nvSpPr>
          <p:spPr>
            <a:xfrm>
              <a:off x="1377064" y="3200400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Oval 32"/>
            <p:cNvSpPr/>
            <p:nvPr/>
          </p:nvSpPr>
          <p:spPr>
            <a:xfrm>
              <a:off x="1186259" y="3557016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Diamond 39"/>
            <p:cNvSpPr/>
            <p:nvPr/>
          </p:nvSpPr>
          <p:spPr>
            <a:xfrm>
              <a:off x="4361688" y="2350000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Diamond 41"/>
            <p:cNvSpPr/>
            <p:nvPr/>
          </p:nvSpPr>
          <p:spPr>
            <a:xfrm>
              <a:off x="1719072" y="2779776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Diamond 42"/>
            <p:cNvSpPr/>
            <p:nvPr/>
          </p:nvSpPr>
          <p:spPr>
            <a:xfrm>
              <a:off x="1444752" y="3180280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Diamond 43"/>
            <p:cNvSpPr/>
            <p:nvPr/>
          </p:nvSpPr>
          <p:spPr>
            <a:xfrm>
              <a:off x="1532535" y="3054096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Diamond 44"/>
            <p:cNvSpPr/>
            <p:nvPr/>
          </p:nvSpPr>
          <p:spPr>
            <a:xfrm>
              <a:off x="790020" y="2971795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8" name="Group 47"/>
            <p:cNvGrpSpPr/>
            <p:nvPr/>
          </p:nvGrpSpPr>
          <p:grpSpPr>
            <a:xfrm>
              <a:off x="6181350" y="4827960"/>
              <a:ext cx="1998743" cy="1281890"/>
              <a:chOff x="6092884" y="5123930"/>
              <a:chExt cx="1998743" cy="1281890"/>
            </a:xfrm>
          </p:grpSpPr>
          <p:sp>
            <p:nvSpPr>
              <p:cNvPr id="159" name="Isosceles Triangle 13"/>
              <p:cNvSpPr>
                <a:spLocks noChangeAspect="1"/>
              </p:cNvSpPr>
              <p:nvPr/>
            </p:nvSpPr>
            <p:spPr>
              <a:xfrm>
                <a:off x="6203457" y="5500422"/>
                <a:ext cx="91440" cy="91440"/>
              </a:xfrm>
              <a:prstGeom prst="triangl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L-Shape 21"/>
              <p:cNvSpPr>
                <a:spLocks noChangeAspect="1"/>
              </p:cNvSpPr>
              <p:nvPr/>
            </p:nvSpPr>
            <p:spPr>
              <a:xfrm>
                <a:off x="6225919" y="5709625"/>
                <a:ext cx="91440" cy="91440"/>
              </a:xfrm>
              <a:prstGeom prst="corner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33"/>
              <p:cNvSpPr/>
              <p:nvPr/>
            </p:nvSpPr>
            <p:spPr>
              <a:xfrm>
                <a:off x="6215346" y="5972574"/>
                <a:ext cx="91440" cy="914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7-Point Star 34"/>
              <p:cNvSpPr/>
              <p:nvPr/>
            </p:nvSpPr>
            <p:spPr>
              <a:xfrm>
                <a:off x="6191570" y="5258685"/>
                <a:ext cx="115215" cy="115215"/>
              </a:xfrm>
              <a:prstGeom prst="star7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TextBox 35"/>
              <p:cNvSpPr txBox="1"/>
              <p:nvPr/>
            </p:nvSpPr>
            <p:spPr>
              <a:xfrm>
                <a:off x="6092884" y="5123930"/>
                <a:ext cx="1998743" cy="1281890"/>
              </a:xfrm>
              <a:prstGeom prst="rect">
                <a:avLst/>
              </a:prstGeom>
              <a:noFill/>
            </p:spPr>
            <p:txBody>
              <a:bodyPr wrap="none" lIns="274320" rtlCol="0">
                <a:spAutoFit/>
              </a:bodyPr>
              <a:lstStyle/>
              <a:p>
                <a:pPr algn="l">
                  <a:lnSpc>
                    <a:spcPct val="150000"/>
                  </a:lnSpc>
                  <a:buFontTx/>
                  <a:buChar char="-"/>
                </a:pPr>
                <a:r>
                  <a:rPr lang="en-US" sz="900" dirty="0">
                    <a:latin typeface="+mj-lt"/>
                  </a:rPr>
                  <a:t>  Corporate Headquarters</a:t>
                </a:r>
              </a:p>
              <a:p>
                <a:pPr algn="l">
                  <a:lnSpc>
                    <a:spcPct val="150000"/>
                  </a:lnSpc>
                  <a:buFontTx/>
                  <a:buChar char="-"/>
                </a:pPr>
                <a:r>
                  <a:rPr lang="en-US" sz="900" dirty="0">
                    <a:latin typeface="+mj-lt"/>
                  </a:rPr>
                  <a:t>  Manufacturing Facilities</a:t>
                </a:r>
              </a:p>
              <a:p>
                <a:pPr algn="l">
                  <a:lnSpc>
                    <a:spcPct val="150000"/>
                  </a:lnSpc>
                  <a:buFontTx/>
                  <a:buChar char="-"/>
                </a:pPr>
                <a:r>
                  <a:rPr lang="en-US" sz="900" dirty="0">
                    <a:latin typeface="+mj-lt"/>
                  </a:rPr>
                  <a:t>  Engineering &amp; Design Center</a:t>
                </a:r>
              </a:p>
              <a:p>
                <a:pPr algn="l">
                  <a:lnSpc>
                    <a:spcPct val="150000"/>
                  </a:lnSpc>
                  <a:buFontTx/>
                  <a:buChar char="-"/>
                </a:pPr>
                <a:r>
                  <a:rPr lang="en-US" sz="900" dirty="0">
                    <a:latin typeface="+mj-lt"/>
                  </a:rPr>
                  <a:t>  Regional office</a:t>
                </a:r>
              </a:p>
              <a:p>
                <a:pPr algn="l">
                  <a:lnSpc>
                    <a:spcPct val="150000"/>
                  </a:lnSpc>
                  <a:buFontTx/>
                  <a:buChar char="-"/>
                </a:pPr>
                <a:r>
                  <a:rPr lang="en-US" sz="900" dirty="0">
                    <a:latin typeface="+mj-lt"/>
                  </a:rPr>
                  <a:t>  Construction Resources </a:t>
                </a:r>
              </a:p>
            </p:txBody>
          </p:sp>
          <p:sp>
            <p:nvSpPr>
              <p:cNvPr id="164" name="Diamond 45"/>
              <p:cNvSpPr/>
              <p:nvPr/>
            </p:nvSpPr>
            <p:spPr>
              <a:xfrm>
                <a:off x="6215345" y="6191478"/>
                <a:ext cx="91440" cy="91440"/>
              </a:xfrm>
              <a:prstGeom prst="diamond">
                <a:avLst/>
              </a:prstGeom>
              <a:solidFill>
                <a:srgbClr val="23673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4" name="Oval 24"/>
            <p:cNvSpPr/>
            <p:nvPr/>
          </p:nvSpPr>
          <p:spPr>
            <a:xfrm>
              <a:off x="6181350" y="3465576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Diamond 38"/>
            <p:cNvSpPr/>
            <p:nvPr/>
          </p:nvSpPr>
          <p:spPr>
            <a:xfrm>
              <a:off x="6135630" y="3520440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L-Shape 19"/>
            <p:cNvSpPr>
              <a:spLocks noChangeAspect="1"/>
            </p:cNvSpPr>
            <p:nvPr/>
          </p:nvSpPr>
          <p:spPr>
            <a:xfrm>
              <a:off x="7117080" y="3809390"/>
              <a:ext cx="91440" cy="91440"/>
            </a:xfrm>
            <a:prstGeom prst="corner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Diamond 40"/>
            <p:cNvSpPr/>
            <p:nvPr/>
          </p:nvSpPr>
          <p:spPr>
            <a:xfrm>
              <a:off x="7939879" y="3990398"/>
              <a:ext cx="91440" cy="91440"/>
            </a:xfrm>
            <a:prstGeom prst="diamond">
              <a:avLst/>
            </a:prstGeom>
            <a:solidFill>
              <a:srgbClr val="23673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3"/>
            <p:cNvSpPr/>
            <p:nvPr/>
          </p:nvSpPr>
          <p:spPr>
            <a:xfrm>
              <a:off x="7909575" y="4308655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914400" y="4552950"/>
            <a:ext cx="7848600" cy="380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CST</a:t>
            </a:r>
            <a:endParaRPr lang="en-US" sz="1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" y="4657723"/>
            <a:ext cx="390525" cy="2667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smtClean="0"/>
              <a:t>09</a:t>
            </a:r>
            <a:endParaRPr lang="en-US" sz="1100" b="1" dirty="0"/>
          </a:p>
        </p:txBody>
      </p:sp>
      <p:sp>
        <p:nvSpPr>
          <p:cNvPr id="166" name="Oval 49"/>
          <p:cNvSpPr/>
          <p:nvPr/>
        </p:nvSpPr>
        <p:spPr>
          <a:xfrm>
            <a:off x="8334697" y="3906511"/>
            <a:ext cx="45719" cy="81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Oval 51"/>
          <p:cNvSpPr/>
          <p:nvPr/>
        </p:nvSpPr>
        <p:spPr>
          <a:xfrm>
            <a:off x="4829498" y="3671533"/>
            <a:ext cx="62354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Oval 52"/>
          <p:cNvSpPr/>
          <p:nvPr/>
        </p:nvSpPr>
        <p:spPr>
          <a:xfrm>
            <a:off x="2695897" y="3027269"/>
            <a:ext cx="73839" cy="600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Oval 53"/>
          <p:cNvSpPr/>
          <p:nvPr/>
        </p:nvSpPr>
        <p:spPr>
          <a:xfrm>
            <a:off x="4032710" y="1299026"/>
            <a:ext cx="106388" cy="1086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Title 1"/>
          <p:cNvSpPr>
            <a:spLocks noGrp="1"/>
          </p:cNvSpPr>
          <p:nvPr>
            <p:ph type="title"/>
          </p:nvPr>
        </p:nvSpPr>
        <p:spPr>
          <a:xfrm>
            <a:off x="1707451" y="4583387"/>
            <a:ext cx="5486400" cy="380999"/>
          </a:xfrm>
        </p:spPr>
        <p:txBody>
          <a:bodyPr anchor="b">
            <a:noAutofit/>
          </a:bodyPr>
          <a:lstStyle/>
          <a:p>
            <a:r>
              <a:rPr lang="cs-CZ" sz="1800" b="1" dirty="0" smtClean="0">
                <a:solidFill>
                  <a:srgbClr val="0070C0"/>
                </a:solidFill>
                <a:latin typeface="+mn-lt"/>
              </a:rPr>
              <a:t>GLOBÁLNÍ PŮSOBNOST</a:t>
            </a:r>
            <a:endParaRPr lang="en-US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7" name="Diamond 50"/>
          <p:cNvSpPr/>
          <p:nvPr/>
        </p:nvSpPr>
        <p:spPr>
          <a:xfrm>
            <a:off x="6227632" y="1926123"/>
            <a:ext cx="107137" cy="103504"/>
          </a:xfrm>
          <a:prstGeom prst="diamond">
            <a:avLst/>
          </a:prstGeom>
          <a:solidFill>
            <a:srgbClr val="23673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Oval 46"/>
          <p:cNvSpPr/>
          <p:nvPr/>
        </p:nvSpPr>
        <p:spPr>
          <a:xfrm>
            <a:off x="7159636" y="2324251"/>
            <a:ext cx="68495" cy="691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81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8" grpId="0" animBg="1"/>
      <p:bldP spid="169" grpId="0" animBg="1"/>
      <p:bldP spid="170" grpId="0" animBg="1"/>
      <p:bldP spid="171" grpId="0"/>
      <p:bldP spid="167" grpId="0" animBg="1"/>
      <p:bldP spid="1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11439</TotalTime>
  <Words>1280</Words>
  <Application>Microsoft Office PowerPoint</Application>
  <PresentationFormat>Předvádění na obrazovce (16:9)</PresentationFormat>
  <Paragraphs>336</Paragraphs>
  <Slides>29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Office Theme</vt:lpstr>
      <vt:lpstr>Prezentace aplikace PowerPoint</vt:lpstr>
      <vt:lpstr>FIREMNÍ STRUKTURA</vt:lpstr>
      <vt:lpstr>VÝVOJ SPOLEČNOSTI</vt:lpstr>
      <vt:lpstr>Prezentace aplikace PowerPoint</vt:lpstr>
      <vt:lpstr>Prezentace aplikace PowerPoint</vt:lpstr>
      <vt:lpstr>Prezentace aplikace PowerPoint</vt:lpstr>
      <vt:lpstr>Prezentace aplikace PowerPoint</vt:lpstr>
      <vt:lpstr>VÝROBNÍ ZÁVODY</vt:lpstr>
      <vt:lpstr>GLOBÁLNÍ PŮSOBNOST</vt:lpstr>
      <vt:lpstr>TECHNOLOGIE ŠROUBOVANÝCH NÁDRŽÍ</vt:lpstr>
      <vt:lpstr>VITRIUM® GLASS-FUSED-TO-STEEL TECHNOLOGY</vt:lpstr>
      <vt:lpstr>VITRIUM® GLASS-FUSED-TO-STEEL PROCESS</vt:lpstr>
      <vt:lpstr>OPTIBOND™ TERMOSETOVÁ EPOXIDOVÁ TECHNOLOGIE</vt:lpstr>
      <vt:lpstr>OPTIBOND™ THERMOSET EPOXY PROCESS</vt:lpstr>
      <vt:lpstr>ŠROUBOVANÉ NÁDRŽE- ZAKLÁDÁNÍ</vt:lpstr>
      <vt:lpstr>ŠROUBOVANÉ NÁDRŽE - KOMPONENTY </vt:lpstr>
      <vt:lpstr>STAVBA ŠROUBOVANÉ NÁDRŽE</vt:lpstr>
      <vt:lpstr>STAVBA SMALTOVANÉ NÁDRŽE</vt:lpstr>
      <vt:lpstr>TYPY DODÁVANÝCH STŘECH</vt:lpstr>
      <vt:lpstr>APLIKAČNÍ ZKUŠENOSTI - VODA</vt:lpstr>
      <vt:lpstr>APLIKAČNÍ ZKUŠENOSTI – ODPADNÍ VODY</vt:lpstr>
      <vt:lpstr>APLIKAČNÍ ZKUŠENOSTI - PRŮMYSLOVÉ VODY</vt:lpstr>
      <vt:lpstr>APLIKAČNÍ ZKUŠENOSTI - PETROCHEMICKÝ PRŮMYSL</vt:lpstr>
      <vt:lpstr>APLIKAČNÍ ZKUŠENOSTI - BIOENERGIE</vt:lpstr>
      <vt:lpstr>FERMENTORY - BIOENERGY</vt:lpstr>
      <vt:lpstr>APLIKAČNÍ ZKUŠENOSTI - SYPKÉ MATERIÁLY</vt:lpstr>
      <vt:lpstr>APLIKAČNÍ ZKUŠENOSTI - SYPKÉ MATERIÁLY</vt:lpstr>
      <vt:lpstr>APLIKAČNÍ ZKUŠENOSTI - ZEMĚDĚLSTVÍ</vt:lpstr>
      <vt:lpstr>CST INDUSTRIES – SOUHRN VÝHOD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CST</dc:title>
  <dc:creator>Morkus Morava</dc:creator>
  <cp:lastModifiedBy>Grafika</cp:lastModifiedBy>
  <cp:revision>501</cp:revision>
  <dcterms:created xsi:type="dcterms:W3CDTF">2013-10-27T01:17:14Z</dcterms:created>
  <dcterms:modified xsi:type="dcterms:W3CDTF">2014-07-22T19:16:05Z</dcterms:modified>
</cp:coreProperties>
</file>