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6" r:id="rId4"/>
    <p:sldId id="265" r:id="rId5"/>
    <p:sldId id="377" r:id="rId6"/>
    <p:sldId id="298" r:id="rId7"/>
    <p:sldId id="304" r:id="rId8"/>
    <p:sldId id="301" r:id="rId9"/>
    <p:sldId id="261" r:id="rId10"/>
    <p:sldId id="262" r:id="rId11"/>
    <p:sldId id="282" r:id="rId12"/>
    <p:sldId id="372" r:id="rId13"/>
    <p:sldId id="375" r:id="rId14"/>
    <p:sldId id="376" r:id="rId15"/>
    <p:sldId id="362" r:id="rId16"/>
    <p:sldId id="358" r:id="rId17"/>
    <p:sldId id="374" r:id="rId18"/>
    <p:sldId id="373" r:id="rId19"/>
    <p:sldId id="359" r:id="rId20"/>
    <p:sldId id="361" r:id="rId21"/>
    <p:sldId id="370" r:id="rId22"/>
    <p:sldId id="259" r:id="rId23"/>
    <p:sldId id="291" r:id="rId24"/>
    <p:sldId id="294" r:id="rId25"/>
    <p:sldId id="367" r:id="rId26"/>
    <p:sldId id="366" r:id="rId27"/>
    <p:sldId id="368" r:id="rId28"/>
    <p:sldId id="369" r:id="rId29"/>
    <p:sldId id="371" r:id="rId30"/>
    <p:sldId id="344" r:id="rId31"/>
    <p:sldId id="307" r:id="rId32"/>
    <p:sldId id="260" r:id="rId33"/>
    <p:sldId id="355" r:id="rId3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0000" autoAdjust="0"/>
    <p:restoredTop sz="99878" autoAdjust="0"/>
  </p:normalViewPr>
  <p:slideViewPr>
    <p:cSldViewPr snapToGrid="0" snapToObjects="1">
      <p:cViewPr>
        <p:scale>
          <a:sx n="161" d="100"/>
          <a:sy n="161" d="100"/>
        </p:scale>
        <p:origin x="-78" y="-7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7C6A45-8017-6D4C-BD32-A62213333738}" type="datetimeFigureOut">
              <a:rPr lang="en-US" smtClean="0"/>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EC274-CDD4-E540-970F-9CA56322575A}" type="slidenum">
              <a:rPr lang="en-US" smtClean="0"/>
              <a:t>‹#›</a:t>
            </a:fld>
            <a:endParaRPr lang="en-US"/>
          </a:p>
        </p:txBody>
      </p:sp>
    </p:spTree>
    <p:extLst>
      <p:ext uri="{BB962C8B-B14F-4D97-AF65-F5344CB8AC3E}">
        <p14:creationId xmlns:p14="http://schemas.microsoft.com/office/powerpoint/2010/main" val="4046836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7C6A45-8017-6D4C-BD32-A62213333738}" type="datetimeFigureOut">
              <a:rPr lang="en-US" smtClean="0"/>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EC274-CDD4-E540-970F-9CA56322575A}" type="slidenum">
              <a:rPr lang="en-US" smtClean="0"/>
              <a:t>‹#›</a:t>
            </a:fld>
            <a:endParaRPr lang="en-US"/>
          </a:p>
        </p:txBody>
      </p:sp>
    </p:spTree>
    <p:extLst>
      <p:ext uri="{BB962C8B-B14F-4D97-AF65-F5344CB8AC3E}">
        <p14:creationId xmlns:p14="http://schemas.microsoft.com/office/powerpoint/2010/main" val="1338897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7C6A45-8017-6D4C-BD32-A62213333738}" type="datetimeFigureOut">
              <a:rPr lang="en-US" smtClean="0"/>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EC274-CDD4-E540-970F-9CA56322575A}" type="slidenum">
              <a:rPr lang="en-US" smtClean="0"/>
              <a:t>‹#›</a:t>
            </a:fld>
            <a:endParaRPr lang="en-US"/>
          </a:p>
        </p:txBody>
      </p:sp>
    </p:spTree>
    <p:extLst>
      <p:ext uri="{BB962C8B-B14F-4D97-AF65-F5344CB8AC3E}">
        <p14:creationId xmlns:p14="http://schemas.microsoft.com/office/powerpoint/2010/main" val="3091440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7C6A45-8017-6D4C-BD32-A62213333738}" type="datetimeFigureOut">
              <a:rPr lang="en-US" smtClean="0"/>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EC274-CDD4-E540-970F-9CA56322575A}" type="slidenum">
              <a:rPr lang="en-US" smtClean="0"/>
              <a:t>‹#›</a:t>
            </a:fld>
            <a:endParaRPr lang="en-US"/>
          </a:p>
        </p:txBody>
      </p:sp>
    </p:spTree>
    <p:extLst>
      <p:ext uri="{BB962C8B-B14F-4D97-AF65-F5344CB8AC3E}">
        <p14:creationId xmlns:p14="http://schemas.microsoft.com/office/powerpoint/2010/main" val="4142108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7C6A45-8017-6D4C-BD32-A62213333738}" type="datetimeFigureOut">
              <a:rPr lang="en-US" smtClean="0"/>
              <a:t>6/2/2016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7EC274-CDD4-E540-970F-9CA56322575A}" type="slidenum">
              <a:rPr lang="en-US" smtClean="0"/>
              <a:t>‹#›</a:t>
            </a:fld>
            <a:endParaRPr lang="en-US"/>
          </a:p>
        </p:txBody>
      </p:sp>
    </p:spTree>
    <p:extLst>
      <p:ext uri="{BB962C8B-B14F-4D97-AF65-F5344CB8AC3E}">
        <p14:creationId xmlns:p14="http://schemas.microsoft.com/office/powerpoint/2010/main" val="295193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7C6A45-8017-6D4C-BD32-A62213333738}" type="datetimeFigureOut">
              <a:rPr lang="en-US" smtClean="0"/>
              <a:t>6/2/2016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7EC274-CDD4-E540-970F-9CA56322575A}" type="slidenum">
              <a:rPr lang="en-US" smtClean="0"/>
              <a:t>‹#›</a:t>
            </a:fld>
            <a:endParaRPr lang="en-US"/>
          </a:p>
        </p:txBody>
      </p:sp>
    </p:spTree>
    <p:extLst>
      <p:ext uri="{BB962C8B-B14F-4D97-AF65-F5344CB8AC3E}">
        <p14:creationId xmlns:p14="http://schemas.microsoft.com/office/powerpoint/2010/main" val="391811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7C6A45-8017-6D4C-BD32-A62213333738}" type="datetimeFigureOut">
              <a:rPr lang="en-US" smtClean="0"/>
              <a:t>6/2/2016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7EC274-CDD4-E540-970F-9CA56322575A}" type="slidenum">
              <a:rPr lang="en-US" smtClean="0"/>
              <a:t>‹#›</a:t>
            </a:fld>
            <a:endParaRPr lang="en-US"/>
          </a:p>
        </p:txBody>
      </p:sp>
    </p:spTree>
    <p:extLst>
      <p:ext uri="{BB962C8B-B14F-4D97-AF65-F5344CB8AC3E}">
        <p14:creationId xmlns:p14="http://schemas.microsoft.com/office/powerpoint/2010/main" val="1466603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7C6A45-8017-6D4C-BD32-A62213333738}" type="datetimeFigureOut">
              <a:rPr lang="en-US" smtClean="0"/>
              <a:t>6/2/2016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7EC274-CDD4-E540-970F-9CA56322575A}" type="slidenum">
              <a:rPr lang="en-US" smtClean="0"/>
              <a:t>‹#›</a:t>
            </a:fld>
            <a:endParaRPr lang="en-US"/>
          </a:p>
        </p:txBody>
      </p:sp>
    </p:spTree>
    <p:extLst>
      <p:ext uri="{BB962C8B-B14F-4D97-AF65-F5344CB8AC3E}">
        <p14:creationId xmlns:p14="http://schemas.microsoft.com/office/powerpoint/2010/main" val="3457553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7C6A45-8017-6D4C-BD32-A62213333738}" type="datetimeFigureOut">
              <a:rPr lang="en-US" smtClean="0"/>
              <a:t>6/2/2016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7EC274-CDD4-E540-970F-9CA56322575A}" type="slidenum">
              <a:rPr lang="en-US" smtClean="0"/>
              <a:t>‹#›</a:t>
            </a:fld>
            <a:endParaRPr lang="en-US"/>
          </a:p>
        </p:txBody>
      </p:sp>
    </p:spTree>
    <p:extLst>
      <p:ext uri="{BB962C8B-B14F-4D97-AF65-F5344CB8AC3E}">
        <p14:creationId xmlns:p14="http://schemas.microsoft.com/office/powerpoint/2010/main" val="1902632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7C6A45-8017-6D4C-BD32-A62213333738}" type="datetimeFigureOut">
              <a:rPr lang="en-US" smtClean="0"/>
              <a:t>6/2/2016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7EC274-CDD4-E540-970F-9CA56322575A}" type="slidenum">
              <a:rPr lang="en-US" smtClean="0"/>
              <a:t>‹#›</a:t>
            </a:fld>
            <a:endParaRPr lang="en-US"/>
          </a:p>
        </p:txBody>
      </p:sp>
    </p:spTree>
    <p:extLst>
      <p:ext uri="{BB962C8B-B14F-4D97-AF65-F5344CB8AC3E}">
        <p14:creationId xmlns:p14="http://schemas.microsoft.com/office/powerpoint/2010/main" val="1002430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7C6A45-8017-6D4C-BD32-A62213333738}" type="datetimeFigureOut">
              <a:rPr lang="en-US" smtClean="0"/>
              <a:t>6/2/2016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7EC274-CDD4-E540-970F-9CA56322575A}" type="slidenum">
              <a:rPr lang="en-US" smtClean="0"/>
              <a:t>‹#›</a:t>
            </a:fld>
            <a:endParaRPr lang="en-US"/>
          </a:p>
        </p:txBody>
      </p:sp>
    </p:spTree>
    <p:extLst>
      <p:ext uri="{BB962C8B-B14F-4D97-AF65-F5344CB8AC3E}">
        <p14:creationId xmlns:p14="http://schemas.microsoft.com/office/powerpoint/2010/main" val="68839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Lato Regular"/>
              </a:defRPr>
            </a:lvl1pPr>
          </a:lstStyle>
          <a:p>
            <a:fld id="{3C7C6A45-8017-6D4C-BD32-A62213333738}" type="datetimeFigureOut">
              <a:rPr lang="en-US" smtClean="0"/>
              <a:pPr/>
              <a:t>6/2/2016</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Lato Regular"/>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Lato Regular"/>
              </a:defRPr>
            </a:lvl1pPr>
          </a:lstStyle>
          <a:p>
            <a:fld id="{9C7EC274-CDD4-E540-970F-9CA56322575A}" type="slidenum">
              <a:rPr lang="en-US" smtClean="0"/>
              <a:pPr/>
              <a:t>‹#›</a:t>
            </a:fld>
            <a:endParaRPr lang="en-US" dirty="0"/>
          </a:p>
        </p:txBody>
      </p:sp>
    </p:spTree>
    <p:extLst>
      <p:ext uri="{BB962C8B-B14F-4D97-AF65-F5344CB8AC3E}">
        <p14:creationId xmlns:p14="http://schemas.microsoft.com/office/powerpoint/2010/main" val="1650610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Lato Regular"/>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Lato Regular"/>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Lato Regular"/>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Lato Regular"/>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Lato Regular"/>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3.png"/><Relationship Id="rId12" Type="http://schemas.microsoft.com/office/2007/relationships/hdphoto" Target="../media/hdphoto9.wdp"/><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6.wdp"/><Relationship Id="rId11" Type="http://schemas.openxmlformats.org/officeDocument/2006/relationships/image" Target="../media/image35.png"/><Relationship Id="rId5" Type="http://schemas.openxmlformats.org/officeDocument/2006/relationships/image" Target="../media/image32.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34.png"/><Relationship Id="rId14"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4.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6.jpg"/><Relationship Id="rId4" Type="http://schemas.openxmlformats.org/officeDocument/2006/relationships/image" Target="../media/image45.jp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48.jpg"/><Relationship Id="rId4" Type="http://schemas.openxmlformats.org/officeDocument/2006/relationships/image" Target="../media/image47.jp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png"/><Relationship Id="rId7" Type="http://schemas.openxmlformats.org/officeDocument/2006/relationships/image" Target="../media/image55.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2.JPG"/><Relationship Id="rId9" Type="http://schemas.openxmlformats.org/officeDocument/2006/relationships/image" Target="../media/image57.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63.jpg"/><Relationship Id="rId3" Type="http://schemas.openxmlformats.org/officeDocument/2006/relationships/image" Target="../media/image59.jpg"/><Relationship Id="rId7" Type="http://schemas.openxmlformats.org/officeDocument/2006/relationships/image" Target="../media/image62.jpg"/><Relationship Id="rId12" Type="http://schemas.openxmlformats.org/officeDocument/2006/relationships/image" Target="../media/image67.jpg"/><Relationship Id="rId2" Type="http://schemas.openxmlformats.org/officeDocument/2006/relationships/image" Target="../media/image58.jp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66.jpg"/><Relationship Id="rId5" Type="http://schemas.openxmlformats.org/officeDocument/2006/relationships/image" Target="../media/image61.png"/><Relationship Id="rId10" Type="http://schemas.openxmlformats.org/officeDocument/2006/relationships/image" Target="../media/image65.jpg"/><Relationship Id="rId4" Type="http://schemas.openxmlformats.org/officeDocument/2006/relationships/image" Target="../media/image60.jpg"/><Relationship Id="rId9" Type="http://schemas.openxmlformats.org/officeDocument/2006/relationships/image" Target="../media/image64.jpg"/></Relationships>
</file>

<file path=ppt/slides/_rels/slide22.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9.jpg"/><Relationship Id="rId7" Type="http://schemas.openxmlformats.org/officeDocument/2006/relationships/image" Target="../media/image71.jpg"/><Relationship Id="rId12" Type="http://schemas.openxmlformats.org/officeDocument/2006/relationships/image" Target="../media/image76.jpg"/><Relationship Id="rId2" Type="http://schemas.openxmlformats.org/officeDocument/2006/relationships/image" Target="../media/image68.jp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image" Target="../media/image75.jpg"/><Relationship Id="rId5" Type="http://schemas.openxmlformats.org/officeDocument/2006/relationships/image" Target="../media/image16.png"/><Relationship Id="rId10" Type="http://schemas.openxmlformats.org/officeDocument/2006/relationships/image" Target="../media/image74.jpg"/><Relationship Id="rId4" Type="http://schemas.openxmlformats.org/officeDocument/2006/relationships/image" Target="../media/image70.jpg"/><Relationship Id="rId9" Type="http://schemas.openxmlformats.org/officeDocument/2006/relationships/image" Target="../media/image73.jpg"/></Relationships>
</file>

<file path=ppt/slides/_rels/slide23.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77.jpg"/><Relationship Id="rId7" Type="http://schemas.openxmlformats.org/officeDocument/2006/relationships/image" Target="../media/image80.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9.jpg"/><Relationship Id="rId11" Type="http://schemas.openxmlformats.org/officeDocument/2006/relationships/image" Target="../media/image84.jpg"/><Relationship Id="rId5" Type="http://schemas.microsoft.com/office/2007/relationships/hdphoto" Target="../media/hdphoto11.wdp"/><Relationship Id="rId10" Type="http://schemas.openxmlformats.org/officeDocument/2006/relationships/image" Target="../media/image83.jpg"/><Relationship Id="rId4" Type="http://schemas.openxmlformats.org/officeDocument/2006/relationships/image" Target="../media/image78.png"/><Relationship Id="rId9" Type="http://schemas.openxmlformats.org/officeDocument/2006/relationships/image" Target="../media/image82.jpg"/></Relationships>
</file>

<file path=ppt/slides/_rels/slide2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2.png"/><Relationship Id="rId7" Type="http://schemas.openxmlformats.org/officeDocument/2006/relationships/image" Target="../media/image8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25.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3" Type="http://schemas.openxmlformats.org/officeDocument/2006/relationships/image" Target="../media/image12.pn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26.xml.rels><?xml version="1.0" encoding="UTF-8" standalone="yes"?>
<Relationships xmlns="http://schemas.openxmlformats.org/package/2006/relationships"><Relationship Id="rId8" Type="http://schemas.openxmlformats.org/officeDocument/2006/relationships/image" Target="../media/image104.jpg"/><Relationship Id="rId3" Type="http://schemas.openxmlformats.org/officeDocument/2006/relationships/image" Target="../media/image101.jpg"/><Relationship Id="rId7" Type="http://schemas.openxmlformats.org/officeDocument/2006/relationships/image" Target="../media/image103.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02.jpg"/><Relationship Id="rId11" Type="http://schemas.openxmlformats.org/officeDocument/2006/relationships/image" Target="../media/image107.jpg"/><Relationship Id="rId5" Type="http://schemas.microsoft.com/office/2007/relationships/hdphoto" Target="../media/hdphoto11.wdp"/><Relationship Id="rId10" Type="http://schemas.openxmlformats.org/officeDocument/2006/relationships/image" Target="../media/image106.jpg"/><Relationship Id="rId4" Type="http://schemas.openxmlformats.org/officeDocument/2006/relationships/image" Target="../media/image78.png"/><Relationship Id="rId9" Type="http://schemas.openxmlformats.org/officeDocument/2006/relationships/image" Target="../media/image105.jpg"/></Relationships>
</file>

<file path=ppt/slides/_rels/slide27.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3" Type="http://schemas.openxmlformats.org/officeDocument/2006/relationships/image" Target="../media/image12.png"/><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28.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5.png"/><Relationship Id="rId3" Type="http://schemas.openxmlformats.org/officeDocument/2006/relationships/image" Target="../media/image12.png"/><Relationship Id="rId7" Type="http://schemas.openxmlformats.org/officeDocument/2006/relationships/image" Target="../media/image120.png"/><Relationship Id="rId12" Type="http://schemas.openxmlformats.org/officeDocument/2006/relationships/image" Target="../media/image12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119.png"/><Relationship Id="rId10" Type="http://schemas.openxmlformats.org/officeDocument/2006/relationships/image" Target="../media/image123.png"/><Relationship Id="rId4" Type="http://schemas.openxmlformats.org/officeDocument/2006/relationships/image" Target="../media/image118.png"/><Relationship Id="rId9" Type="http://schemas.openxmlformats.org/officeDocument/2006/relationships/image" Target="../media/image122.png"/></Relationships>
</file>

<file path=ppt/slides/_rels/slide29.xml.rels><?xml version="1.0" encoding="UTF-8" standalone="yes"?>
<Relationships xmlns="http://schemas.openxmlformats.org/package/2006/relationships"><Relationship Id="rId8" Type="http://schemas.openxmlformats.org/officeDocument/2006/relationships/image" Target="../media/image130.jpg"/><Relationship Id="rId13" Type="http://schemas.openxmlformats.org/officeDocument/2006/relationships/image" Target="../media/image135.jpg"/><Relationship Id="rId3" Type="http://schemas.openxmlformats.org/officeDocument/2006/relationships/image" Target="../media/image127.jpg"/><Relationship Id="rId7" Type="http://schemas.openxmlformats.org/officeDocument/2006/relationships/image" Target="../media/image2.png"/><Relationship Id="rId12" Type="http://schemas.openxmlformats.org/officeDocument/2006/relationships/image" Target="../media/image134.jpg"/><Relationship Id="rId2" Type="http://schemas.openxmlformats.org/officeDocument/2006/relationships/image" Target="../media/image126.jpg"/><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133.jpg"/><Relationship Id="rId5" Type="http://schemas.openxmlformats.org/officeDocument/2006/relationships/image" Target="../media/image129.jpg"/><Relationship Id="rId15" Type="http://schemas.openxmlformats.org/officeDocument/2006/relationships/image" Target="../media/image137.jpg"/><Relationship Id="rId10" Type="http://schemas.openxmlformats.org/officeDocument/2006/relationships/image" Target="../media/image132.jpg"/><Relationship Id="rId4" Type="http://schemas.openxmlformats.org/officeDocument/2006/relationships/image" Target="../media/image128.jpg"/><Relationship Id="rId9" Type="http://schemas.openxmlformats.org/officeDocument/2006/relationships/image" Target="../media/image131.jpg"/><Relationship Id="rId14" Type="http://schemas.openxmlformats.org/officeDocument/2006/relationships/image" Target="../media/image136.jp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8.jpg"/><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8" Type="http://schemas.openxmlformats.org/officeDocument/2006/relationships/image" Target="../media/image143.jpg"/><Relationship Id="rId3" Type="http://schemas.openxmlformats.org/officeDocument/2006/relationships/image" Target="../media/image14.png"/><Relationship Id="rId7" Type="http://schemas.openxmlformats.org/officeDocument/2006/relationships/image" Target="../media/image142.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1.jpg"/><Relationship Id="rId5" Type="http://schemas.openxmlformats.org/officeDocument/2006/relationships/image" Target="../media/image140.jpg"/><Relationship Id="rId4" Type="http://schemas.openxmlformats.org/officeDocument/2006/relationships/image" Target="../media/image139.jpg"/></Relationships>
</file>

<file path=ppt/slides/_rels/slide32.xml.rels><?xml version="1.0" encoding="UTF-8" standalone="yes"?>
<Relationships xmlns="http://schemas.openxmlformats.org/package/2006/relationships"><Relationship Id="rId8" Type="http://schemas.openxmlformats.org/officeDocument/2006/relationships/hyperlink" Target="https://vimeo.com/72872647" TargetMode="External"/><Relationship Id="rId13" Type="http://schemas.openxmlformats.org/officeDocument/2006/relationships/hyperlink" Target="http://www.katalog.morkus-morava.cz/" TargetMode="External"/><Relationship Id="rId18" Type="http://schemas.openxmlformats.org/officeDocument/2006/relationships/hyperlink" Target="http://www.likvidace.sila-nadrze.cz/" TargetMode="External"/><Relationship Id="rId3" Type="http://schemas.openxmlformats.org/officeDocument/2006/relationships/image" Target="../media/image144.png"/><Relationship Id="rId7" Type="http://schemas.openxmlformats.org/officeDocument/2006/relationships/hyperlink" Target="https://vimeo.com/98305319" TargetMode="External"/><Relationship Id="rId12" Type="http://schemas.openxmlformats.org/officeDocument/2006/relationships/hyperlink" Target="https://vimeo.com/96476721" TargetMode="External"/><Relationship Id="rId17" Type="http://schemas.openxmlformats.org/officeDocument/2006/relationships/hyperlink" Target="http://www.haly.sila-nadrze.cz/" TargetMode="External"/><Relationship Id="rId2" Type="http://schemas.openxmlformats.org/officeDocument/2006/relationships/image" Target="../media/image26.JPG"/><Relationship Id="rId16" Type="http://schemas.openxmlformats.org/officeDocument/2006/relationships/hyperlink" Target="http://www.reference.sila-nadrze.cz/" TargetMode="Externa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s://vimeo.com/72337037" TargetMode="External"/><Relationship Id="rId11" Type="http://schemas.openxmlformats.org/officeDocument/2006/relationships/hyperlink" Target="https://vimeo.com/87193808" TargetMode="External"/><Relationship Id="rId5" Type="http://schemas.openxmlformats.org/officeDocument/2006/relationships/hyperlink" Target="https://vimeo.com/91591032" TargetMode="External"/><Relationship Id="rId15" Type="http://schemas.openxmlformats.org/officeDocument/2006/relationships/hyperlink" Target="http://www.technologie.sila-nadrze.cz/" TargetMode="External"/><Relationship Id="rId10" Type="http://schemas.openxmlformats.org/officeDocument/2006/relationships/hyperlink" Target="https://vimeo.com/60298686" TargetMode="External"/><Relationship Id="rId19" Type="http://schemas.openxmlformats.org/officeDocument/2006/relationships/hyperlink" Target="http://www.laminat.sila-nadrze.cz/" TargetMode="External"/><Relationship Id="rId4" Type="http://schemas.microsoft.com/office/2007/relationships/hdphoto" Target="../media/hdphoto12.wdp"/><Relationship Id="rId9" Type="http://schemas.openxmlformats.org/officeDocument/2006/relationships/hyperlink" Target="https://vimeo.com/95834124" TargetMode="External"/><Relationship Id="rId14" Type="http://schemas.openxmlformats.org/officeDocument/2006/relationships/hyperlink" Target="http://www.opravy.sila-nadrze.cz/"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5.png"/><Relationship Id="rId1" Type="http://schemas.openxmlformats.org/officeDocument/2006/relationships/slideLayout" Target="../slideLayouts/slideLayout1.xml"/><Relationship Id="rId4" Type="http://schemas.openxmlformats.org/officeDocument/2006/relationships/image" Target="../media/image146.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5707"/>
            <a:ext cx="9144000" cy="2804160"/>
          </a:xfrm>
          <a:prstGeom prst="rect">
            <a:avLst/>
          </a:prstGeom>
        </p:spPr>
      </p:pic>
      <p:sp>
        <p:nvSpPr>
          <p:cNvPr id="10" name="TextBox 9"/>
          <p:cNvSpPr txBox="1"/>
          <p:nvPr/>
        </p:nvSpPr>
        <p:spPr>
          <a:xfrm>
            <a:off x="3228975" y="3781727"/>
            <a:ext cx="5024643" cy="904863"/>
          </a:xfrm>
          <a:prstGeom prst="rect">
            <a:avLst/>
          </a:prstGeom>
          <a:noFill/>
        </p:spPr>
        <p:txBody>
          <a:bodyPr wrap="square" rtlCol="0">
            <a:spAutoFit/>
          </a:bodyPr>
          <a:lstStyle/>
          <a:p>
            <a:pPr algn="r">
              <a:lnSpc>
                <a:spcPct val="110000"/>
              </a:lnSpc>
            </a:pPr>
            <a:r>
              <a:rPr lang="cs-CZ" sz="2400" b="1" dirty="0" smtClean="0">
                <a:solidFill>
                  <a:srgbClr val="FFFFFF"/>
                </a:solidFill>
                <a:cs typeface="Lato Regular"/>
              </a:rPr>
              <a:t>PREZENTACE NABÍZENÝCH SLUŽEB FIRMY MORKUS MORAVA S.R.O</a:t>
            </a:r>
            <a:r>
              <a:rPr lang="cs-CZ" sz="800" dirty="0" smtClean="0">
                <a:solidFill>
                  <a:srgbClr val="FFFFFF"/>
                </a:solidFill>
                <a:latin typeface="Arial" panose="020B0604020202020204" pitchFamily="34" charset="0"/>
                <a:cs typeface="Lato Regular"/>
              </a:rPr>
              <a:t>.</a:t>
            </a:r>
            <a:endParaRPr lang="en-US" sz="800" dirty="0">
              <a:solidFill>
                <a:srgbClr val="FFFFFF"/>
              </a:solidFill>
              <a:latin typeface="Arial" panose="020B0604020202020204" pitchFamily="34" charset="0"/>
              <a:cs typeface="Lato Regular"/>
            </a:endParaRPr>
          </a:p>
        </p:txBody>
      </p:sp>
      <p:grpSp>
        <p:nvGrpSpPr>
          <p:cNvPr id="4" name="Group 13"/>
          <p:cNvGrpSpPr/>
          <p:nvPr/>
        </p:nvGrpSpPr>
        <p:grpSpPr>
          <a:xfrm>
            <a:off x="6880412" y="315195"/>
            <a:ext cx="1693626" cy="246221"/>
            <a:chOff x="6880412" y="315195"/>
            <a:chExt cx="1693626" cy="246221"/>
          </a:xfrm>
        </p:grpSpPr>
        <p:pic>
          <p:nvPicPr>
            <p:cNvPr id="5"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7" name="TextBox 10"/>
            <p:cNvSpPr txBox="1"/>
            <p:nvPr/>
          </p:nvSpPr>
          <p:spPr>
            <a:xfrm>
              <a:off x="6880412" y="330116"/>
              <a:ext cx="1044311" cy="215444"/>
            </a:xfrm>
            <a:prstGeom prst="rect">
              <a:avLst/>
            </a:prstGeom>
            <a:noFill/>
          </p:spPr>
          <p:txBody>
            <a:bodyPr wrap="square" rtlCol="0">
              <a:spAutoFit/>
            </a:bodyPr>
            <a:lstStyle/>
            <a:p>
              <a:pPr algn="r"/>
              <a:r>
                <a:rPr lang="cs-CZ" sz="800" b="1" dirty="0" smtClean="0">
                  <a:solidFill>
                    <a:schemeClr val="bg1"/>
                  </a:solidFill>
                  <a:cs typeface="Lato Regular"/>
                </a:rPr>
                <a:t>PREZENTACE</a:t>
              </a:r>
              <a:endParaRPr lang="pt-BR" sz="800" b="1" dirty="0" smtClean="0">
                <a:solidFill>
                  <a:schemeClr val="bg1"/>
                </a:solidFill>
                <a:cs typeface="Lato Regular"/>
              </a:endParaRPr>
            </a:p>
          </p:txBody>
        </p:sp>
        <p:grpSp>
          <p:nvGrpSpPr>
            <p:cNvPr id="8" name="Group 12"/>
            <p:cNvGrpSpPr/>
            <p:nvPr/>
          </p:nvGrpSpPr>
          <p:grpSpPr>
            <a:xfrm>
              <a:off x="7895305" y="315195"/>
              <a:ext cx="433175" cy="246221"/>
              <a:chOff x="7948826" y="605866"/>
              <a:chExt cx="433175" cy="246221"/>
            </a:xfrm>
          </p:grpSpPr>
          <p:grpSp>
            <p:nvGrpSpPr>
              <p:cNvPr id="9" name="Group 7"/>
              <p:cNvGrpSpPr/>
              <p:nvPr/>
            </p:nvGrpSpPr>
            <p:grpSpPr>
              <a:xfrm rot="10800000">
                <a:off x="7948826" y="652835"/>
                <a:ext cx="360604" cy="172975"/>
                <a:chOff x="1984744" y="697023"/>
                <a:chExt cx="667488" cy="383291"/>
              </a:xfrm>
            </p:grpSpPr>
            <p:sp>
              <p:nvSpPr>
                <p:cNvPr id="12"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1"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01</a:t>
                </a:r>
                <a:endParaRPr lang="pt-BR" sz="1000" b="1" dirty="0" smtClean="0">
                  <a:solidFill>
                    <a:schemeClr val="bg1"/>
                  </a:solidFill>
                  <a:cs typeface="Lato Regular"/>
                </a:endParaRPr>
              </a:p>
            </p:txBody>
          </p:sp>
        </p:grpSp>
      </p:grpSp>
      <p:pic>
        <p:nvPicPr>
          <p:cNvPr id="14"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648" y="3960606"/>
            <a:ext cx="989494" cy="725984"/>
          </a:xfrm>
          <a:prstGeom prst="rect">
            <a:avLst/>
          </a:prstGeom>
        </p:spPr>
      </p:pic>
    </p:spTree>
    <p:extLst>
      <p:ext uri="{BB962C8B-B14F-4D97-AF65-F5344CB8AC3E}">
        <p14:creationId xmlns:p14="http://schemas.microsoft.com/office/powerpoint/2010/main" val="36861715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xmlns:p14="http://schemas.microsoft.com/office/powerpoint/2010/mai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600" fill="hold"/>
                                        <p:tgtEl>
                                          <p:spTgt spid="14"/>
                                        </p:tgtEl>
                                        <p:attrNameLst>
                                          <p:attrName>ppt_w</p:attrName>
                                        </p:attrNameLst>
                                      </p:cBhvr>
                                      <p:tavLst>
                                        <p:tav tm="0">
                                          <p:val>
                                            <p:fltVal val="0"/>
                                          </p:val>
                                        </p:tav>
                                        <p:tav tm="100000">
                                          <p:val>
                                            <p:strVal val="#ppt_w"/>
                                          </p:val>
                                        </p:tav>
                                      </p:tavLst>
                                    </p:anim>
                                    <p:anim calcmode="lin" valueType="num">
                                      <p:cBhvr>
                                        <p:cTn id="15" dur="600" fill="hold"/>
                                        <p:tgtEl>
                                          <p:spTgt spid="14"/>
                                        </p:tgtEl>
                                        <p:attrNameLst>
                                          <p:attrName>ppt_h</p:attrName>
                                        </p:attrNameLst>
                                      </p:cBhvr>
                                      <p:tavLst>
                                        <p:tav tm="0">
                                          <p:val>
                                            <p:fltVal val="0"/>
                                          </p:val>
                                        </p:tav>
                                        <p:tav tm="100000">
                                          <p:val>
                                            <p:strVal val="#ppt_h"/>
                                          </p:val>
                                        </p:tav>
                                      </p:tavLst>
                                    </p:anim>
                                    <p:anim calcmode="lin" valueType="num">
                                      <p:cBhvr>
                                        <p:cTn id="16" dur="600" fill="hold"/>
                                        <p:tgtEl>
                                          <p:spTgt spid="14"/>
                                        </p:tgtEl>
                                        <p:attrNameLst>
                                          <p:attrName>style.rotation</p:attrName>
                                        </p:attrNameLst>
                                      </p:cBhvr>
                                      <p:tavLst>
                                        <p:tav tm="0">
                                          <p:val>
                                            <p:fltVal val="90"/>
                                          </p:val>
                                        </p:tav>
                                        <p:tav tm="100000">
                                          <p:val>
                                            <p:fltVal val="0"/>
                                          </p:val>
                                        </p:tav>
                                      </p:tavLst>
                                    </p:anim>
                                    <p:animEffect transition="in" filter="fade">
                                      <p:cBhvr>
                                        <p:cTn id="17" dur="6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277" y="574794"/>
            <a:ext cx="734018" cy="538542"/>
          </a:xfrm>
          <a:prstGeom prst="rect">
            <a:avLst/>
          </a:prstGeom>
        </p:spPr>
      </p:pic>
      <p:sp>
        <p:nvSpPr>
          <p:cNvPr id="7" name="TextBox 6"/>
          <p:cNvSpPr txBox="1"/>
          <p:nvPr/>
        </p:nvSpPr>
        <p:spPr>
          <a:xfrm>
            <a:off x="1258505" y="574794"/>
            <a:ext cx="2446720" cy="701731"/>
          </a:xfrm>
          <a:prstGeom prst="rect">
            <a:avLst/>
          </a:prstGeom>
          <a:noFill/>
        </p:spPr>
        <p:txBody>
          <a:bodyPr wrap="square" rtlCol="0">
            <a:spAutoFit/>
          </a:bodyPr>
          <a:lstStyle/>
          <a:p>
            <a:pPr>
              <a:lnSpc>
                <a:spcPct val="70000"/>
              </a:lnSpc>
            </a:pPr>
            <a:r>
              <a:rPr lang="cs-CZ" sz="2000" b="1" dirty="0" smtClean="0">
                <a:solidFill>
                  <a:schemeClr val="bg2"/>
                </a:solidFill>
                <a:latin typeface="Calibri" panose="020F0502020204030204" pitchFamily="34" charset="0"/>
                <a:cs typeface="Lato Black"/>
              </a:rPr>
              <a:t>INSTALAČNÍ</a:t>
            </a:r>
            <a:endParaRPr lang="pt-BR" sz="2000" b="1" dirty="0" smtClean="0">
              <a:solidFill>
                <a:schemeClr val="bg2"/>
              </a:solidFill>
              <a:latin typeface="Calibri" panose="020F0502020204030204" pitchFamily="34" charset="0"/>
              <a:cs typeface="Lato Black"/>
            </a:endParaRPr>
          </a:p>
          <a:p>
            <a:pPr>
              <a:lnSpc>
                <a:spcPct val="80000"/>
              </a:lnSpc>
            </a:pPr>
            <a:r>
              <a:rPr lang="cs-CZ" sz="3200" b="1" dirty="0" smtClean="0">
                <a:cs typeface="Lato Black"/>
              </a:rPr>
              <a:t>ZKUŠENOSTI</a:t>
            </a:r>
            <a:endParaRPr lang="pt-BR" sz="3200" b="1" dirty="0" smtClean="0">
              <a:cs typeface="Lato Black"/>
            </a:endParaRPr>
          </a:p>
        </p:txBody>
      </p:sp>
      <p:cxnSp>
        <p:nvCxnSpPr>
          <p:cNvPr id="8" name="Straight Connector 7"/>
          <p:cNvCxnSpPr/>
          <p:nvPr/>
        </p:nvCxnSpPr>
        <p:spPr>
          <a:xfrm>
            <a:off x="569277" y="3497524"/>
            <a:ext cx="7984788" cy="0"/>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569277" y="1401496"/>
            <a:ext cx="7984788" cy="0"/>
          </a:xfrm>
          <a:prstGeom prst="line">
            <a:avLst/>
          </a:prstGeom>
          <a:ln w="38100" cmpd="sng">
            <a:solidFill>
              <a:schemeClr val="tx1">
                <a:lumMod val="10000"/>
                <a:lumOff val="90000"/>
              </a:schemeClr>
            </a:solidFill>
          </a:ln>
          <a:effectLst/>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608179" y="2354123"/>
            <a:ext cx="759425" cy="75942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12" name="Oval 11"/>
          <p:cNvSpPr/>
          <p:nvPr/>
        </p:nvSpPr>
        <p:spPr>
          <a:xfrm>
            <a:off x="2026927" y="2354123"/>
            <a:ext cx="759425" cy="759425"/>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13" name="Oval 12"/>
          <p:cNvSpPr/>
          <p:nvPr/>
        </p:nvSpPr>
        <p:spPr>
          <a:xfrm>
            <a:off x="3411467" y="2354123"/>
            <a:ext cx="759425" cy="75942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14" name="Oval 13"/>
          <p:cNvSpPr/>
          <p:nvPr/>
        </p:nvSpPr>
        <p:spPr>
          <a:xfrm>
            <a:off x="4804201" y="2354123"/>
            <a:ext cx="759425" cy="759425"/>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15" name="Oval 14"/>
          <p:cNvSpPr/>
          <p:nvPr/>
        </p:nvSpPr>
        <p:spPr>
          <a:xfrm>
            <a:off x="6188741" y="2354123"/>
            <a:ext cx="759425" cy="75942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16" name="Oval 15"/>
          <p:cNvSpPr/>
          <p:nvPr/>
        </p:nvSpPr>
        <p:spPr>
          <a:xfrm>
            <a:off x="7581475" y="2354123"/>
            <a:ext cx="759425" cy="759425"/>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17" name="Rectangle 16"/>
          <p:cNvSpPr/>
          <p:nvPr/>
        </p:nvSpPr>
        <p:spPr>
          <a:xfrm>
            <a:off x="529357" y="1587677"/>
            <a:ext cx="1125467" cy="461665"/>
          </a:xfrm>
          <a:prstGeom prst="rect">
            <a:avLst/>
          </a:prstGeom>
        </p:spPr>
        <p:txBody>
          <a:bodyPr wrap="square">
            <a:spAutoFit/>
          </a:bodyPr>
          <a:lstStyle/>
          <a:p>
            <a:r>
              <a:rPr lang="pt-BR" sz="800" dirty="0">
                <a:solidFill>
                  <a:schemeClr val="bg1">
                    <a:lumMod val="50000"/>
                  </a:schemeClr>
                </a:solidFill>
                <a:cs typeface="Lato Regular"/>
              </a:rPr>
              <a:t>Vlastní technické zázemí a </a:t>
            </a:r>
            <a:r>
              <a:rPr lang="pt-BR" sz="800" dirty="0" smtClean="0">
                <a:solidFill>
                  <a:schemeClr val="bg1">
                    <a:lumMod val="50000"/>
                  </a:schemeClr>
                </a:solidFill>
                <a:cs typeface="Lato Regular"/>
              </a:rPr>
              <a:t>projekční</a:t>
            </a:r>
            <a:r>
              <a:rPr lang="cs-CZ" sz="800" dirty="0" smtClean="0">
                <a:solidFill>
                  <a:schemeClr val="bg1">
                    <a:lumMod val="50000"/>
                  </a:schemeClr>
                </a:solidFill>
                <a:cs typeface="Lato Regular"/>
              </a:rPr>
              <a:t> a technologické</a:t>
            </a:r>
            <a:r>
              <a:rPr lang="pt-BR" sz="800" dirty="0" smtClean="0">
                <a:solidFill>
                  <a:schemeClr val="bg1">
                    <a:lumMod val="50000"/>
                  </a:schemeClr>
                </a:solidFill>
                <a:cs typeface="Lato Regular"/>
              </a:rPr>
              <a:t> </a:t>
            </a:r>
            <a:r>
              <a:rPr lang="pt-BR" sz="800" dirty="0">
                <a:solidFill>
                  <a:schemeClr val="bg1">
                    <a:lumMod val="50000"/>
                  </a:schemeClr>
                </a:solidFill>
                <a:cs typeface="Lato Regular"/>
              </a:rPr>
              <a:t>týmy</a:t>
            </a:r>
            <a:endParaRPr lang="en-US" sz="800" dirty="0">
              <a:solidFill>
                <a:schemeClr val="bg1">
                  <a:lumMod val="50000"/>
                </a:schemeClr>
              </a:solidFill>
              <a:cs typeface="Lato Regular"/>
            </a:endParaRPr>
          </a:p>
        </p:txBody>
      </p:sp>
      <p:sp>
        <p:nvSpPr>
          <p:cNvPr id="18" name="Rectangle 17"/>
          <p:cNvSpPr/>
          <p:nvPr/>
        </p:nvSpPr>
        <p:spPr>
          <a:xfrm>
            <a:off x="1924092" y="1587677"/>
            <a:ext cx="1125467" cy="461665"/>
          </a:xfrm>
          <a:prstGeom prst="rect">
            <a:avLst/>
          </a:prstGeom>
        </p:spPr>
        <p:txBody>
          <a:bodyPr wrap="square">
            <a:spAutoFit/>
          </a:bodyPr>
          <a:lstStyle/>
          <a:p>
            <a:r>
              <a:rPr lang="pt-BR" sz="800" dirty="0">
                <a:solidFill>
                  <a:schemeClr val="bg1">
                    <a:lumMod val="50000"/>
                  </a:schemeClr>
                </a:solidFill>
                <a:cs typeface="Lato Regular"/>
              </a:rPr>
              <a:t>Výstavbu provádějí vlastní zkušené montážní týmy</a:t>
            </a:r>
            <a:endParaRPr lang="en-US" sz="800" dirty="0">
              <a:solidFill>
                <a:schemeClr val="bg1">
                  <a:lumMod val="50000"/>
                </a:schemeClr>
              </a:solidFill>
              <a:cs typeface="Lato Regular"/>
            </a:endParaRPr>
          </a:p>
        </p:txBody>
      </p:sp>
      <p:sp>
        <p:nvSpPr>
          <p:cNvPr id="19" name="Rectangle 18"/>
          <p:cNvSpPr/>
          <p:nvPr/>
        </p:nvSpPr>
        <p:spPr>
          <a:xfrm>
            <a:off x="3238501" y="1587677"/>
            <a:ext cx="1390650" cy="461665"/>
          </a:xfrm>
          <a:prstGeom prst="rect">
            <a:avLst/>
          </a:prstGeom>
        </p:spPr>
        <p:txBody>
          <a:bodyPr wrap="square">
            <a:spAutoFit/>
          </a:bodyPr>
          <a:lstStyle/>
          <a:p>
            <a:r>
              <a:rPr lang="pt-BR" sz="800" dirty="0">
                <a:solidFill>
                  <a:schemeClr val="bg1">
                    <a:lumMod val="50000"/>
                  </a:schemeClr>
                </a:solidFill>
                <a:cs typeface="Lato Regular"/>
              </a:rPr>
              <a:t>Vlastní montáž je prováděna pomocí sestavy speciálních heverů</a:t>
            </a:r>
            <a:endParaRPr lang="en-US" sz="800" dirty="0">
              <a:solidFill>
                <a:schemeClr val="bg1">
                  <a:lumMod val="50000"/>
                </a:schemeClr>
              </a:solidFill>
              <a:cs typeface="Lato Regular"/>
            </a:endParaRPr>
          </a:p>
        </p:txBody>
      </p:sp>
      <p:sp>
        <p:nvSpPr>
          <p:cNvPr id="20" name="Rectangle 19"/>
          <p:cNvSpPr/>
          <p:nvPr/>
        </p:nvSpPr>
        <p:spPr>
          <a:xfrm>
            <a:off x="4757249" y="1587677"/>
            <a:ext cx="1195876" cy="461665"/>
          </a:xfrm>
          <a:prstGeom prst="rect">
            <a:avLst/>
          </a:prstGeom>
        </p:spPr>
        <p:txBody>
          <a:bodyPr wrap="square">
            <a:spAutoFit/>
          </a:bodyPr>
          <a:lstStyle/>
          <a:p>
            <a:r>
              <a:rPr lang="pt-BR" sz="800" dirty="0">
                <a:solidFill>
                  <a:schemeClr val="bg1">
                    <a:lumMod val="50000"/>
                  </a:schemeClr>
                </a:solidFill>
                <a:latin typeface="Calibri" panose="020F0502020204030204" pitchFamily="34" charset="0"/>
                <a:cs typeface="Lato Regular"/>
              </a:rPr>
              <a:t>Servisní služby provádějí vysoce </a:t>
            </a:r>
            <a:r>
              <a:rPr lang="pt-BR" sz="800" dirty="0" smtClean="0">
                <a:solidFill>
                  <a:schemeClr val="bg1">
                    <a:lumMod val="50000"/>
                  </a:schemeClr>
                </a:solidFill>
                <a:latin typeface="Calibri" panose="020F0502020204030204" pitchFamily="34" charset="0"/>
                <a:cs typeface="Lato Regular"/>
              </a:rPr>
              <a:t>kvalifikovan</a:t>
            </a:r>
            <a:r>
              <a:rPr lang="cs-CZ" sz="800" dirty="0" smtClean="0">
                <a:solidFill>
                  <a:schemeClr val="bg1">
                    <a:lumMod val="50000"/>
                  </a:schemeClr>
                </a:solidFill>
                <a:latin typeface="Calibri" panose="020F0502020204030204" pitchFamily="34" charset="0"/>
                <a:cs typeface="Lato Regular"/>
              </a:rPr>
              <a:t>í</a:t>
            </a:r>
            <a:r>
              <a:rPr lang="pt-BR" sz="800" dirty="0" smtClean="0">
                <a:solidFill>
                  <a:schemeClr val="bg1">
                    <a:lumMod val="50000"/>
                  </a:schemeClr>
                </a:solidFill>
                <a:latin typeface="Calibri" panose="020F0502020204030204" pitchFamily="34" charset="0"/>
                <a:cs typeface="Lato Regular"/>
              </a:rPr>
              <a:t> </a:t>
            </a:r>
            <a:r>
              <a:rPr lang="pt-BR" sz="800" dirty="0">
                <a:solidFill>
                  <a:schemeClr val="bg1">
                    <a:lumMod val="50000"/>
                  </a:schemeClr>
                </a:solidFill>
                <a:latin typeface="Calibri" panose="020F0502020204030204" pitchFamily="34" charset="0"/>
                <a:cs typeface="Lato Regular"/>
              </a:rPr>
              <a:t>servisní technici</a:t>
            </a:r>
            <a:endParaRPr lang="en-US" sz="800" dirty="0">
              <a:solidFill>
                <a:schemeClr val="bg1">
                  <a:lumMod val="50000"/>
                </a:schemeClr>
              </a:solidFill>
              <a:latin typeface="Calibri" panose="020F0502020204030204" pitchFamily="34" charset="0"/>
              <a:cs typeface="Lato Regular"/>
            </a:endParaRPr>
          </a:p>
        </p:txBody>
      </p:sp>
      <p:sp>
        <p:nvSpPr>
          <p:cNvPr id="21" name="Rectangle 20"/>
          <p:cNvSpPr/>
          <p:nvPr/>
        </p:nvSpPr>
        <p:spPr>
          <a:xfrm>
            <a:off x="6110488" y="1587677"/>
            <a:ext cx="1125467" cy="461665"/>
          </a:xfrm>
          <a:prstGeom prst="rect">
            <a:avLst/>
          </a:prstGeom>
        </p:spPr>
        <p:txBody>
          <a:bodyPr wrap="square">
            <a:spAutoFit/>
          </a:bodyPr>
          <a:lstStyle/>
          <a:p>
            <a:r>
              <a:rPr lang="cs-CZ" sz="800" dirty="0" smtClean="0">
                <a:solidFill>
                  <a:schemeClr val="bg1">
                    <a:lumMod val="50000"/>
                  </a:schemeClr>
                </a:solidFill>
                <a:cs typeface="Lato Regular"/>
              </a:rPr>
              <a:t>Provádíme </a:t>
            </a:r>
            <a:r>
              <a:rPr lang="cs-CZ" sz="800" dirty="0">
                <a:solidFill>
                  <a:schemeClr val="bg1">
                    <a:lumMod val="50000"/>
                  </a:schemeClr>
                </a:solidFill>
                <a:cs typeface="Lato Regular"/>
              </a:rPr>
              <a:t>k</a:t>
            </a:r>
            <a:r>
              <a:rPr lang="pt-BR" sz="800" dirty="0" smtClean="0">
                <a:solidFill>
                  <a:schemeClr val="bg1">
                    <a:lumMod val="50000"/>
                  </a:schemeClr>
                </a:solidFill>
                <a:cs typeface="Lato Regular"/>
              </a:rPr>
              <a:t>ontrolní </a:t>
            </a:r>
            <a:r>
              <a:rPr lang="pt-BR" sz="800" dirty="0">
                <a:solidFill>
                  <a:schemeClr val="bg1">
                    <a:lumMod val="50000"/>
                  </a:schemeClr>
                </a:solidFill>
                <a:cs typeface="Lato Regular"/>
              </a:rPr>
              <a:t>prohlídky a revizní </a:t>
            </a:r>
            <a:r>
              <a:rPr lang="pt-BR" sz="800" dirty="0" smtClean="0">
                <a:solidFill>
                  <a:schemeClr val="bg1">
                    <a:lumMod val="50000"/>
                  </a:schemeClr>
                </a:solidFill>
                <a:cs typeface="Lato Regular"/>
              </a:rPr>
              <a:t>zkoušky</a:t>
            </a:r>
            <a:r>
              <a:rPr lang="cs-CZ" sz="800" dirty="0" smtClean="0">
                <a:solidFill>
                  <a:schemeClr val="bg1">
                    <a:lumMod val="50000"/>
                  </a:schemeClr>
                </a:solidFill>
                <a:cs typeface="Lato Regular"/>
              </a:rPr>
              <a:t> nádrží a sil</a:t>
            </a:r>
            <a:endParaRPr lang="en-US" sz="800" dirty="0">
              <a:solidFill>
                <a:schemeClr val="bg1">
                  <a:lumMod val="50000"/>
                </a:schemeClr>
              </a:solidFill>
              <a:cs typeface="Lato Regular"/>
            </a:endParaRPr>
          </a:p>
        </p:txBody>
      </p:sp>
      <p:sp>
        <p:nvSpPr>
          <p:cNvPr id="22" name="Rectangle 21"/>
          <p:cNvSpPr/>
          <p:nvPr/>
        </p:nvSpPr>
        <p:spPr>
          <a:xfrm>
            <a:off x="7505223" y="1587677"/>
            <a:ext cx="1125467" cy="461665"/>
          </a:xfrm>
          <a:prstGeom prst="rect">
            <a:avLst/>
          </a:prstGeom>
        </p:spPr>
        <p:txBody>
          <a:bodyPr wrap="square">
            <a:spAutoFit/>
          </a:bodyPr>
          <a:lstStyle/>
          <a:p>
            <a:r>
              <a:rPr lang="cs-CZ" sz="800" dirty="0" smtClean="0">
                <a:solidFill>
                  <a:schemeClr val="bg1">
                    <a:lumMod val="50000"/>
                  </a:schemeClr>
                </a:solidFill>
                <a:latin typeface="Calibri" panose="020F0502020204030204" pitchFamily="34" charset="0"/>
                <a:cs typeface="Lato Regular"/>
              </a:rPr>
              <a:t>Poskytujeme kompletní </a:t>
            </a:r>
            <a:r>
              <a:rPr lang="pt-BR" sz="800" dirty="0" smtClean="0">
                <a:solidFill>
                  <a:schemeClr val="bg1">
                    <a:lumMod val="50000"/>
                  </a:schemeClr>
                </a:solidFill>
                <a:latin typeface="Calibri" panose="020F0502020204030204" pitchFamily="34" charset="0"/>
                <a:cs typeface="Lato Regular"/>
              </a:rPr>
              <a:t>záruční </a:t>
            </a:r>
            <a:r>
              <a:rPr lang="pt-BR" sz="800" dirty="0">
                <a:solidFill>
                  <a:schemeClr val="bg1">
                    <a:lumMod val="50000"/>
                  </a:schemeClr>
                </a:solidFill>
                <a:latin typeface="Calibri" panose="020F0502020204030204" pitchFamily="34" charset="0"/>
                <a:cs typeface="Lato Regular"/>
              </a:rPr>
              <a:t>a pozáruční servis</a:t>
            </a:r>
            <a:endParaRPr lang="en-US" sz="800" dirty="0">
              <a:solidFill>
                <a:schemeClr val="bg1">
                  <a:lumMod val="50000"/>
                </a:schemeClr>
              </a:solidFill>
              <a:latin typeface="Calibri" panose="020F0502020204030204" pitchFamily="34" charset="0"/>
              <a:cs typeface="Lato Regular"/>
            </a:endParaRPr>
          </a:p>
        </p:txBody>
      </p:sp>
      <p:sp>
        <p:nvSpPr>
          <p:cNvPr id="23" name="TextBox 22"/>
          <p:cNvSpPr txBox="1"/>
          <p:nvPr/>
        </p:nvSpPr>
        <p:spPr>
          <a:xfrm>
            <a:off x="2325139" y="3745486"/>
            <a:ext cx="6305551" cy="547073"/>
          </a:xfrm>
          <a:prstGeom prst="rect">
            <a:avLst/>
          </a:prstGeom>
          <a:noFill/>
        </p:spPr>
        <p:txBody>
          <a:bodyPr wrap="square" rtlCol="0">
            <a:spAutoFit/>
          </a:bodyPr>
          <a:lstStyle/>
          <a:p>
            <a:pPr>
              <a:lnSpc>
                <a:spcPct val="110000"/>
              </a:lnSpc>
            </a:pPr>
            <a:r>
              <a:rPr lang="pt-BR" sz="900" dirty="0">
                <a:solidFill>
                  <a:srgbClr val="7F7F7F"/>
                </a:solidFill>
                <a:cs typeface="Lato Regular"/>
              </a:rPr>
              <a:t>Nádrž vyrobená z oboustranně smaltovaných plechů má široké použití, nejen v zemědělství, průmyslu ale i vodohospodářství. Smaltované nádrže mají velkou životnost a to i při skladování velmi agresivních látech. Nádrže ve své životnosti zcela předčí nádrže betonové či komaxitové neboť mají vysokou chemickou odolnost a otěruvzdornost.</a:t>
            </a:r>
            <a:endParaRPr lang="pt-BR" sz="900" dirty="0" smtClean="0">
              <a:solidFill>
                <a:srgbClr val="7F7F7F"/>
              </a:solidFill>
              <a:cs typeface="Lato Regular"/>
            </a:endParaRPr>
          </a:p>
        </p:txBody>
      </p:sp>
      <p:sp>
        <p:nvSpPr>
          <p:cNvPr id="24" name="TextBox 23"/>
          <p:cNvSpPr txBox="1"/>
          <p:nvPr/>
        </p:nvSpPr>
        <p:spPr>
          <a:xfrm>
            <a:off x="501615" y="3823593"/>
            <a:ext cx="1702450" cy="443198"/>
          </a:xfrm>
          <a:prstGeom prst="rect">
            <a:avLst/>
          </a:prstGeom>
          <a:noFill/>
        </p:spPr>
        <p:txBody>
          <a:bodyPr wrap="square" rtlCol="0">
            <a:spAutoFit/>
          </a:bodyPr>
          <a:lstStyle/>
          <a:p>
            <a:pPr>
              <a:lnSpc>
                <a:spcPct val="80000"/>
              </a:lnSpc>
            </a:pPr>
            <a:r>
              <a:rPr lang="cs-CZ" sz="1600" b="1" dirty="0" smtClean="0">
                <a:solidFill>
                  <a:srgbClr val="006EB9"/>
                </a:solidFill>
                <a:cs typeface="Lato Black"/>
              </a:rPr>
              <a:t>SMALTOVANÉ</a:t>
            </a:r>
            <a:endParaRPr lang="pt-BR" sz="1600" b="1" dirty="0" smtClean="0">
              <a:solidFill>
                <a:srgbClr val="006EB9"/>
              </a:solidFill>
              <a:cs typeface="Lato Black"/>
            </a:endParaRPr>
          </a:p>
          <a:p>
            <a:pPr>
              <a:lnSpc>
                <a:spcPct val="80000"/>
              </a:lnSpc>
            </a:pPr>
            <a:r>
              <a:rPr lang="cs-CZ" sz="1200" dirty="0" smtClean="0">
                <a:solidFill>
                  <a:srgbClr val="006EB9"/>
                </a:solidFill>
                <a:cs typeface="Lato Regular"/>
              </a:rPr>
              <a:t>NÁDRŽE</a:t>
            </a:r>
            <a:endParaRPr lang="en-US" sz="1200" dirty="0">
              <a:solidFill>
                <a:srgbClr val="006EB9"/>
              </a:solidFill>
              <a:cs typeface="Lato Regular"/>
            </a:endParaRPr>
          </a:p>
        </p:txBody>
      </p:sp>
      <p:pic>
        <p:nvPicPr>
          <p:cNvPr id="25" name="Picture 24"/>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842751" y="2555097"/>
            <a:ext cx="324274" cy="305627"/>
          </a:xfrm>
          <a:prstGeom prst="rect">
            <a:avLst/>
          </a:prstGeom>
        </p:spPr>
      </p:pic>
      <p:pic>
        <p:nvPicPr>
          <p:cNvPr id="26" name="Picture 25"/>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5037547" y="2526805"/>
            <a:ext cx="317640" cy="361983"/>
          </a:xfrm>
          <a:prstGeom prst="rect">
            <a:avLst/>
          </a:prstGeom>
        </p:spPr>
      </p:pic>
      <p:pic>
        <p:nvPicPr>
          <p:cNvPr id="27" name="Picture 26"/>
          <p:cNvPicPr>
            <a:picLocks noChangeAspect="1"/>
          </p:cNvPicPr>
          <p:nvPr/>
        </p:nvPicPr>
        <p:blipFill>
          <a:blip r:embed="rId7">
            <a:extLst>
              <a:ext uri="{BEBA8EAE-BF5A-486C-A8C5-ECC9F3942E4B}">
                <a14:imgProps xmlns:a14="http://schemas.microsoft.com/office/drawing/2010/main">
                  <a14:imgLayer r:embed="rId8">
                    <a14:imgEffect>
                      <a14:colorTemperature colorTemp="115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2204065" y="2590254"/>
            <a:ext cx="436346" cy="292352"/>
          </a:xfrm>
          <a:prstGeom prst="rect">
            <a:avLst/>
          </a:prstGeom>
        </p:spPr>
      </p:pic>
      <p:pic>
        <p:nvPicPr>
          <p:cNvPr id="28" name="Picture 27"/>
          <p:cNvPicPr>
            <a:picLocks noChangeAspect="1"/>
          </p:cNvPicPr>
          <p:nvPr/>
        </p:nvPicPr>
        <p:blipFill>
          <a:blip r:embed="rId9">
            <a:lum bright="70000" contrast="-7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val="0"/>
              </a:ext>
            </a:extLst>
          </a:blip>
          <a:stretch>
            <a:fillRect/>
          </a:stretch>
        </p:blipFill>
        <p:spPr>
          <a:xfrm rot="5400000">
            <a:off x="3633089" y="2558037"/>
            <a:ext cx="324568" cy="324568"/>
          </a:xfrm>
          <a:prstGeom prst="rect">
            <a:avLst/>
          </a:prstGeom>
        </p:spPr>
      </p:pic>
      <p:pic>
        <p:nvPicPr>
          <p:cNvPr id="29" name="Picture 28"/>
          <p:cNvPicPr>
            <a:picLocks noChangeAspect="1"/>
          </p:cNvPicPr>
          <p:nvPr/>
        </p:nvPicPr>
        <p:blipFill>
          <a:blip r:embed="rId11">
            <a:lum bright="70000" contrast="-70000"/>
            <a:extLst>
              <a:ext uri="{BEBA8EAE-BF5A-486C-A8C5-ECC9F3942E4B}">
                <a14:imgProps xmlns:a14="http://schemas.microsoft.com/office/drawing/2010/main">
                  <a14:imgLayer r:embed="rId12">
                    <a14:imgEffect>
                      <a14:artisticPhotocopy/>
                    </a14:imgEffect>
                  </a14:imgLayer>
                </a14:imgProps>
              </a:ext>
              <a:ext uri="{28A0092B-C50C-407E-A947-70E740481C1C}">
                <a14:useLocalDpi xmlns:a14="http://schemas.microsoft.com/office/drawing/2010/main" val="0"/>
              </a:ext>
            </a:extLst>
          </a:blip>
          <a:stretch>
            <a:fillRect/>
          </a:stretch>
        </p:blipFill>
        <p:spPr>
          <a:xfrm>
            <a:off x="7808373" y="2536674"/>
            <a:ext cx="305627" cy="305627"/>
          </a:xfrm>
          <a:prstGeom prst="rect">
            <a:avLst/>
          </a:prstGeom>
        </p:spPr>
      </p:pic>
      <p:pic>
        <p:nvPicPr>
          <p:cNvPr id="30" name="Picture 29"/>
          <p:cNvPicPr>
            <a:picLocks noChangeAspect="1"/>
          </p:cNvPicPr>
          <p:nvPr/>
        </p:nvPicPr>
        <p:blipFill>
          <a:blip r:embed="rId13">
            <a:extLst>
              <a:ext uri="{BEBA8EAE-BF5A-486C-A8C5-ECC9F3942E4B}">
                <a14:imgProps xmlns:a14="http://schemas.microsoft.com/office/drawing/2010/main">
                  <a14:imgLayer r:embed="rId14">
                    <a14:imgEffect>
                      <a14:colorTemperature colorTemp="115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411647" y="2540351"/>
            <a:ext cx="313611" cy="317154"/>
          </a:xfrm>
          <a:prstGeom prst="rect">
            <a:avLst/>
          </a:prstGeom>
        </p:spPr>
      </p:pic>
      <p:grpSp>
        <p:nvGrpSpPr>
          <p:cNvPr id="31" name="Group 13"/>
          <p:cNvGrpSpPr/>
          <p:nvPr/>
        </p:nvGrpSpPr>
        <p:grpSpPr>
          <a:xfrm>
            <a:off x="6880412" y="315195"/>
            <a:ext cx="1693626" cy="246221"/>
            <a:chOff x="6880412" y="315195"/>
            <a:chExt cx="1693626" cy="246221"/>
          </a:xfrm>
        </p:grpSpPr>
        <p:pic>
          <p:nvPicPr>
            <p:cNvPr id="32"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33" name="TextBox 10"/>
            <p:cNvSpPr txBox="1"/>
            <p:nvPr/>
          </p:nvSpPr>
          <p:spPr>
            <a:xfrm>
              <a:off x="6880412" y="330116"/>
              <a:ext cx="1044311"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ZKUŠENOSTI</a:t>
              </a:r>
              <a:endParaRPr lang="pt-BR" sz="800" b="1" dirty="0" smtClean="0">
                <a:solidFill>
                  <a:schemeClr val="bg1">
                    <a:lumMod val="50000"/>
                  </a:schemeClr>
                </a:solidFill>
                <a:cs typeface="Lato Regular"/>
              </a:endParaRPr>
            </a:p>
          </p:txBody>
        </p:sp>
        <p:grpSp>
          <p:nvGrpSpPr>
            <p:cNvPr id="34" name="Group 12"/>
            <p:cNvGrpSpPr/>
            <p:nvPr/>
          </p:nvGrpSpPr>
          <p:grpSpPr>
            <a:xfrm>
              <a:off x="7895305" y="315195"/>
              <a:ext cx="433175" cy="246221"/>
              <a:chOff x="7948826" y="605866"/>
              <a:chExt cx="433175" cy="246221"/>
            </a:xfrm>
          </p:grpSpPr>
          <p:grpSp>
            <p:nvGrpSpPr>
              <p:cNvPr id="35" name="Group 7"/>
              <p:cNvGrpSpPr/>
              <p:nvPr/>
            </p:nvGrpSpPr>
            <p:grpSpPr>
              <a:xfrm rot="10800000">
                <a:off x="7948826" y="652835"/>
                <a:ext cx="360604" cy="172975"/>
                <a:chOff x="1984744" y="697023"/>
                <a:chExt cx="667488" cy="383291"/>
              </a:xfrm>
            </p:grpSpPr>
            <p:sp>
              <p:nvSpPr>
                <p:cNvPr id="37"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6"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09</a:t>
                </a:r>
                <a:endParaRPr lang="pt-BR" sz="1000" b="1" dirty="0" smtClean="0">
                  <a:solidFill>
                    <a:schemeClr val="bg1"/>
                  </a:solidFill>
                  <a:cs typeface="Lato Regular"/>
                </a:endParaRPr>
              </a:p>
            </p:txBody>
          </p:sp>
        </p:grpSp>
      </p:grpSp>
    </p:spTree>
    <p:extLst>
      <p:ext uri="{BB962C8B-B14F-4D97-AF65-F5344CB8AC3E}">
        <p14:creationId xmlns:p14="http://schemas.microsoft.com/office/powerpoint/2010/main" val="2216617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22" presetClass="entr" presetSubtype="8"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par>
                                <p:cTn id="41" presetID="53" presetClass="entr" presetSubtype="16"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fill="hold"/>
                                        <p:tgtEl>
                                          <p:spTgt spid="27"/>
                                        </p:tgtEl>
                                        <p:attrNameLst>
                                          <p:attrName>ppt_w</p:attrName>
                                        </p:attrNameLst>
                                      </p:cBhvr>
                                      <p:tavLst>
                                        <p:tav tm="0">
                                          <p:val>
                                            <p:fltVal val="0"/>
                                          </p:val>
                                        </p:tav>
                                        <p:tav tm="100000">
                                          <p:val>
                                            <p:strVal val="#ppt_w"/>
                                          </p:val>
                                        </p:tav>
                                      </p:tavLst>
                                    </p:anim>
                                    <p:anim calcmode="lin" valueType="num">
                                      <p:cBhvr>
                                        <p:cTn id="44" dur="500" fill="hold"/>
                                        <p:tgtEl>
                                          <p:spTgt spid="27"/>
                                        </p:tgtEl>
                                        <p:attrNameLst>
                                          <p:attrName>ppt_h</p:attrName>
                                        </p:attrNameLst>
                                      </p:cBhvr>
                                      <p:tavLst>
                                        <p:tav tm="0">
                                          <p:val>
                                            <p:fltVal val="0"/>
                                          </p:val>
                                        </p:tav>
                                        <p:tav tm="100000">
                                          <p:val>
                                            <p:strVal val="#ppt_h"/>
                                          </p:val>
                                        </p:tav>
                                      </p:tavLst>
                                    </p:anim>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left)">
                                      <p:cBhvr>
                                        <p:cTn id="50" dur="500"/>
                                        <p:tgtEl>
                                          <p:spTgt spid="13"/>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par>
                                <p:cTn id="54" presetID="22" presetClass="entr" presetSubtype="8"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left)">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fltVal val="0"/>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animEffect transition="in" filter="fade">
                                      <p:cBhvr>
                                        <p:cTn id="63" dur="500"/>
                                        <p:tgtEl>
                                          <p:spTgt spid="14"/>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p:cTn id="66" dur="500" fill="hold"/>
                                        <p:tgtEl>
                                          <p:spTgt spid="20"/>
                                        </p:tgtEl>
                                        <p:attrNameLst>
                                          <p:attrName>ppt_w</p:attrName>
                                        </p:attrNameLst>
                                      </p:cBhvr>
                                      <p:tavLst>
                                        <p:tav tm="0">
                                          <p:val>
                                            <p:fltVal val="0"/>
                                          </p:val>
                                        </p:tav>
                                        <p:tav tm="100000">
                                          <p:val>
                                            <p:strVal val="#ppt_w"/>
                                          </p:val>
                                        </p:tav>
                                      </p:tavLst>
                                    </p:anim>
                                    <p:anim calcmode="lin" valueType="num">
                                      <p:cBhvr>
                                        <p:cTn id="67" dur="500" fill="hold"/>
                                        <p:tgtEl>
                                          <p:spTgt spid="20"/>
                                        </p:tgtEl>
                                        <p:attrNameLst>
                                          <p:attrName>ppt_h</p:attrName>
                                        </p:attrNameLst>
                                      </p:cBhvr>
                                      <p:tavLst>
                                        <p:tav tm="0">
                                          <p:val>
                                            <p:fltVal val="0"/>
                                          </p:val>
                                        </p:tav>
                                        <p:tav tm="100000">
                                          <p:val>
                                            <p:strVal val="#ppt_h"/>
                                          </p:val>
                                        </p:tav>
                                      </p:tavLst>
                                    </p:anim>
                                    <p:animEffect transition="in" filter="fade">
                                      <p:cBhvr>
                                        <p:cTn id="68" dur="500"/>
                                        <p:tgtEl>
                                          <p:spTgt spid="20"/>
                                        </p:tgtEl>
                                      </p:cBhvr>
                                    </p:animEffect>
                                  </p:childTnLst>
                                </p:cTn>
                              </p:par>
                              <p:par>
                                <p:cTn id="69" presetID="53" presetClass="entr" presetSubtype="16" fill="hold"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p:cTn id="71" dur="500" fill="hold"/>
                                        <p:tgtEl>
                                          <p:spTgt spid="26"/>
                                        </p:tgtEl>
                                        <p:attrNameLst>
                                          <p:attrName>ppt_w</p:attrName>
                                        </p:attrNameLst>
                                      </p:cBhvr>
                                      <p:tavLst>
                                        <p:tav tm="0">
                                          <p:val>
                                            <p:fltVal val="0"/>
                                          </p:val>
                                        </p:tav>
                                        <p:tav tm="100000">
                                          <p:val>
                                            <p:strVal val="#ppt_w"/>
                                          </p:val>
                                        </p:tav>
                                      </p:tavLst>
                                    </p:anim>
                                    <p:anim calcmode="lin" valueType="num">
                                      <p:cBhvr>
                                        <p:cTn id="72" dur="500" fill="hold"/>
                                        <p:tgtEl>
                                          <p:spTgt spid="26"/>
                                        </p:tgtEl>
                                        <p:attrNameLst>
                                          <p:attrName>ppt_h</p:attrName>
                                        </p:attrNameLst>
                                      </p:cBhvr>
                                      <p:tavLst>
                                        <p:tav tm="0">
                                          <p:val>
                                            <p:fltVal val="0"/>
                                          </p:val>
                                        </p:tav>
                                        <p:tav tm="100000">
                                          <p:val>
                                            <p:strVal val="#ppt_h"/>
                                          </p:val>
                                        </p:tav>
                                      </p:tavLst>
                                    </p:anim>
                                    <p:animEffect transition="in" filter="fade">
                                      <p:cBhvr>
                                        <p:cTn id="73" dur="5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wipe(left)">
                                      <p:cBhvr>
                                        <p:cTn id="78" dur="500"/>
                                        <p:tgtEl>
                                          <p:spTgt spid="15"/>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left)">
                                      <p:cBhvr>
                                        <p:cTn id="81" dur="500"/>
                                        <p:tgtEl>
                                          <p:spTgt spid="21"/>
                                        </p:tgtEl>
                                      </p:cBhvr>
                                    </p:animEffect>
                                  </p:childTnLst>
                                </p:cTn>
                              </p:par>
                              <p:par>
                                <p:cTn id="82" presetID="22" presetClass="entr" presetSubtype="8" fill="hold" nodeType="with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wipe(left)">
                                      <p:cBhvr>
                                        <p:cTn id="84" dur="500"/>
                                        <p:tgtEl>
                                          <p:spTgt spid="30"/>
                                        </p:tgtEl>
                                      </p:cBhvr>
                                    </p:animEffect>
                                  </p:childTnLst>
                                </p:cTn>
                              </p:par>
                            </p:childTnLst>
                          </p:cTn>
                        </p:par>
                      </p:childTnLst>
                    </p:cTn>
                  </p:par>
                  <p:par>
                    <p:cTn id="85" fill="hold">
                      <p:stCondLst>
                        <p:cond delay="indefinite"/>
                      </p:stCondLst>
                      <p:childTnLst>
                        <p:par>
                          <p:cTn id="86" fill="hold">
                            <p:stCondLst>
                              <p:cond delay="0"/>
                            </p:stCondLst>
                            <p:childTnLst>
                              <p:par>
                                <p:cTn id="87" presetID="18" presetClass="entr" presetSubtype="12" fill="hold" grpId="0" nodeType="clickEffect">
                                  <p:stCondLst>
                                    <p:cond delay="0"/>
                                  </p:stCondLst>
                                  <p:childTnLst>
                                    <p:set>
                                      <p:cBhvr>
                                        <p:cTn id="88" dur="1" fill="hold">
                                          <p:stCondLst>
                                            <p:cond delay="0"/>
                                          </p:stCondLst>
                                        </p:cTn>
                                        <p:tgtEl>
                                          <p:spTgt spid="16"/>
                                        </p:tgtEl>
                                        <p:attrNameLst>
                                          <p:attrName>style.visibility</p:attrName>
                                        </p:attrNameLst>
                                      </p:cBhvr>
                                      <p:to>
                                        <p:strVal val="visible"/>
                                      </p:to>
                                    </p:set>
                                    <p:animEffect transition="in" filter="strips(downLeft)">
                                      <p:cBhvr>
                                        <p:cTn id="89" dur="500"/>
                                        <p:tgtEl>
                                          <p:spTgt spid="16"/>
                                        </p:tgtEl>
                                      </p:cBhvr>
                                    </p:animEffect>
                                  </p:childTnLst>
                                </p:cTn>
                              </p:par>
                              <p:par>
                                <p:cTn id="90" presetID="18" presetClass="entr" presetSubtype="12" fill="hold" grpId="0" nodeType="with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strips(downLeft)">
                                      <p:cBhvr>
                                        <p:cTn id="92" dur="500"/>
                                        <p:tgtEl>
                                          <p:spTgt spid="22"/>
                                        </p:tgtEl>
                                      </p:cBhvr>
                                    </p:animEffect>
                                  </p:childTnLst>
                                </p:cTn>
                              </p:par>
                              <p:par>
                                <p:cTn id="93" presetID="18" presetClass="entr" presetSubtype="12" fill="hold" nodeType="withEffect">
                                  <p:stCondLst>
                                    <p:cond delay="0"/>
                                  </p:stCondLst>
                                  <p:childTnLst>
                                    <p:set>
                                      <p:cBhvr>
                                        <p:cTn id="94" dur="1" fill="hold">
                                          <p:stCondLst>
                                            <p:cond delay="0"/>
                                          </p:stCondLst>
                                        </p:cTn>
                                        <p:tgtEl>
                                          <p:spTgt spid="29"/>
                                        </p:tgtEl>
                                        <p:attrNameLst>
                                          <p:attrName>style.visibility</p:attrName>
                                        </p:attrNameLst>
                                      </p:cBhvr>
                                      <p:to>
                                        <p:strVal val="visible"/>
                                      </p:to>
                                    </p:set>
                                    <p:animEffect transition="in" filter="strips(downLeft)">
                                      <p:cBhvr>
                                        <p:cTn id="95" dur="500"/>
                                        <p:tgtEl>
                                          <p:spTgt spid="29"/>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wipe(left)">
                                      <p:cBhvr>
                                        <p:cTn id="100" dur="500"/>
                                        <p:tgtEl>
                                          <p:spTgt spid="8"/>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wipe(left)">
                                      <p:cBhvr>
                                        <p:cTn id="103" dur="500"/>
                                        <p:tgtEl>
                                          <p:spTgt spid="24"/>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1" fill="hold" grpId="0" nodeType="click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wipe(up)">
                                      <p:cBhvr>
                                        <p:cTn id="10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2" grpId="0" animBg="1"/>
      <p:bldP spid="13" grpId="0" animBg="1"/>
      <p:bldP spid="14" grpId="0" animBg="1"/>
      <p:bldP spid="15" grpId="0" animBg="1"/>
      <p:bldP spid="16" grpId="0" animBg="1"/>
      <p:bldP spid="17" grpId="0"/>
      <p:bldP spid="18" grpId="0"/>
      <p:bldP spid="19" grpId="0"/>
      <p:bldP spid="20" grpId="0"/>
      <p:bldP spid="21" grpId="0"/>
      <p:bldP spid="22"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01212"/>
            <a:ext cx="9144000" cy="315075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554158" y="573350"/>
            <a:ext cx="2085268" cy="677108"/>
          </a:xfrm>
          <a:prstGeom prst="rect">
            <a:avLst/>
          </a:prstGeom>
          <a:noFill/>
        </p:spPr>
        <p:txBody>
          <a:bodyPr wrap="square" rtlCol="0">
            <a:spAutoFit/>
          </a:bodyPr>
          <a:lstStyle/>
          <a:p>
            <a:pPr>
              <a:lnSpc>
                <a:spcPct val="70000"/>
              </a:lnSpc>
            </a:pPr>
            <a:r>
              <a:rPr lang="cs-CZ" sz="2000" b="1" dirty="0" smtClean="0">
                <a:solidFill>
                  <a:srgbClr val="00B4FF"/>
                </a:solidFill>
                <a:cs typeface="Lato Black"/>
              </a:rPr>
              <a:t>NÁDRŽE</a:t>
            </a:r>
            <a:endParaRPr lang="pt-BR" sz="2000" b="1" dirty="0" smtClean="0">
              <a:solidFill>
                <a:srgbClr val="00B4FF"/>
              </a:solidFill>
              <a:cs typeface="Lato Black"/>
            </a:endParaRPr>
          </a:p>
          <a:p>
            <a:pPr>
              <a:lnSpc>
                <a:spcPct val="70000"/>
              </a:lnSpc>
            </a:pPr>
            <a:r>
              <a:rPr lang="cs-CZ" sz="3200" b="1" dirty="0" smtClean="0">
                <a:cs typeface="Lato Black"/>
              </a:rPr>
              <a:t>NA KEJDU</a:t>
            </a:r>
            <a:endParaRPr lang="pt-BR" sz="3200" b="1" dirty="0" smtClean="0">
              <a:cs typeface="Lato Black"/>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6933" y="755320"/>
            <a:ext cx="3615705" cy="2350208"/>
          </a:xfrm>
          <a:prstGeom prst="rect">
            <a:avLst/>
          </a:prstGeom>
        </p:spPr>
      </p:pic>
      <p:sp>
        <p:nvSpPr>
          <p:cNvPr id="16" name="TextBox 15"/>
          <p:cNvSpPr txBox="1"/>
          <p:nvPr/>
        </p:nvSpPr>
        <p:spPr>
          <a:xfrm>
            <a:off x="482711" y="1400155"/>
            <a:ext cx="4089289" cy="549381"/>
          </a:xfrm>
          <a:prstGeom prst="rect">
            <a:avLst/>
          </a:prstGeom>
          <a:noFill/>
        </p:spPr>
        <p:txBody>
          <a:bodyPr wrap="square" rtlCol="0">
            <a:spAutoFit/>
          </a:bodyPr>
          <a:lstStyle/>
          <a:p>
            <a:pPr>
              <a:lnSpc>
                <a:spcPct val="110000"/>
              </a:lnSpc>
            </a:pPr>
            <a:r>
              <a:rPr lang="pt-BR" sz="900" dirty="0">
                <a:solidFill>
                  <a:schemeClr val="bg1">
                    <a:lumMod val="65000"/>
                  </a:schemeClr>
                </a:solidFill>
                <a:cs typeface="Lato Regular"/>
              </a:rPr>
              <a:t>Nádrže ze smaltovaných plechů představují velmi kvalitní způsob skladování kejdy, močůvky, hnojiv a jiných agresivních kapalin které se používají v zemědělské a průmyslové výrobě.</a:t>
            </a:r>
          </a:p>
        </p:txBody>
      </p:sp>
      <p:sp>
        <p:nvSpPr>
          <p:cNvPr id="17" name="TextBox 16"/>
          <p:cNvSpPr txBox="1"/>
          <p:nvPr/>
        </p:nvSpPr>
        <p:spPr>
          <a:xfrm>
            <a:off x="686667" y="2393436"/>
            <a:ext cx="3552306" cy="466281"/>
          </a:xfrm>
          <a:prstGeom prst="rect">
            <a:avLst/>
          </a:prstGeom>
          <a:noFill/>
        </p:spPr>
        <p:txBody>
          <a:bodyPr wrap="square" rtlCol="0">
            <a:spAutoFit/>
          </a:bodyPr>
          <a:lstStyle/>
          <a:p>
            <a:pPr>
              <a:lnSpc>
                <a:spcPct val="80000"/>
              </a:lnSpc>
            </a:pPr>
            <a:r>
              <a:rPr lang="cs-CZ" sz="1500" b="1" dirty="0" smtClean="0">
                <a:solidFill>
                  <a:srgbClr val="FFFFFF"/>
                </a:solidFill>
                <a:cs typeface="Lato Regular"/>
              </a:rPr>
              <a:t>SMALTOVANÉ NÁDRŽE PRO KEJDOVÉ HOSPODÁŘSTVÍ</a:t>
            </a:r>
            <a:endParaRPr lang="pt-BR" sz="1500" b="1" dirty="0">
              <a:solidFill>
                <a:srgbClr val="FFFFFF"/>
              </a:solidFill>
              <a:cs typeface="Lato Regular"/>
            </a:endParaRPr>
          </a:p>
        </p:txBody>
      </p:sp>
      <p:sp>
        <p:nvSpPr>
          <p:cNvPr id="18" name="TextBox 17"/>
          <p:cNvSpPr txBox="1"/>
          <p:nvPr/>
        </p:nvSpPr>
        <p:spPr>
          <a:xfrm>
            <a:off x="686667" y="2818666"/>
            <a:ext cx="3552306" cy="1892826"/>
          </a:xfrm>
          <a:prstGeom prst="rect">
            <a:avLst/>
          </a:prstGeom>
          <a:noFill/>
        </p:spPr>
        <p:txBody>
          <a:bodyPr wrap="square" rtlCol="0">
            <a:spAutoFit/>
          </a:bodyPr>
          <a:lstStyle/>
          <a:p>
            <a:r>
              <a:rPr lang="pt-BR" sz="900" dirty="0">
                <a:solidFill>
                  <a:schemeClr val="accent3">
                    <a:lumMod val="20000"/>
                    <a:lumOff val="80000"/>
                  </a:schemeClr>
                </a:solidFill>
                <a:cs typeface="Lato Regular"/>
              </a:rPr>
              <a:t>Nádrže na kejdu nabízíme jak ve variantě otevřené, tak se střechou. Nádrže jsou vybaveny kotvením, ocelovým či betonovým dnem, výztužnými </a:t>
            </a:r>
            <a:r>
              <a:rPr lang="pt-BR" sz="900" dirty="0" smtClean="0">
                <a:solidFill>
                  <a:schemeClr val="accent3">
                    <a:lumMod val="20000"/>
                    <a:lumOff val="80000"/>
                  </a:schemeClr>
                </a:solidFill>
                <a:cs typeface="Lato Regular"/>
              </a:rPr>
              <a:t>úhelníky</a:t>
            </a:r>
            <a:endParaRPr lang="cs-CZ" sz="900" dirty="0">
              <a:solidFill>
                <a:schemeClr val="accent3">
                  <a:lumMod val="20000"/>
                  <a:lumOff val="80000"/>
                </a:schemeClr>
              </a:solidFill>
              <a:cs typeface="Lato Regular"/>
            </a:endParaRPr>
          </a:p>
          <a:p>
            <a:r>
              <a:rPr lang="pt-BR" sz="900" dirty="0">
                <a:solidFill>
                  <a:schemeClr val="accent3">
                    <a:lumMod val="20000"/>
                    <a:lumOff val="80000"/>
                  </a:schemeClr>
                </a:solidFill>
                <a:cs typeface="Lato Regular"/>
              </a:rPr>
              <a:t>Nádrže standartně osazujeme revizním otvorem, výpustným hrdlem, přepadovým potrubím, žebříkem s plošinou, atd. Pro plnění a vyprázdnění nádrže na kejdu se používají kalové čerpadla. Pomocí ponorného míchadla u místěného v nádrži se provádí homogenizace skladovaného média - kejdy. Nádrže dodáváme v průměrech 5 až 45 metrů. Nádrže na kejdu ze smaltovaných plechů slouží pro uskladnění kejdy a odpadních vod z objektů živočišné výroby. Zajišťujeme a realizujeme celkové návrhy řešení až komplexní realizaci tj. skladové a přečerpávací nádrže včetně technologického vybavení – čerpání, potrubní dopravy, míchání a vyskladňování.</a:t>
            </a:r>
          </a:p>
        </p:txBody>
      </p:sp>
      <p:sp>
        <p:nvSpPr>
          <p:cNvPr id="19" name="Rounded Rectangle 18"/>
          <p:cNvSpPr/>
          <p:nvPr/>
        </p:nvSpPr>
        <p:spPr>
          <a:xfrm>
            <a:off x="596358" y="2287235"/>
            <a:ext cx="3772449" cy="2562756"/>
          </a:xfrm>
          <a:prstGeom prst="roundRect">
            <a:avLst>
              <a:gd name="adj" fmla="val 5882"/>
            </a:avLst>
          </a:prstGeom>
          <a:noFill/>
          <a:ln w="952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23" name="TextBox 22"/>
          <p:cNvSpPr txBox="1"/>
          <p:nvPr/>
        </p:nvSpPr>
        <p:spPr>
          <a:xfrm>
            <a:off x="5200649" y="3105528"/>
            <a:ext cx="3514725" cy="1412694"/>
          </a:xfrm>
          <a:prstGeom prst="rect">
            <a:avLst/>
          </a:prstGeom>
          <a:noFill/>
        </p:spPr>
        <p:txBody>
          <a:bodyPr wrap="square" rtlCol="0">
            <a:spAutoFit/>
          </a:bodyPr>
          <a:lstStyle/>
          <a:p>
            <a:pPr marL="171450" indent="-171450">
              <a:lnSpc>
                <a:spcPct val="130000"/>
              </a:lnSpc>
              <a:buFont typeface="Arial"/>
              <a:buChar char="•"/>
            </a:pPr>
            <a:r>
              <a:rPr lang="cs-CZ" sz="1100" b="1" dirty="0" smtClean="0">
                <a:solidFill>
                  <a:schemeClr val="bg1"/>
                </a:solidFill>
                <a:cs typeface="Lato Regular"/>
              </a:rPr>
              <a:t>ŽIVOTNOST VÍCE JAK 40 LET</a:t>
            </a:r>
            <a:endParaRPr lang="pt-BR" sz="1100" b="1" dirty="0" smtClean="0">
              <a:solidFill>
                <a:schemeClr val="bg1"/>
              </a:solidFill>
              <a:cs typeface="Lato Regular"/>
            </a:endParaRPr>
          </a:p>
          <a:p>
            <a:pPr marL="171450" indent="-171450">
              <a:lnSpc>
                <a:spcPct val="130000"/>
              </a:lnSpc>
              <a:buFont typeface="Arial"/>
              <a:buChar char="•"/>
            </a:pPr>
            <a:r>
              <a:rPr lang="cs-CZ" sz="1100" b="1" dirty="0" smtClean="0">
                <a:solidFill>
                  <a:schemeClr val="bg1"/>
                </a:solidFill>
                <a:cs typeface="Lato Regular"/>
              </a:rPr>
              <a:t>VELMI KVALITNÍ POVRCH</a:t>
            </a:r>
            <a:endParaRPr lang="pt-BR" sz="1100" b="1" dirty="0">
              <a:solidFill>
                <a:schemeClr val="bg1"/>
              </a:solidFill>
              <a:cs typeface="Lato Regular"/>
            </a:endParaRPr>
          </a:p>
          <a:p>
            <a:pPr marL="171450" indent="-171450">
              <a:lnSpc>
                <a:spcPct val="130000"/>
              </a:lnSpc>
              <a:buFont typeface="Arial"/>
              <a:buChar char="•"/>
            </a:pPr>
            <a:r>
              <a:rPr lang="cs-CZ" sz="1100" b="1" dirty="0" smtClean="0">
                <a:solidFill>
                  <a:schemeClr val="bg1"/>
                </a:solidFill>
                <a:cs typeface="Lato Regular"/>
              </a:rPr>
              <a:t>VARIABILNÍ KONSTRUKCE</a:t>
            </a:r>
            <a:endParaRPr lang="pt-BR" sz="1100" b="1" dirty="0">
              <a:solidFill>
                <a:schemeClr val="bg1"/>
              </a:solidFill>
              <a:cs typeface="Lato Regular"/>
            </a:endParaRPr>
          </a:p>
          <a:p>
            <a:pPr marL="171450" indent="-171450">
              <a:lnSpc>
                <a:spcPct val="130000"/>
              </a:lnSpc>
              <a:buFont typeface="Arial"/>
              <a:buChar char="•"/>
            </a:pPr>
            <a:r>
              <a:rPr lang="cs-CZ" sz="1100" b="1" dirty="0" smtClean="0">
                <a:solidFill>
                  <a:schemeClr val="bg1"/>
                </a:solidFill>
                <a:cs typeface="Lato Regular"/>
              </a:rPr>
              <a:t>RYCHLÁ MONTÁŽ</a:t>
            </a:r>
            <a:endParaRPr lang="pt-BR" sz="1100" b="1" dirty="0" smtClean="0">
              <a:solidFill>
                <a:schemeClr val="bg1"/>
              </a:solidFill>
              <a:cs typeface="Lato Regular"/>
            </a:endParaRPr>
          </a:p>
          <a:p>
            <a:pPr marL="171450" indent="-171450">
              <a:lnSpc>
                <a:spcPct val="130000"/>
              </a:lnSpc>
              <a:buFont typeface="Arial"/>
              <a:buChar char="•"/>
            </a:pPr>
            <a:r>
              <a:rPr lang="cs-CZ" sz="1100" b="1" dirty="0" smtClean="0">
                <a:solidFill>
                  <a:schemeClr val="bg1"/>
                </a:solidFill>
                <a:cs typeface="Lato Regular"/>
              </a:rPr>
              <a:t>SNADNÉ SESTAVENÍ A ÚPRAVY</a:t>
            </a:r>
            <a:endParaRPr lang="pt-BR" sz="1100" b="1" dirty="0" smtClean="0">
              <a:solidFill>
                <a:schemeClr val="bg1"/>
              </a:solidFill>
              <a:cs typeface="Lato Regular"/>
            </a:endParaRPr>
          </a:p>
          <a:p>
            <a:pPr marL="171450" indent="-171450">
              <a:lnSpc>
                <a:spcPct val="130000"/>
              </a:lnSpc>
              <a:buFont typeface="Arial"/>
              <a:buChar char="•"/>
            </a:pPr>
            <a:r>
              <a:rPr lang="pt-BR" sz="1100" b="1" dirty="0" smtClean="0">
                <a:solidFill>
                  <a:schemeClr val="bg1"/>
                </a:solidFill>
                <a:cs typeface="Lato Regular"/>
              </a:rPr>
              <a:t>VYSOKÁ OTĚRUVZDORNOST A CHEMICKÁ ODOLNOST</a:t>
            </a:r>
            <a:endParaRPr lang="pt-BR" sz="1100" b="1" dirty="0">
              <a:solidFill>
                <a:schemeClr val="bg1"/>
              </a:solidFill>
              <a:cs typeface="Lato Regular"/>
            </a:endParaRPr>
          </a:p>
        </p:txBody>
      </p:sp>
      <p:grpSp>
        <p:nvGrpSpPr>
          <p:cNvPr id="26" name="Group 25"/>
          <p:cNvGrpSpPr/>
          <p:nvPr/>
        </p:nvGrpSpPr>
        <p:grpSpPr>
          <a:xfrm>
            <a:off x="6945008" y="315195"/>
            <a:ext cx="1629030" cy="246221"/>
            <a:chOff x="6945008" y="315195"/>
            <a:chExt cx="1629030" cy="246221"/>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28" name="TextBox 27"/>
            <p:cNvSpPr txBox="1"/>
            <p:nvPr/>
          </p:nvSpPr>
          <p:spPr>
            <a:xfrm>
              <a:off x="6945008" y="330116"/>
              <a:ext cx="979715"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NA KEJDU</a:t>
              </a:r>
              <a:endParaRPr lang="pt-BR" sz="800" b="1" dirty="0" smtClean="0">
                <a:solidFill>
                  <a:schemeClr val="bg1">
                    <a:lumMod val="50000"/>
                  </a:schemeClr>
                </a:solidFill>
                <a:cs typeface="Lato Regular"/>
              </a:endParaRPr>
            </a:p>
          </p:txBody>
        </p:sp>
        <p:grpSp>
          <p:nvGrpSpPr>
            <p:cNvPr id="29" name="Group 28"/>
            <p:cNvGrpSpPr/>
            <p:nvPr/>
          </p:nvGrpSpPr>
          <p:grpSpPr>
            <a:xfrm>
              <a:off x="7895305" y="315195"/>
              <a:ext cx="433175" cy="246221"/>
              <a:chOff x="7948826" y="605866"/>
              <a:chExt cx="433175" cy="246221"/>
            </a:xfrm>
          </p:grpSpPr>
          <p:grpSp>
            <p:nvGrpSpPr>
              <p:cNvPr id="30" name="Group 29"/>
              <p:cNvGrpSpPr/>
              <p:nvPr/>
            </p:nvGrpSpPr>
            <p:grpSpPr>
              <a:xfrm rot="10800000">
                <a:off x="7948826" y="652835"/>
                <a:ext cx="360604" cy="172975"/>
                <a:chOff x="1984744" y="697023"/>
                <a:chExt cx="667488" cy="383291"/>
              </a:xfrm>
            </p:grpSpPr>
            <p:sp>
              <p:nvSpPr>
                <p:cNvPr id="32" name="Pentagon 31"/>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Chevron 32"/>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1" name="TextBox 30"/>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10</a:t>
                </a:r>
                <a:endParaRPr lang="pt-BR" sz="1000" b="1" dirty="0" smtClean="0">
                  <a:solidFill>
                    <a:schemeClr val="bg1"/>
                  </a:solidFill>
                  <a:cs typeface="Lato Regular"/>
                </a:endParaRPr>
              </a:p>
            </p:txBody>
          </p:sp>
        </p:grpSp>
      </p:grpSp>
      <p:pic>
        <p:nvPicPr>
          <p:cNvPr id="34" name="Picture 64"/>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3295" y="562526"/>
            <a:ext cx="769192" cy="613430"/>
          </a:xfrm>
          <a:prstGeom prst="rect">
            <a:avLst/>
          </a:prstGeom>
          <a:noFill/>
          <a:ln>
            <a:noFill/>
          </a:ln>
        </p:spPr>
      </p:pic>
    </p:spTree>
    <p:extLst>
      <p:ext uri="{BB962C8B-B14F-4D97-AF65-F5344CB8AC3E}">
        <p14:creationId xmlns:p14="http://schemas.microsoft.com/office/powerpoint/2010/main" val="13543712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4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up)">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p:bldP spid="18" grpId="0"/>
      <p:bldP spid="19" grpId="0" animBg="1"/>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01212"/>
            <a:ext cx="9144000" cy="315075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554157" y="573350"/>
            <a:ext cx="3370268" cy="652486"/>
          </a:xfrm>
          <a:prstGeom prst="rect">
            <a:avLst/>
          </a:prstGeom>
          <a:noFill/>
        </p:spPr>
        <p:txBody>
          <a:bodyPr wrap="square" rtlCol="0">
            <a:spAutoFit/>
          </a:bodyPr>
          <a:lstStyle/>
          <a:p>
            <a:pPr>
              <a:lnSpc>
                <a:spcPct val="70000"/>
              </a:lnSpc>
            </a:pPr>
            <a:r>
              <a:rPr lang="cs-CZ" sz="2000" b="1" dirty="0" smtClean="0">
                <a:solidFill>
                  <a:srgbClr val="00B4FF"/>
                </a:solidFill>
                <a:cs typeface="Lato Black"/>
              </a:rPr>
              <a:t>NÁDRŽE NA</a:t>
            </a:r>
            <a:endParaRPr lang="pt-BR" sz="2000" b="1" dirty="0" smtClean="0">
              <a:solidFill>
                <a:srgbClr val="00B4FF"/>
              </a:solidFill>
              <a:cs typeface="Lato Black"/>
            </a:endParaRPr>
          </a:p>
          <a:p>
            <a:pPr>
              <a:lnSpc>
                <a:spcPct val="70000"/>
              </a:lnSpc>
            </a:pPr>
            <a:r>
              <a:rPr lang="cs-CZ" sz="3200" b="1" dirty="0" smtClean="0">
                <a:cs typeface="Lato Black"/>
              </a:rPr>
              <a:t>KAPALNÁ HNOJIVA</a:t>
            </a:r>
            <a:endParaRPr lang="pt-BR" sz="3200" b="1" dirty="0" smtClean="0">
              <a:cs typeface="Lato Black"/>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8836" y="899593"/>
            <a:ext cx="4422768" cy="1640989"/>
          </a:xfrm>
          <a:prstGeom prst="rect">
            <a:avLst/>
          </a:prstGeom>
        </p:spPr>
      </p:pic>
      <p:sp>
        <p:nvSpPr>
          <p:cNvPr id="16" name="TextBox 15"/>
          <p:cNvSpPr txBox="1"/>
          <p:nvPr/>
        </p:nvSpPr>
        <p:spPr>
          <a:xfrm>
            <a:off x="482711" y="1307111"/>
            <a:ext cx="4089289" cy="694101"/>
          </a:xfrm>
          <a:prstGeom prst="rect">
            <a:avLst/>
          </a:prstGeom>
          <a:noFill/>
        </p:spPr>
        <p:txBody>
          <a:bodyPr wrap="square" rtlCol="0">
            <a:spAutoFit/>
          </a:bodyPr>
          <a:lstStyle/>
          <a:p>
            <a:pPr>
              <a:lnSpc>
                <a:spcPct val="110000"/>
              </a:lnSpc>
            </a:pPr>
            <a:r>
              <a:rPr lang="pt-BR" sz="900" dirty="0">
                <a:solidFill>
                  <a:schemeClr val="bg1">
                    <a:lumMod val="65000"/>
                  </a:schemeClr>
                </a:solidFill>
                <a:cs typeface="Lato Regular"/>
              </a:rPr>
              <a:t>Bezpečné skladování kapalných hnojiv v zemědělských provozech je důležitým prvkem v systému nakládání s kapalnými hnojivy. Bezpečné a přitom nákladově efektivní skladování kejdy je aplikace, při které lze maximálně využít výhody smaltovaných ocelových nádrží.</a:t>
            </a:r>
          </a:p>
        </p:txBody>
      </p:sp>
      <p:sp>
        <p:nvSpPr>
          <p:cNvPr id="17" name="TextBox 16"/>
          <p:cNvSpPr txBox="1"/>
          <p:nvPr/>
        </p:nvSpPr>
        <p:spPr>
          <a:xfrm>
            <a:off x="686667" y="2393436"/>
            <a:ext cx="3552306" cy="466281"/>
          </a:xfrm>
          <a:prstGeom prst="rect">
            <a:avLst/>
          </a:prstGeom>
          <a:noFill/>
        </p:spPr>
        <p:txBody>
          <a:bodyPr wrap="square" rtlCol="0">
            <a:spAutoFit/>
          </a:bodyPr>
          <a:lstStyle/>
          <a:p>
            <a:pPr>
              <a:lnSpc>
                <a:spcPct val="80000"/>
              </a:lnSpc>
            </a:pPr>
            <a:r>
              <a:rPr lang="cs-CZ" sz="1500" b="1" dirty="0" smtClean="0">
                <a:solidFill>
                  <a:srgbClr val="FFFFFF"/>
                </a:solidFill>
                <a:cs typeface="Lato Regular"/>
              </a:rPr>
              <a:t>SMALTOVANÉ NÁDRŽE PRO SKLADOVÁNÍ KAPALNÝCH HNOJIV</a:t>
            </a:r>
            <a:endParaRPr lang="pt-BR" sz="1500" b="1" dirty="0">
              <a:solidFill>
                <a:srgbClr val="FFFFFF"/>
              </a:solidFill>
              <a:cs typeface="Lato Regular"/>
            </a:endParaRPr>
          </a:p>
        </p:txBody>
      </p:sp>
      <p:sp>
        <p:nvSpPr>
          <p:cNvPr id="18" name="TextBox 17"/>
          <p:cNvSpPr txBox="1"/>
          <p:nvPr/>
        </p:nvSpPr>
        <p:spPr>
          <a:xfrm>
            <a:off x="686667" y="2818666"/>
            <a:ext cx="3552306" cy="2031325"/>
          </a:xfrm>
          <a:prstGeom prst="rect">
            <a:avLst/>
          </a:prstGeom>
          <a:noFill/>
        </p:spPr>
        <p:txBody>
          <a:bodyPr wrap="square" rtlCol="0">
            <a:spAutoFit/>
          </a:bodyPr>
          <a:lstStyle/>
          <a:p>
            <a:r>
              <a:rPr lang="pt-BR" sz="900" dirty="0">
                <a:solidFill>
                  <a:schemeClr val="accent3">
                    <a:lumMod val="20000"/>
                    <a:lumOff val="80000"/>
                  </a:schemeClr>
                </a:solidFill>
                <a:cs typeface="Lato Regular"/>
              </a:rPr>
              <a:t>Smaltované nádrže nabízí zemědělcům dlouhodobě bezpečné a přitom nákladově efektivní skladování kapalných hnojiv, a to při minimálních nákladech na budoucí údržbu</a:t>
            </a:r>
            <a:r>
              <a:rPr lang="pt-BR" sz="900" dirty="0" smtClean="0">
                <a:solidFill>
                  <a:schemeClr val="accent3">
                    <a:lumMod val="20000"/>
                    <a:lumOff val="80000"/>
                  </a:schemeClr>
                </a:solidFill>
                <a:cs typeface="Lato Regular"/>
              </a:rPr>
              <a:t>.</a:t>
            </a:r>
            <a:endParaRPr lang="cs-CZ" sz="900" dirty="0" smtClean="0">
              <a:solidFill>
                <a:schemeClr val="accent3">
                  <a:lumMod val="20000"/>
                  <a:lumOff val="80000"/>
                </a:schemeClr>
              </a:solidFill>
              <a:cs typeface="Lato Regular"/>
            </a:endParaRPr>
          </a:p>
          <a:p>
            <a:endParaRPr lang="cs-CZ" sz="900" dirty="0" smtClean="0">
              <a:solidFill>
                <a:schemeClr val="accent3">
                  <a:lumMod val="20000"/>
                  <a:lumOff val="80000"/>
                </a:schemeClr>
              </a:solidFill>
              <a:cs typeface="Lato Regular"/>
            </a:endParaRPr>
          </a:p>
          <a:p>
            <a:r>
              <a:rPr lang="pt-BR" sz="900" dirty="0">
                <a:solidFill>
                  <a:schemeClr val="accent3">
                    <a:lumMod val="20000"/>
                    <a:lumOff val="80000"/>
                  </a:schemeClr>
                </a:solidFill>
                <a:cs typeface="Lato Regular"/>
              </a:rPr>
              <a:t>Smaltované nádrže mají dlohodobou životnost při skladování velmi agresivních látek a to hlavně ve srovnání s betonovými či komaxitovými nádržemi. Další předností smaltované nádrže je vysoká otěruvzdornost a chemická odolnost (pH 2-13). Nádrže ze smaltovaných plechů představují velmi kvalitní způsob skladování kapalných hnojiv a jiných agresivních kapalin které se používají v zemědělské a průmyslové výrobě</a:t>
            </a:r>
            <a:r>
              <a:rPr lang="pt-BR" sz="900" dirty="0" smtClean="0">
                <a:solidFill>
                  <a:schemeClr val="accent3">
                    <a:lumMod val="20000"/>
                    <a:lumOff val="80000"/>
                  </a:schemeClr>
                </a:solidFill>
                <a:cs typeface="Lato Regular"/>
              </a:rPr>
              <a:t>.</a:t>
            </a:r>
            <a:r>
              <a:rPr lang="cs-CZ" sz="900" dirty="0">
                <a:solidFill>
                  <a:schemeClr val="accent3">
                    <a:lumMod val="20000"/>
                    <a:lumOff val="80000"/>
                  </a:schemeClr>
                </a:solidFill>
                <a:cs typeface="Lato Regular"/>
              </a:rPr>
              <a:t> </a:t>
            </a:r>
            <a:r>
              <a:rPr lang="cs-CZ" sz="900" dirty="0" smtClean="0">
                <a:solidFill>
                  <a:schemeClr val="accent3">
                    <a:lumMod val="20000"/>
                    <a:lumOff val="80000"/>
                  </a:schemeClr>
                </a:solidFill>
                <a:cs typeface="Lato Regular"/>
              </a:rPr>
              <a:t>Smaltované nádrže mají </a:t>
            </a:r>
            <a:r>
              <a:rPr lang="cs-CZ" sz="900" dirty="0">
                <a:solidFill>
                  <a:schemeClr val="accent3">
                    <a:lumMod val="20000"/>
                    <a:lumOff val="80000"/>
                  </a:schemeClr>
                </a:solidFill>
                <a:cs typeface="Lato Regular"/>
              </a:rPr>
              <a:t>životnost více jak 40 let. Nádrže jsou konstrukčně velmi variabilní (průměr, výška, plnící potrubí </a:t>
            </a:r>
            <a:r>
              <a:rPr lang="cs-CZ" sz="900" dirty="0" smtClean="0">
                <a:solidFill>
                  <a:schemeClr val="accent3">
                    <a:lumMod val="20000"/>
                    <a:lumOff val="80000"/>
                  </a:schemeClr>
                </a:solidFill>
                <a:cs typeface="Lato Regular"/>
              </a:rPr>
              <a:t>atd. ) Smaltované </a:t>
            </a:r>
            <a:r>
              <a:rPr lang="cs-CZ" sz="900" dirty="0">
                <a:solidFill>
                  <a:schemeClr val="accent3">
                    <a:lumMod val="20000"/>
                    <a:lumOff val="80000"/>
                  </a:schemeClr>
                </a:solidFill>
                <a:cs typeface="Lato Regular"/>
              </a:rPr>
              <a:t>nádrže dokážeme postavit ve velmi krátkém čase, technické řešení nám umožňuje provádět jejich přemístění či přestavbu. </a:t>
            </a:r>
            <a:endParaRPr lang="pt-BR" sz="900" dirty="0">
              <a:solidFill>
                <a:schemeClr val="accent3">
                  <a:lumMod val="20000"/>
                  <a:lumOff val="80000"/>
                </a:schemeClr>
              </a:solidFill>
              <a:cs typeface="Lato Regular"/>
            </a:endParaRPr>
          </a:p>
        </p:txBody>
      </p:sp>
      <p:sp>
        <p:nvSpPr>
          <p:cNvPr id="19" name="Rounded Rectangle 18"/>
          <p:cNvSpPr/>
          <p:nvPr/>
        </p:nvSpPr>
        <p:spPr>
          <a:xfrm>
            <a:off x="596358" y="2287235"/>
            <a:ext cx="3772449" cy="2562756"/>
          </a:xfrm>
          <a:prstGeom prst="roundRect">
            <a:avLst>
              <a:gd name="adj" fmla="val 5882"/>
            </a:avLst>
          </a:prstGeom>
          <a:noFill/>
          <a:ln w="952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23" name="TextBox 22"/>
          <p:cNvSpPr txBox="1"/>
          <p:nvPr/>
        </p:nvSpPr>
        <p:spPr>
          <a:xfrm>
            <a:off x="5200649" y="3105528"/>
            <a:ext cx="3514725" cy="1412694"/>
          </a:xfrm>
          <a:prstGeom prst="rect">
            <a:avLst/>
          </a:prstGeom>
          <a:noFill/>
        </p:spPr>
        <p:txBody>
          <a:bodyPr wrap="square" rtlCol="0">
            <a:spAutoFit/>
          </a:bodyPr>
          <a:lstStyle/>
          <a:p>
            <a:pPr marL="171450" indent="-171450">
              <a:lnSpc>
                <a:spcPct val="130000"/>
              </a:lnSpc>
              <a:buFont typeface="Arial"/>
              <a:buChar char="•"/>
            </a:pPr>
            <a:r>
              <a:rPr lang="cs-CZ" sz="1100" b="1" dirty="0" smtClean="0">
                <a:solidFill>
                  <a:schemeClr val="bg1"/>
                </a:solidFill>
                <a:cs typeface="Lato Regular"/>
              </a:rPr>
              <a:t>ŽIVOTNOST VÍCE JAK 40 LET</a:t>
            </a:r>
            <a:endParaRPr lang="pt-BR" sz="1100" b="1" dirty="0" smtClean="0">
              <a:solidFill>
                <a:schemeClr val="bg1"/>
              </a:solidFill>
              <a:cs typeface="Lato Regular"/>
            </a:endParaRPr>
          </a:p>
          <a:p>
            <a:pPr marL="171450" indent="-171450">
              <a:lnSpc>
                <a:spcPct val="130000"/>
              </a:lnSpc>
              <a:buFont typeface="Arial"/>
              <a:buChar char="•"/>
            </a:pPr>
            <a:r>
              <a:rPr lang="cs-CZ" sz="1100" b="1" dirty="0" smtClean="0">
                <a:solidFill>
                  <a:schemeClr val="bg1"/>
                </a:solidFill>
                <a:cs typeface="Lato Regular"/>
              </a:rPr>
              <a:t>VELMI KVALITNÍ POVRCH</a:t>
            </a:r>
            <a:endParaRPr lang="pt-BR" sz="1100" b="1" dirty="0">
              <a:solidFill>
                <a:schemeClr val="bg1"/>
              </a:solidFill>
              <a:cs typeface="Lato Regular"/>
            </a:endParaRPr>
          </a:p>
          <a:p>
            <a:pPr marL="171450" indent="-171450">
              <a:lnSpc>
                <a:spcPct val="130000"/>
              </a:lnSpc>
              <a:buFont typeface="Arial"/>
              <a:buChar char="•"/>
            </a:pPr>
            <a:r>
              <a:rPr lang="cs-CZ" sz="1100" b="1" dirty="0" smtClean="0">
                <a:solidFill>
                  <a:schemeClr val="bg1"/>
                </a:solidFill>
                <a:cs typeface="Lato Regular"/>
              </a:rPr>
              <a:t>VARIABILNÍ KONSTRUKCE</a:t>
            </a:r>
            <a:endParaRPr lang="pt-BR" sz="1100" b="1" dirty="0">
              <a:solidFill>
                <a:schemeClr val="bg1"/>
              </a:solidFill>
              <a:cs typeface="Lato Regular"/>
            </a:endParaRPr>
          </a:p>
          <a:p>
            <a:pPr marL="171450" indent="-171450">
              <a:lnSpc>
                <a:spcPct val="130000"/>
              </a:lnSpc>
              <a:buFont typeface="Arial"/>
              <a:buChar char="•"/>
            </a:pPr>
            <a:r>
              <a:rPr lang="cs-CZ" sz="1100" b="1" dirty="0" smtClean="0">
                <a:solidFill>
                  <a:schemeClr val="bg1"/>
                </a:solidFill>
                <a:cs typeface="Lato Regular"/>
              </a:rPr>
              <a:t>RYCHLÁ MONTÁŽ</a:t>
            </a:r>
            <a:endParaRPr lang="pt-BR" sz="1100" b="1" dirty="0" smtClean="0">
              <a:solidFill>
                <a:schemeClr val="bg1"/>
              </a:solidFill>
              <a:cs typeface="Lato Regular"/>
            </a:endParaRPr>
          </a:p>
          <a:p>
            <a:pPr marL="171450" indent="-171450">
              <a:lnSpc>
                <a:spcPct val="130000"/>
              </a:lnSpc>
              <a:buFont typeface="Arial"/>
              <a:buChar char="•"/>
            </a:pPr>
            <a:r>
              <a:rPr lang="cs-CZ" sz="1100" b="1" dirty="0" smtClean="0">
                <a:solidFill>
                  <a:schemeClr val="bg1"/>
                </a:solidFill>
                <a:cs typeface="Lato Regular"/>
              </a:rPr>
              <a:t>SNADNÉ SESTAVENÍ A ÚPRAVY</a:t>
            </a:r>
            <a:endParaRPr lang="pt-BR" sz="1100" b="1" dirty="0" smtClean="0">
              <a:solidFill>
                <a:schemeClr val="bg1"/>
              </a:solidFill>
              <a:cs typeface="Lato Regular"/>
            </a:endParaRPr>
          </a:p>
          <a:p>
            <a:pPr marL="171450" indent="-171450">
              <a:lnSpc>
                <a:spcPct val="130000"/>
              </a:lnSpc>
              <a:buFont typeface="Arial"/>
              <a:buChar char="•"/>
            </a:pPr>
            <a:r>
              <a:rPr lang="pt-BR" sz="1100" b="1" dirty="0" smtClean="0">
                <a:solidFill>
                  <a:schemeClr val="bg1"/>
                </a:solidFill>
                <a:cs typeface="Lato Regular"/>
              </a:rPr>
              <a:t>VYSOKÁ OTĚRUVZDORNOST A CHEMICKÁ ODOLNOST</a:t>
            </a:r>
            <a:endParaRPr lang="pt-BR" sz="1100" b="1" dirty="0">
              <a:solidFill>
                <a:schemeClr val="bg1"/>
              </a:solidFill>
              <a:cs typeface="Lato Regular"/>
            </a:endParaRPr>
          </a:p>
        </p:txBody>
      </p:sp>
      <p:grpSp>
        <p:nvGrpSpPr>
          <p:cNvPr id="26" name="Group 25"/>
          <p:cNvGrpSpPr/>
          <p:nvPr/>
        </p:nvGrpSpPr>
        <p:grpSpPr>
          <a:xfrm>
            <a:off x="6945008" y="315195"/>
            <a:ext cx="1629030" cy="246221"/>
            <a:chOff x="6945008" y="315195"/>
            <a:chExt cx="1629030" cy="246221"/>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28" name="TextBox 27"/>
            <p:cNvSpPr txBox="1"/>
            <p:nvPr/>
          </p:nvSpPr>
          <p:spPr>
            <a:xfrm>
              <a:off x="6945008" y="330116"/>
              <a:ext cx="979715"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HNOJIVA</a:t>
              </a:r>
              <a:endParaRPr lang="pt-BR" sz="800" b="1" dirty="0" smtClean="0">
                <a:solidFill>
                  <a:schemeClr val="bg1">
                    <a:lumMod val="50000"/>
                  </a:schemeClr>
                </a:solidFill>
                <a:cs typeface="Lato Regular"/>
              </a:endParaRPr>
            </a:p>
          </p:txBody>
        </p:sp>
        <p:grpSp>
          <p:nvGrpSpPr>
            <p:cNvPr id="29" name="Group 28"/>
            <p:cNvGrpSpPr/>
            <p:nvPr/>
          </p:nvGrpSpPr>
          <p:grpSpPr>
            <a:xfrm>
              <a:off x="7895305" y="315195"/>
              <a:ext cx="433175" cy="246221"/>
              <a:chOff x="7948826" y="605866"/>
              <a:chExt cx="433175" cy="246221"/>
            </a:xfrm>
          </p:grpSpPr>
          <p:grpSp>
            <p:nvGrpSpPr>
              <p:cNvPr id="30" name="Group 29"/>
              <p:cNvGrpSpPr/>
              <p:nvPr/>
            </p:nvGrpSpPr>
            <p:grpSpPr>
              <a:xfrm rot="10800000">
                <a:off x="7948826" y="652835"/>
                <a:ext cx="360604" cy="172975"/>
                <a:chOff x="1984744" y="697023"/>
                <a:chExt cx="667488" cy="383291"/>
              </a:xfrm>
            </p:grpSpPr>
            <p:sp>
              <p:nvSpPr>
                <p:cNvPr id="32" name="Pentagon 31"/>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Chevron 32"/>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1" name="TextBox 30"/>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11</a:t>
                </a:r>
                <a:endParaRPr lang="pt-BR" sz="1000" b="1" dirty="0" smtClean="0">
                  <a:solidFill>
                    <a:schemeClr val="bg1"/>
                  </a:solidFill>
                  <a:cs typeface="Lato Regular"/>
                </a:endParaRPr>
              </a:p>
            </p:txBody>
          </p:sp>
        </p:grpSp>
      </p:grpSp>
      <p:pic>
        <p:nvPicPr>
          <p:cNvPr id="34" name="Picture 64"/>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3295" y="562526"/>
            <a:ext cx="769192" cy="613430"/>
          </a:xfrm>
          <a:prstGeom prst="rect">
            <a:avLst/>
          </a:prstGeom>
          <a:noFill/>
          <a:ln>
            <a:noFill/>
          </a:ln>
        </p:spPr>
      </p:pic>
    </p:spTree>
    <p:extLst>
      <p:ext uri="{BB962C8B-B14F-4D97-AF65-F5344CB8AC3E}">
        <p14:creationId xmlns:p14="http://schemas.microsoft.com/office/powerpoint/2010/main" val="33184513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4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up)">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p:bldP spid="18" grpId="0"/>
      <p:bldP spid="19" grpId="0" animBg="1"/>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01212"/>
            <a:ext cx="9144000" cy="315075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554157" y="573350"/>
            <a:ext cx="3370268" cy="750975"/>
          </a:xfrm>
          <a:prstGeom prst="rect">
            <a:avLst/>
          </a:prstGeom>
          <a:noFill/>
        </p:spPr>
        <p:txBody>
          <a:bodyPr wrap="square" rtlCol="0">
            <a:spAutoFit/>
          </a:bodyPr>
          <a:lstStyle/>
          <a:p>
            <a:pPr>
              <a:lnSpc>
                <a:spcPct val="70000"/>
              </a:lnSpc>
            </a:pPr>
            <a:r>
              <a:rPr lang="cs-CZ" sz="2000" b="1" dirty="0" smtClean="0">
                <a:solidFill>
                  <a:srgbClr val="00B4FF"/>
                </a:solidFill>
                <a:cs typeface="Lato Black"/>
              </a:rPr>
              <a:t>NÁDRŽE PRO ČISTÍRNY</a:t>
            </a:r>
            <a:endParaRPr lang="pt-BR" sz="2000" b="1" dirty="0" smtClean="0">
              <a:solidFill>
                <a:srgbClr val="00B4FF"/>
              </a:solidFill>
              <a:cs typeface="Lato Black"/>
            </a:endParaRPr>
          </a:p>
          <a:p>
            <a:pPr>
              <a:lnSpc>
                <a:spcPct val="90000"/>
              </a:lnSpc>
            </a:pPr>
            <a:r>
              <a:rPr lang="cs-CZ" sz="3200" b="1" dirty="0" smtClean="0">
                <a:cs typeface="Lato Black"/>
              </a:rPr>
              <a:t>ODPADNÍCH VOD</a:t>
            </a:r>
            <a:endParaRPr lang="pt-BR" sz="3200" b="1" dirty="0" smtClean="0">
              <a:cs typeface="Lato Black"/>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6774" y="658077"/>
            <a:ext cx="4417195" cy="1811050"/>
          </a:xfrm>
          <a:prstGeom prst="rect">
            <a:avLst/>
          </a:prstGeom>
        </p:spPr>
      </p:pic>
      <p:sp>
        <p:nvSpPr>
          <p:cNvPr id="16" name="TextBox 15"/>
          <p:cNvSpPr txBox="1"/>
          <p:nvPr/>
        </p:nvSpPr>
        <p:spPr>
          <a:xfrm>
            <a:off x="482711" y="1449211"/>
            <a:ext cx="4089289" cy="541751"/>
          </a:xfrm>
          <a:prstGeom prst="rect">
            <a:avLst/>
          </a:prstGeom>
          <a:noFill/>
        </p:spPr>
        <p:txBody>
          <a:bodyPr wrap="square" rtlCol="0">
            <a:spAutoFit/>
          </a:bodyPr>
          <a:lstStyle/>
          <a:p>
            <a:pPr>
              <a:lnSpc>
                <a:spcPct val="110000"/>
              </a:lnSpc>
            </a:pPr>
            <a:r>
              <a:rPr lang="pt-BR" sz="900" dirty="0">
                <a:solidFill>
                  <a:schemeClr val="bg1">
                    <a:lumMod val="65000"/>
                  </a:schemeClr>
                </a:solidFill>
                <a:cs typeface="Lato Regular"/>
              </a:rPr>
              <a:t>Smaltované nádrže lze použít pro skladování kapalných i sypkých materiálů. Nádrže jsou také základním stavebním prvkem environmentálních technologických souborů, jako jsou čistírny odpadních vod a bioplynové stanice.</a:t>
            </a:r>
          </a:p>
        </p:txBody>
      </p:sp>
      <p:sp>
        <p:nvSpPr>
          <p:cNvPr id="17" name="TextBox 16"/>
          <p:cNvSpPr txBox="1"/>
          <p:nvPr/>
        </p:nvSpPr>
        <p:spPr>
          <a:xfrm>
            <a:off x="686667" y="2393436"/>
            <a:ext cx="3552306" cy="466281"/>
          </a:xfrm>
          <a:prstGeom prst="rect">
            <a:avLst/>
          </a:prstGeom>
          <a:noFill/>
        </p:spPr>
        <p:txBody>
          <a:bodyPr wrap="square" rtlCol="0">
            <a:spAutoFit/>
          </a:bodyPr>
          <a:lstStyle/>
          <a:p>
            <a:pPr>
              <a:lnSpc>
                <a:spcPct val="80000"/>
              </a:lnSpc>
            </a:pPr>
            <a:r>
              <a:rPr lang="cs-CZ" sz="1500" b="1" dirty="0" smtClean="0">
                <a:solidFill>
                  <a:srgbClr val="FFFFFF"/>
                </a:solidFill>
                <a:cs typeface="Lato Regular"/>
              </a:rPr>
              <a:t>SMALTOVANÉ NÁDRŽE PRO EKO - ENGINEERSKÉ STAVBY</a:t>
            </a:r>
            <a:endParaRPr lang="pt-BR" sz="1500" b="1" dirty="0">
              <a:solidFill>
                <a:srgbClr val="FFFFFF"/>
              </a:solidFill>
              <a:cs typeface="Lato Regular"/>
            </a:endParaRPr>
          </a:p>
        </p:txBody>
      </p:sp>
      <p:sp>
        <p:nvSpPr>
          <p:cNvPr id="18" name="TextBox 17"/>
          <p:cNvSpPr txBox="1"/>
          <p:nvPr/>
        </p:nvSpPr>
        <p:spPr>
          <a:xfrm>
            <a:off x="686667" y="2818666"/>
            <a:ext cx="3552306" cy="2031325"/>
          </a:xfrm>
          <a:prstGeom prst="rect">
            <a:avLst/>
          </a:prstGeom>
          <a:noFill/>
        </p:spPr>
        <p:txBody>
          <a:bodyPr wrap="square" rtlCol="0">
            <a:spAutoFit/>
          </a:bodyPr>
          <a:lstStyle/>
          <a:p>
            <a:r>
              <a:rPr lang="pt-BR" sz="900" dirty="0">
                <a:solidFill>
                  <a:schemeClr val="accent3">
                    <a:lumMod val="20000"/>
                    <a:lumOff val="80000"/>
                  </a:schemeClr>
                </a:solidFill>
                <a:cs typeface="Lato Regular"/>
              </a:rPr>
              <a:t>Nabízíme řešení pro nádrže na kejdu či biomasu v zemědělských a bioplynových provozech, nádrže pro čistírny odpadních vod, ale i nádrže pro chemický průmysl. Neustále hledáme nové možnosti a způsoby, jak řešit standardní i specifické potřeby našich zákazníků v oblasti nádrží. Naše řešení vždy vycházejí z individuálního přístupu ke každému zákazníkovi.</a:t>
            </a:r>
            <a:endParaRPr lang="cs-CZ" sz="900" dirty="0" smtClean="0">
              <a:solidFill>
                <a:schemeClr val="accent3">
                  <a:lumMod val="20000"/>
                  <a:lumOff val="80000"/>
                </a:schemeClr>
              </a:solidFill>
              <a:cs typeface="Lato Regular"/>
            </a:endParaRPr>
          </a:p>
          <a:p>
            <a:r>
              <a:rPr lang="pt-BR" sz="900" dirty="0">
                <a:solidFill>
                  <a:schemeClr val="accent3">
                    <a:lumMod val="20000"/>
                    <a:lumOff val="80000"/>
                  </a:schemeClr>
                </a:solidFill>
                <a:cs typeface="Lato Regular"/>
              </a:rPr>
              <a:t>Nádrže pro čistírny odpadních vod nabízíme jak ve variantě otevřené, tak se střechou, která může být hermeticky uzavřena. Obvod pláště je ukotven k ocelovému dnu, opatřenému speciálním nátěrem proti nežádoucím vlivům agresivního prostředí v rámci provozu čistírny odpadních vod. Nádrže jsou vybaveny kotvením, výztužnými úhelníky, žebříky, přepadovým potrubím, výpustným hrdlem, plošinou, atd. Samozřejmostí je možnost dodání dalších technologických prvků dle přání zákazníka nebo dle </a:t>
            </a:r>
            <a:r>
              <a:rPr lang="pt-BR" sz="900" dirty="0" smtClean="0">
                <a:solidFill>
                  <a:schemeClr val="accent3">
                    <a:lumMod val="20000"/>
                    <a:lumOff val="80000"/>
                  </a:schemeClr>
                </a:solidFill>
                <a:cs typeface="Lato Regular"/>
              </a:rPr>
              <a:t>projektu</a:t>
            </a:r>
            <a:r>
              <a:rPr lang="cs-CZ" sz="900" dirty="0" smtClean="0">
                <a:solidFill>
                  <a:schemeClr val="accent3">
                    <a:lumMod val="20000"/>
                    <a:lumOff val="80000"/>
                  </a:schemeClr>
                </a:solidFill>
                <a:cs typeface="Lato Regular"/>
              </a:rPr>
              <a:t>. </a:t>
            </a:r>
            <a:endParaRPr lang="pt-BR" sz="900" dirty="0">
              <a:solidFill>
                <a:schemeClr val="accent3">
                  <a:lumMod val="20000"/>
                  <a:lumOff val="80000"/>
                </a:schemeClr>
              </a:solidFill>
              <a:cs typeface="Lato Regular"/>
            </a:endParaRPr>
          </a:p>
        </p:txBody>
      </p:sp>
      <p:sp>
        <p:nvSpPr>
          <p:cNvPr id="19" name="Rounded Rectangle 18"/>
          <p:cNvSpPr/>
          <p:nvPr/>
        </p:nvSpPr>
        <p:spPr>
          <a:xfrm>
            <a:off x="596358" y="2287235"/>
            <a:ext cx="3772449" cy="2562756"/>
          </a:xfrm>
          <a:prstGeom prst="roundRect">
            <a:avLst>
              <a:gd name="adj" fmla="val 5882"/>
            </a:avLst>
          </a:prstGeom>
          <a:noFill/>
          <a:ln w="952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23" name="TextBox 22"/>
          <p:cNvSpPr txBox="1"/>
          <p:nvPr/>
        </p:nvSpPr>
        <p:spPr>
          <a:xfrm>
            <a:off x="5200649" y="3105528"/>
            <a:ext cx="3514725" cy="1412694"/>
          </a:xfrm>
          <a:prstGeom prst="rect">
            <a:avLst/>
          </a:prstGeom>
          <a:noFill/>
        </p:spPr>
        <p:txBody>
          <a:bodyPr wrap="square" rtlCol="0">
            <a:spAutoFit/>
          </a:bodyPr>
          <a:lstStyle/>
          <a:p>
            <a:pPr marL="171450" indent="-171450">
              <a:lnSpc>
                <a:spcPct val="130000"/>
              </a:lnSpc>
              <a:buFont typeface="Arial"/>
              <a:buChar char="•"/>
            </a:pPr>
            <a:r>
              <a:rPr lang="cs-CZ" sz="1100" b="1" dirty="0" smtClean="0">
                <a:solidFill>
                  <a:schemeClr val="bg1"/>
                </a:solidFill>
                <a:cs typeface="Lato Regular"/>
              </a:rPr>
              <a:t>ŽIVOTNOST VÍCE JAK 40 LET</a:t>
            </a:r>
            <a:endParaRPr lang="pt-BR" sz="1100" b="1" dirty="0" smtClean="0">
              <a:solidFill>
                <a:schemeClr val="bg1"/>
              </a:solidFill>
              <a:cs typeface="Lato Regular"/>
            </a:endParaRPr>
          </a:p>
          <a:p>
            <a:pPr marL="171450" indent="-171450">
              <a:lnSpc>
                <a:spcPct val="130000"/>
              </a:lnSpc>
              <a:buFont typeface="Arial"/>
              <a:buChar char="•"/>
            </a:pPr>
            <a:r>
              <a:rPr lang="cs-CZ" sz="1100" b="1" dirty="0" smtClean="0">
                <a:solidFill>
                  <a:schemeClr val="bg1"/>
                </a:solidFill>
                <a:cs typeface="Lato Regular"/>
              </a:rPr>
              <a:t>VELMI KVALITNÍ POVRCH</a:t>
            </a:r>
            <a:endParaRPr lang="pt-BR" sz="1100" b="1" dirty="0">
              <a:solidFill>
                <a:schemeClr val="bg1"/>
              </a:solidFill>
              <a:cs typeface="Lato Regular"/>
            </a:endParaRPr>
          </a:p>
          <a:p>
            <a:pPr marL="171450" indent="-171450">
              <a:lnSpc>
                <a:spcPct val="130000"/>
              </a:lnSpc>
              <a:buFont typeface="Arial"/>
              <a:buChar char="•"/>
            </a:pPr>
            <a:r>
              <a:rPr lang="cs-CZ" sz="1100" b="1" dirty="0" smtClean="0">
                <a:solidFill>
                  <a:schemeClr val="bg1"/>
                </a:solidFill>
                <a:cs typeface="Lato Regular"/>
              </a:rPr>
              <a:t>VARIABILNÍ KONSTRUKCE</a:t>
            </a:r>
            <a:endParaRPr lang="pt-BR" sz="1100" b="1" dirty="0">
              <a:solidFill>
                <a:schemeClr val="bg1"/>
              </a:solidFill>
              <a:cs typeface="Lato Regular"/>
            </a:endParaRPr>
          </a:p>
          <a:p>
            <a:pPr marL="171450" indent="-171450">
              <a:lnSpc>
                <a:spcPct val="130000"/>
              </a:lnSpc>
              <a:buFont typeface="Arial"/>
              <a:buChar char="•"/>
            </a:pPr>
            <a:r>
              <a:rPr lang="cs-CZ" sz="1100" b="1" dirty="0" smtClean="0">
                <a:solidFill>
                  <a:schemeClr val="bg1"/>
                </a:solidFill>
                <a:cs typeface="Lato Regular"/>
              </a:rPr>
              <a:t>RYCHLÁ MONTÁŽ</a:t>
            </a:r>
            <a:endParaRPr lang="pt-BR" sz="1100" b="1" dirty="0" smtClean="0">
              <a:solidFill>
                <a:schemeClr val="bg1"/>
              </a:solidFill>
              <a:cs typeface="Lato Regular"/>
            </a:endParaRPr>
          </a:p>
          <a:p>
            <a:pPr marL="171450" indent="-171450">
              <a:lnSpc>
                <a:spcPct val="130000"/>
              </a:lnSpc>
              <a:buFont typeface="Arial"/>
              <a:buChar char="•"/>
            </a:pPr>
            <a:r>
              <a:rPr lang="cs-CZ" sz="1100" b="1" dirty="0" smtClean="0">
                <a:solidFill>
                  <a:schemeClr val="bg1"/>
                </a:solidFill>
                <a:cs typeface="Lato Regular"/>
              </a:rPr>
              <a:t>SNADNÉ SESTAVENÍ A ÚPRAVY</a:t>
            </a:r>
            <a:endParaRPr lang="pt-BR" sz="1100" b="1" dirty="0" smtClean="0">
              <a:solidFill>
                <a:schemeClr val="bg1"/>
              </a:solidFill>
              <a:cs typeface="Lato Regular"/>
            </a:endParaRPr>
          </a:p>
          <a:p>
            <a:pPr marL="171450" indent="-171450">
              <a:lnSpc>
                <a:spcPct val="130000"/>
              </a:lnSpc>
              <a:buFont typeface="Arial"/>
              <a:buChar char="•"/>
            </a:pPr>
            <a:r>
              <a:rPr lang="pt-BR" sz="1100" b="1" dirty="0" smtClean="0">
                <a:solidFill>
                  <a:schemeClr val="bg1"/>
                </a:solidFill>
                <a:cs typeface="Lato Regular"/>
              </a:rPr>
              <a:t>VYSOKÁ OTĚRUVZDORNOST A CHEMICKÁ ODOLNOST</a:t>
            </a:r>
            <a:endParaRPr lang="pt-BR" sz="1100" b="1" dirty="0">
              <a:solidFill>
                <a:schemeClr val="bg1"/>
              </a:solidFill>
              <a:cs typeface="Lato Regular"/>
            </a:endParaRPr>
          </a:p>
        </p:txBody>
      </p:sp>
      <p:grpSp>
        <p:nvGrpSpPr>
          <p:cNvPr id="26" name="Group 25"/>
          <p:cNvGrpSpPr/>
          <p:nvPr/>
        </p:nvGrpSpPr>
        <p:grpSpPr>
          <a:xfrm>
            <a:off x="6945008" y="315195"/>
            <a:ext cx="1629030" cy="246221"/>
            <a:chOff x="6945008" y="315195"/>
            <a:chExt cx="1629030" cy="246221"/>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28" name="TextBox 27"/>
            <p:cNvSpPr txBox="1"/>
            <p:nvPr/>
          </p:nvSpPr>
          <p:spPr>
            <a:xfrm>
              <a:off x="6945008" y="330116"/>
              <a:ext cx="979715"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BČOV</a:t>
              </a:r>
              <a:endParaRPr lang="pt-BR" sz="800" b="1" dirty="0" smtClean="0">
                <a:solidFill>
                  <a:schemeClr val="bg1">
                    <a:lumMod val="50000"/>
                  </a:schemeClr>
                </a:solidFill>
                <a:cs typeface="Lato Regular"/>
              </a:endParaRPr>
            </a:p>
          </p:txBody>
        </p:sp>
        <p:grpSp>
          <p:nvGrpSpPr>
            <p:cNvPr id="29" name="Group 28"/>
            <p:cNvGrpSpPr/>
            <p:nvPr/>
          </p:nvGrpSpPr>
          <p:grpSpPr>
            <a:xfrm>
              <a:off x="7895305" y="315195"/>
              <a:ext cx="433175" cy="246221"/>
              <a:chOff x="7948826" y="605866"/>
              <a:chExt cx="433175" cy="246221"/>
            </a:xfrm>
          </p:grpSpPr>
          <p:grpSp>
            <p:nvGrpSpPr>
              <p:cNvPr id="30" name="Group 29"/>
              <p:cNvGrpSpPr/>
              <p:nvPr/>
            </p:nvGrpSpPr>
            <p:grpSpPr>
              <a:xfrm rot="10800000">
                <a:off x="7948826" y="652835"/>
                <a:ext cx="360604" cy="172975"/>
                <a:chOff x="1984744" y="697023"/>
                <a:chExt cx="667488" cy="383291"/>
              </a:xfrm>
            </p:grpSpPr>
            <p:sp>
              <p:nvSpPr>
                <p:cNvPr id="32" name="Pentagon 31"/>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Chevron 32"/>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1" name="TextBox 30"/>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12</a:t>
                </a:r>
                <a:endParaRPr lang="pt-BR" sz="1000" b="1" dirty="0" smtClean="0">
                  <a:solidFill>
                    <a:schemeClr val="bg1"/>
                  </a:solidFill>
                  <a:cs typeface="Lato Regular"/>
                </a:endParaRPr>
              </a:p>
            </p:txBody>
          </p:sp>
        </p:grpSp>
      </p:grpSp>
      <p:pic>
        <p:nvPicPr>
          <p:cNvPr id="34" name="Picture 64"/>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3295" y="562526"/>
            <a:ext cx="769192" cy="613430"/>
          </a:xfrm>
          <a:prstGeom prst="rect">
            <a:avLst/>
          </a:prstGeom>
          <a:noFill/>
          <a:ln>
            <a:noFill/>
          </a:ln>
        </p:spPr>
      </p:pic>
    </p:spTree>
    <p:extLst>
      <p:ext uri="{BB962C8B-B14F-4D97-AF65-F5344CB8AC3E}">
        <p14:creationId xmlns:p14="http://schemas.microsoft.com/office/powerpoint/2010/main" val="18289367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4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up)">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p:bldP spid="18" grpId="0"/>
      <p:bldP spid="19" grpId="0" animBg="1"/>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01212"/>
            <a:ext cx="9144000" cy="315075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554157" y="573350"/>
            <a:ext cx="3370268" cy="750975"/>
          </a:xfrm>
          <a:prstGeom prst="rect">
            <a:avLst/>
          </a:prstGeom>
          <a:noFill/>
        </p:spPr>
        <p:txBody>
          <a:bodyPr wrap="square" rtlCol="0">
            <a:spAutoFit/>
          </a:bodyPr>
          <a:lstStyle/>
          <a:p>
            <a:pPr>
              <a:lnSpc>
                <a:spcPct val="70000"/>
              </a:lnSpc>
            </a:pPr>
            <a:r>
              <a:rPr lang="cs-CZ" sz="2000" b="1" dirty="0" smtClean="0">
                <a:solidFill>
                  <a:srgbClr val="00B4FF"/>
                </a:solidFill>
                <a:cs typeface="Lato Black"/>
              </a:rPr>
              <a:t>PRŮMYSLOVÉ</a:t>
            </a:r>
            <a:endParaRPr lang="pt-BR" sz="2000" b="1" dirty="0" smtClean="0">
              <a:solidFill>
                <a:srgbClr val="00B4FF"/>
              </a:solidFill>
              <a:cs typeface="Lato Black"/>
            </a:endParaRPr>
          </a:p>
          <a:p>
            <a:pPr>
              <a:lnSpc>
                <a:spcPct val="90000"/>
              </a:lnSpc>
            </a:pPr>
            <a:r>
              <a:rPr lang="cs-CZ" sz="3200" b="1" dirty="0" smtClean="0">
                <a:cs typeface="Lato Black"/>
              </a:rPr>
              <a:t>NÁDRŽE</a:t>
            </a:r>
            <a:endParaRPr lang="pt-BR" sz="3200" b="1" dirty="0" smtClean="0">
              <a:cs typeface="Lato Black"/>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8807" y="372884"/>
            <a:ext cx="4775193" cy="1878074"/>
          </a:xfrm>
          <a:prstGeom prst="rect">
            <a:avLst/>
          </a:prstGeom>
        </p:spPr>
      </p:pic>
      <p:sp>
        <p:nvSpPr>
          <p:cNvPr id="16" name="TextBox 15"/>
          <p:cNvSpPr txBox="1"/>
          <p:nvPr/>
        </p:nvSpPr>
        <p:spPr>
          <a:xfrm>
            <a:off x="482711" y="1449211"/>
            <a:ext cx="4089289" cy="389402"/>
          </a:xfrm>
          <a:prstGeom prst="rect">
            <a:avLst/>
          </a:prstGeom>
          <a:noFill/>
        </p:spPr>
        <p:txBody>
          <a:bodyPr wrap="square" rtlCol="0">
            <a:spAutoFit/>
          </a:bodyPr>
          <a:lstStyle/>
          <a:p>
            <a:pPr>
              <a:lnSpc>
                <a:spcPct val="110000"/>
              </a:lnSpc>
            </a:pPr>
            <a:r>
              <a:rPr lang="pt-BR" sz="900" dirty="0">
                <a:solidFill>
                  <a:schemeClr val="bg1">
                    <a:lumMod val="65000"/>
                  </a:schemeClr>
                </a:solidFill>
                <a:cs typeface="Lato Regular"/>
              </a:rPr>
              <a:t>Smaltovaný povrch poskytuje vysoký stupeň ochrany nádrží a zásobníků pro širokou škálu průmyslových procesů</a:t>
            </a:r>
          </a:p>
        </p:txBody>
      </p:sp>
      <p:sp>
        <p:nvSpPr>
          <p:cNvPr id="17" name="TextBox 16"/>
          <p:cNvSpPr txBox="1"/>
          <p:nvPr/>
        </p:nvSpPr>
        <p:spPr>
          <a:xfrm>
            <a:off x="686667" y="2393436"/>
            <a:ext cx="3552306" cy="466281"/>
          </a:xfrm>
          <a:prstGeom prst="rect">
            <a:avLst/>
          </a:prstGeom>
          <a:noFill/>
        </p:spPr>
        <p:txBody>
          <a:bodyPr wrap="square" rtlCol="0">
            <a:spAutoFit/>
          </a:bodyPr>
          <a:lstStyle/>
          <a:p>
            <a:pPr>
              <a:lnSpc>
                <a:spcPct val="80000"/>
              </a:lnSpc>
            </a:pPr>
            <a:r>
              <a:rPr lang="cs-CZ" sz="1500" b="1" dirty="0" smtClean="0">
                <a:solidFill>
                  <a:srgbClr val="FFFFFF"/>
                </a:solidFill>
                <a:cs typeface="Lato Regular"/>
              </a:rPr>
              <a:t>VYUŽITÍ SMALTOVANÝCH NÁDRŽÍ VE VŠECH OBLASTECH PRŮMYSLU</a:t>
            </a:r>
            <a:endParaRPr lang="pt-BR" sz="1500" b="1" dirty="0">
              <a:solidFill>
                <a:srgbClr val="FFFFFF"/>
              </a:solidFill>
              <a:cs typeface="Lato Regular"/>
            </a:endParaRPr>
          </a:p>
        </p:txBody>
      </p:sp>
      <p:sp>
        <p:nvSpPr>
          <p:cNvPr id="18" name="TextBox 17"/>
          <p:cNvSpPr txBox="1"/>
          <p:nvPr/>
        </p:nvSpPr>
        <p:spPr>
          <a:xfrm>
            <a:off x="686667" y="2818666"/>
            <a:ext cx="3552306" cy="1892826"/>
          </a:xfrm>
          <a:prstGeom prst="rect">
            <a:avLst/>
          </a:prstGeom>
          <a:noFill/>
        </p:spPr>
        <p:txBody>
          <a:bodyPr wrap="square" rtlCol="0">
            <a:spAutoFit/>
          </a:bodyPr>
          <a:lstStyle/>
          <a:p>
            <a:r>
              <a:rPr lang="pt-BR" sz="900" dirty="0">
                <a:solidFill>
                  <a:schemeClr val="accent3">
                    <a:lumMod val="20000"/>
                    <a:lumOff val="80000"/>
                  </a:schemeClr>
                </a:solidFill>
                <a:cs typeface="Lato Regular"/>
              </a:rPr>
              <a:t>V průmyslovém odvětví existuje mnoho druhů tekutin s různým stupněm chemické agresivity a abrazivity. Z tohoto důvodu musí mít nádrže používané v tomto odvětví schopnost odolávat velkému množství agresivních látek a kapalin. Smaltované nádrže poskytují stupeň bezpečnosti pro celou řadu průmyslových kapalin a odpadních vod</a:t>
            </a:r>
            <a:r>
              <a:rPr lang="pt-BR" sz="900" dirty="0" smtClean="0">
                <a:solidFill>
                  <a:schemeClr val="accent3">
                    <a:lumMod val="20000"/>
                    <a:lumOff val="80000"/>
                  </a:schemeClr>
                </a:solidFill>
                <a:cs typeface="Lato Regular"/>
              </a:rPr>
              <a:t>.</a:t>
            </a:r>
            <a:endParaRPr lang="cs-CZ" sz="900" dirty="0" smtClean="0">
              <a:solidFill>
                <a:schemeClr val="accent3">
                  <a:lumMod val="20000"/>
                  <a:lumOff val="80000"/>
                </a:schemeClr>
              </a:solidFill>
              <a:cs typeface="Lato Regular"/>
            </a:endParaRPr>
          </a:p>
          <a:p>
            <a:r>
              <a:rPr lang="cs-CZ" sz="900" dirty="0">
                <a:solidFill>
                  <a:schemeClr val="accent3">
                    <a:lumMod val="20000"/>
                    <a:lumOff val="80000"/>
                  </a:schemeClr>
                </a:solidFill>
                <a:cs typeface="Lato Regular"/>
              </a:rPr>
              <a:t>Výhody vysoké korozní odolnosti s modulárním charakterem nádrží </a:t>
            </a:r>
            <a:r>
              <a:rPr lang="cs-CZ" sz="900" dirty="0" smtClean="0">
                <a:solidFill>
                  <a:schemeClr val="accent3">
                    <a:lumMod val="20000"/>
                    <a:lumOff val="80000"/>
                  </a:schemeClr>
                </a:solidFill>
                <a:cs typeface="Lato Regular"/>
              </a:rPr>
              <a:t>nabízejí  vysoké přednosti v </a:t>
            </a:r>
            <a:r>
              <a:rPr lang="cs-CZ" sz="900" dirty="0">
                <a:solidFill>
                  <a:schemeClr val="accent3">
                    <a:lumMod val="20000"/>
                    <a:lumOff val="80000"/>
                  </a:schemeClr>
                </a:solidFill>
                <a:cs typeface="Lato Regular"/>
              </a:rPr>
              <a:t>kontaminační bezpečnosti, v časech výstavby projektu </a:t>
            </a:r>
            <a:r>
              <a:rPr lang="cs-CZ" sz="900" dirty="0" smtClean="0">
                <a:solidFill>
                  <a:schemeClr val="accent3">
                    <a:lumMod val="20000"/>
                    <a:lumOff val="80000"/>
                  </a:schemeClr>
                </a:solidFill>
                <a:cs typeface="Lato Regular"/>
              </a:rPr>
              <a:t>, v </a:t>
            </a:r>
            <a:r>
              <a:rPr lang="cs-CZ" sz="900" dirty="0">
                <a:solidFill>
                  <a:schemeClr val="accent3">
                    <a:lumMod val="20000"/>
                    <a:lumOff val="80000"/>
                  </a:schemeClr>
                </a:solidFill>
                <a:cs typeface="Lato Regular"/>
              </a:rPr>
              <a:t>nákladech </a:t>
            </a:r>
            <a:r>
              <a:rPr lang="cs-CZ" sz="900" dirty="0" smtClean="0">
                <a:solidFill>
                  <a:schemeClr val="accent3">
                    <a:lumMod val="20000"/>
                    <a:lumOff val="80000"/>
                  </a:schemeClr>
                </a:solidFill>
                <a:cs typeface="Lato Regular"/>
              </a:rPr>
              <a:t>výstavby nádrží a v životnost </a:t>
            </a:r>
            <a:r>
              <a:rPr lang="cs-CZ" sz="900" dirty="0">
                <a:solidFill>
                  <a:schemeClr val="accent3">
                    <a:lumMod val="20000"/>
                    <a:lumOff val="80000"/>
                  </a:schemeClr>
                </a:solidFill>
                <a:cs typeface="Lato Regular"/>
              </a:rPr>
              <a:t>projektu.</a:t>
            </a:r>
            <a:endParaRPr lang="cs-CZ" sz="900" dirty="0" smtClean="0">
              <a:solidFill>
                <a:schemeClr val="accent3">
                  <a:lumMod val="20000"/>
                  <a:lumOff val="80000"/>
                </a:schemeClr>
              </a:solidFill>
              <a:cs typeface="Lato Regular"/>
            </a:endParaRPr>
          </a:p>
          <a:p>
            <a:r>
              <a:rPr lang="pt-BR" sz="900" dirty="0">
                <a:solidFill>
                  <a:schemeClr val="accent3">
                    <a:lumMod val="20000"/>
                    <a:lumOff val="80000"/>
                  </a:schemeClr>
                </a:solidFill>
                <a:cs typeface="Lato Regular"/>
              </a:rPr>
              <a:t>Z možných aplikací smaltovaných nádrží v tomto odvětví můžeme jmenovat například smaltované nádrže pro </a:t>
            </a:r>
            <a:r>
              <a:rPr lang="cs-CZ" sz="900" dirty="0" smtClean="0">
                <a:solidFill>
                  <a:schemeClr val="accent3">
                    <a:lumMod val="20000"/>
                    <a:lumOff val="80000"/>
                  </a:schemeClr>
                </a:solidFill>
                <a:cs typeface="Lato Regular"/>
              </a:rPr>
              <a:t>chemickou, </a:t>
            </a:r>
            <a:r>
              <a:rPr lang="pt-BR" sz="900" dirty="0" smtClean="0">
                <a:solidFill>
                  <a:schemeClr val="accent3">
                    <a:lumMod val="20000"/>
                    <a:lumOff val="80000"/>
                  </a:schemeClr>
                </a:solidFill>
                <a:cs typeface="Lato Regular"/>
              </a:rPr>
              <a:t>potravinářskou </a:t>
            </a:r>
            <a:r>
              <a:rPr lang="pt-BR" sz="900" dirty="0">
                <a:solidFill>
                  <a:schemeClr val="accent3">
                    <a:lumMod val="20000"/>
                    <a:lumOff val="80000"/>
                  </a:schemeClr>
                </a:solidFill>
                <a:cs typeface="Lato Regular"/>
              </a:rPr>
              <a:t>a nápojovou výrobu, nebo pro alternativní vodní aplikace, jako jsou rybí farmy nebo skladování demineralizované vody pro potřeby průmyslu</a:t>
            </a:r>
          </a:p>
        </p:txBody>
      </p:sp>
      <p:sp>
        <p:nvSpPr>
          <p:cNvPr id="19" name="Rounded Rectangle 18"/>
          <p:cNvSpPr/>
          <p:nvPr/>
        </p:nvSpPr>
        <p:spPr>
          <a:xfrm>
            <a:off x="596358" y="2287235"/>
            <a:ext cx="3772449" cy="2562756"/>
          </a:xfrm>
          <a:prstGeom prst="roundRect">
            <a:avLst>
              <a:gd name="adj" fmla="val 5882"/>
            </a:avLst>
          </a:prstGeom>
          <a:noFill/>
          <a:ln w="9525" cmpd="sng">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23" name="TextBox 22"/>
          <p:cNvSpPr txBox="1"/>
          <p:nvPr/>
        </p:nvSpPr>
        <p:spPr>
          <a:xfrm>
            <a:off x="5200649" y="3105528"/>
            <a:ext cx="3514725" cy="1412694"/>
          </a:xfrm>
          <a:prstGeom prst="rect">
            <a:avLst/>
          </a:prstGeom>
          <a:noFill/>
        </p:spPr>
        <p:txBody>
          <a:bodyPr wrap="square" rtlCol="0">
            <a:spAutoFit/>
          </a:bodyPr>
          <a:lstStyle/>
          <a:p>
            <a:pPr marL="171450" indent="-171450">
              <a:lnSpc>
                <a:spcPct val="130000"/>
              </a:lnSpc>
              <a:buFont typeface="Arial"/>
              <a:buChar char="•"/>
            </a:pPr>
            <a:r>
              <a:rPr lang="cs-CZ" sz="1100" b="1" dirty="0" smtClean="0">
                <a:solidFill>
                  <a:schemeClr val="bg1"/>
                </a:solidFill>
                <a:cs typeface="Lato Regular"/>
              </a:rPr>
              <a:t>ŽIVOTNOST VÍCE JAK 40 LET</a:t>
            </a:r>
            <a:endParaRPr lang="pt-BR" sz="1100" b="1" dirty="0" smtClean="0">
              <a:solidFill>
                <a:schemeClr val="bg1"/>
              </a:solidFill>
              <a:cs typeface="Lato Regular"/>
            </a:endParaRPr>
          </a:p>
          <a:p>
            <a:pPr marL="171450" indent="-171450">
              <a:lnSpc>
                <a:spcPct val="130000"/>
              </a:lnSpc>
              <a:buFont typeface="Arial"/>
              <a:buChar char="•"/>
            </a:pPr>
            <a:r>
              <a:rPr lang="cs-CZ" sz="1100" b="1" dirty="0" smtClean="0">
                <a:solidFill>
                  <a:schemeClr val="bg1"/>
                </a:solidFill>
                <a:cs typeface="Lato Regular"/>
              </a:rPr>
              <a:t>VELMI KVALITNÍ POVRCH</a:t>
            </a:r>
            <a:endParaRPr lang="pt-BR" sz="1100" b="1" dirty="0">
              <a:solidFill>
                <a:schemeClr val="bg1"/>
              </a:solidFill>
              <a:cs typeface="Lato Regular"/>
            </a:endParaRPr>
          </a:p>
          <a:p>
            <a:pPr marL="171450" indent="-171450">
              <a:lnSpc>
                <a:spcPct val="130000"/>
              </a:lnSpc>
              <a:buFont typeface="Arial"/>
              <a:buChar char="•"/>
            </a:pPr>
            <a:r>
              <a:rPr lang="cs-CZ" sz="1100" b="1" dirty="0" smtClean="0">
                <a:solidFill>
                  <a:schemeClr val="bg1"/>
                </a:solidFill>
                <a:cs typeface="Lato Regular"/>
              </a:rPr>
              <a:t>VARIABILNÍ KONSTRUKCE</a:t>
            </a:r>
            <a:endParaRPr lang="pt-BR" sz="1100" b="1" dirty="0">
              <a:solidFill>
                <a:schemeClr val="bg1"/>
              </a:solidFill>
              <a:cs typeface="Lato Regular"/>
            </a:endParaRPr>
          </a:p>
          <a:p>
            <a:pPr marL="171450" indent="-171450">
              <a:lnSpc>
                <a:spcPct val="130000"/>
              </a:lnSpc>
              <a:buFont typeface="Arial"/>
              <a:buChar char="•"/>
            </a:pPr>
            <a:r>
              <a:rPr lang="cs-CZ" sz="1100" b="1" dirty="0" smtClean="0">
                <a:solidFill>
                  <a:schemeClr val="bg1"/>
                </a:solidFill>
                <a:cs typeface="Lato Regular"/>
              </a:rPr>
              <a:t>RYCHLÁ MONTÁŽ</a:t>
            </a:r>
            <a:endParaRPr lang="pt-BR" sz="1100" b="1" dirty="0" smtClean="0">
              <a:solidFill>
                <a:schemeClr val="bg1"/>
              </a:solidFill>
              <a:cs typeface="Lato Regular"/>
            </a:endParaRPr>
          </a:p>
          <a:p>
            <a:pPr marL="171450" indent="-171450">
              <a:lnSpc>
                <a:spcPct val="130000"/>
              </a:lnSpc>
              <a:buFont typeface="Arial"/>
              <a:buChar char="•"/>
            </a:pPr>
            <a:r>
              <a:rPr lang="cs-CZ" sz="1100" b="1" dirty="0" smtClean="0">
                <a:solidFill>
                  <a:schemeClr val="bg1"/>
                </a:solidFill>
                <a:cs typeface="Lato Regular"/>
              </a:rPr>
              <a:t>SNADNÉ SESTAVENÍ A ÚPRAVY</a:t>
            </a:r>
            <a:endParaRPr lang="pt-BR" sz="1100" b="1" dirty="0" smtClean="0">
              <a:solidFill>
                <a:schemeClr val="bg1"/>
              </a:solidFill>
              <a:cs typeface="Lato Regular"/>
            </a:endParaRPr>
          </a:p>
          <a:p>
            <a:pPr marL="171450" indent="-171450">
              <a:lnSpc>
                <a:spcPct val="130000"/>
              </a:lnSpc>
              <a:buFont typeface="Arial"/>
              <a:buChar char="•"/>
            </a:pPr>
            <a:r>
              <a:rPr lang="pt-BR" sz="1100" b="1" dirty="0" smtClean="0">
                <a:solidFill>
                  <a:schemeClr val="bg1"/>
                </a:solidFill>
                <a:cs typeface="Lato Regular"/>
              </a:rPr>
              <a:t>VYSOKÁ OTĚRUVZDORNOST A CHEMICKÁ ODOLNOST</a:t>
            </a:r>
            <a:endParaRPr lang="pt-BR" sz="1100" b="1" dirty="0">
              <a:solidFill>
                <a:schemeClr val="bg1"/>
              </a:solidFill>
              <a:cs typeface="Lato Regular"/>
            </a:endParaRPr>
          </a:p>
        </p:txBody>
      </p:sp>
      <p:grpSp>
        <p:nvGrpSpPr>
          <p:cNvPr id="26" name="Group 25"/>
          <p:cNvGrpSpPr/>
          <p:nvPr/>
        </p:nvGrpSpPr>
        <p:grpSpPr>
          <a:xfrm>
            <a:off x="6945008" y="315195"/>
            <a:ext cx="1629030" cy="246221"/>
            <a:chOff x="6945008" y="315195"/>
            <a:chExt cx="1629030" cy="246221"/>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28" name="TextBox 27"/>
            <p:cNvSpPr txBox="1"/>
            <p:nvPr/>
          </p:nvSpPr>
          <p:spPr>
            <a:xfrm>
              <a:off x="6945008" y="330116"/>
              <a:ext cx="979715"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PRŮMYSLOVÉ</a:t>
              </a:r>
              <a:endParaRPr lang="pt-BR" sz="800" b="1" dirty="0" smtClean="0">
                <a:solidFill>
                  <a:schemeClr val="bg1">
                    <a:lumMod val="50000"/>
                  </a:schemeClr>
                </a:solidFill>
                <a:cs typeface="Lato Regular"/>
              </a:endParaRPr>
            </a:p>
          </p:txBody>
        </p:sp>
        <p:grpSp>
          <p:nvGrpSpPr>
            <p:cNvPr id="29" name="Group 28"/>
            <p:cNvGrpSpPr/>
            <p:nvPr/>
          </p:nvGrpSpPr>
          <p:grpSpPr>
            <a:xfrm>
              <a:off x="7895305" y="315195"/>
              <a:ext cx="433175" cy="246221"/>
              <a:chOff x="7948826" y="605866"/>
              <a:chExt cx="433175" cy="246221"/>
            </a:xfrm>
          </p:grpSpPr>
          <p:grpSp>
            <p:nvGrpSpPr>
              <p:cNvPr id="30" name="Group 29"/>
              <p:cNvGrpSpPr/>
              <p:nvPr/>
            </p:nvGrpSpPr>
            <p:grpSpPr>
              <a:xfrm rot="10800000">
                <a:off x="7948826" y="652835"/>
                <a:ext cx="360604" cy="172975"/>
                <a:chOff x="1984744" y="697023"/>
                <a:chExt cx="667488" cy="383291"/>
              </a:xfrm>
            </p:grpSpPr>
            <p:sp>
              <p:nvSpPr>
                <p:cNvPr id="32" name="Pentagon 31"/>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Chevron 32"/>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1" name="TextBox 30"/>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13</a:t>
                </a:r>
                <a:endParaRPr lang="pt-BR" sz="1000" b="1" dirty="0" smtClean="0">
                  <a:solidFill>
                    <a:schemeClr val="bg1"/>
                  </a:solidFill>
                  <a:cs typeface="Lato Regular"/>
                </a:endParaRPr>
              </a:p>
            </p:txBody>
          </p:sp>
        </p:grpSp>
      </p:grpSp>
      <p:pic>
        <p:nvPicPr>
          <p:cNvPr id="34" name="Picture 64"/>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3295" y="562526"/>
            <a:ext cx="769192" cy="613430"/>
          </a:xfrm>
          <a:prstGeom prst="rect">
            <a:avLst/>
          </a:prstGeom>
          <a:noFill/>
          <a:ln>
            <a:noFill/>
          </a:ln>
        </p:spPr>
      </p:pic>
    </p:spTree>
    <p:extLst>
      <p:ext uri="{BB962C8B-B14F-4D97-AF65-F5344CB8AC3E}">
        <p14:creationId xmlns:p14="http://schemas.microsoft.com/office/powerpoint/2010/main" val="17355268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4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up)">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p:bldP spid="18" grpId="0"/>
      <p:bldP spid="19" grpId="0" animBg="1"/>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055470"/>
            <a:ext cx="9144000" cy="20955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6880412" y="315195"/>
            <a:ext cx="1693626" cy="246221"/>
            <a:chOff x="6880412" y="315195"/>
            <a:chExt cx="1693626" cy="246221"/>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11" name="TextBox 10"/>
            <p:cNvSpPr txBox="1"/>
            <p:nvPr/>
          </p:nvSpPr>
          <p:spPr>
            <a:xfrm>
              <a:off x="6880412" y="330116"/>
              <a:ext cx="1044311"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NOVÉ NÁDRŽE</a:t>
              </a:r>
              <a:endParaRPr lang="pt-BR" sz="800" b="1" dirty="0" smtClean="0">
                <a:solidFill>
                  <a:schemeClr val="bg1">
                    <a:lumMod val="50000"/>
                  </a:schemeClr>
                </a:solidFill>
                <a:cs typeface="Lato Regular"/>
              </a:endParaRPr>
            </a:p>
          </p:txBody>
        </p:sp>
        <p:grpSp>
          <p:nvGrpSpPr>
            <p:cNvPr id="13" name="Group 12"/>
            <p:cNvGrpSpPr/>
            <p:nvPr/>
          </p:nvGrpSpPr>
          <p:grpSpPr>
            <a:xfrm>
              <a:off x="7895305" y="315195"/>
              <a:ext cx="433175" cy="246221"/>
              <a:chOff x="7948826" y="605866"/>
              <a:chExt cx="433175" cy="246221"/>
            </a:xfrm>
          </p:grpSpPr>
          <p:grpSp>
            <p:nvGrpSpPr>
              <p:cNvPr id="8" name="Group 7"/>
              <p:cNvGrpSpPr/>
              <p:nvPr/>
            </p:nvGrpSpPr>
            <p:grpSpPr>
              <a:xfrm rot="10800000">
                <a:off x="7948826" y="652835"/>
                <a:ext cx="360604" cy="172975"/>
                <a:chOff x="1984744" y="697023"/>
                <a:chExt cx="667488" cy="383291"/>
              </a:xfrm>
            </p:grpSpPr>
            <p:sp>
              <p:nvSpPr>
                <p:cNvPr id="6"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2"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14</a:t>
                </a:r>
                <a:endParaRPr lang="pt-BR" sz="1000" b="1" dirty="0" smtClean="0">
                  <a:solidFill>
                    <a:schemeClr val="bg1"/>
                  </a:solidFill>
                  <a:cs typeface="Lato Regular"/>
                </a:endParaRPr>
              </a:p>
            </p:txBody>
          </p:sp>
        </p:grpSp>
      </p:grpSp>
      <p:sp>
        <p:nvSpPr>
          <p:cNvPr id="63" name="TextBox 62"/>
          <p:cNvSpPr txBox="1"/>
          <p:nvPr/>
        </p:nvSpPr>
        <p:spPr>
          <a:xfrm>
            <a:off x="1429884" y="573350"/>
            <a:ext cx="5181205" cy="695575"/>
          </a:xfrm>
          <a:prstGeom prst="rect">
            <a:avLst/>
          </a:prstGeom>
          <a:noFill/>
        </p:spPr>
        <p:txBody>
          <a:bodyPr wrap="square" rtlCol="0">
            <a:spAutoFit/>
          </a:bodyPr>
          <a:lstStyle/>
          <a:p>
            <a:pPr>
              <a:lnSpc>
                <a:spcPct val="70000"/>
              </a:lnSpc>
            </a:pPr>
            <a:r>
              <a:rPr lang="cs-CZ" sz="2400" b="1" spc="-150" dirty="0" smtClean="0">
                <a:solidFill>
                  <a:schemeClr val="bg2"/>
                </a:solidFill>
                <a:cs typeface="Lato Black"/>
              </a:rPr>
              <a:t>DODÁVKY A MONTÁŽE</a:t>
            </a:r>
            <a:endParaRPr lang="pt-BR" sz="2400" b="1" spc="-150" dirty="0" smtClean="0">
              <a:solidFill>
                <a:schemeClr val="bg2"/>
              </a:solidFill>
              <a:cs typeface="Lato Black"/>
            </a:endParaRPr>
          </a:p>
          <a:p>
            <a:pPr>
              <a:lnSpc>
                <a:spcPct val="70000"/>
              </a:lnSpc>
            </a:pPr>
            <a:r>
              <a:rPr lang="cs-CZ" sz="3200" b="1" spc="-150" dirty="0" smtClean="0">
                <a:cs typeface="Lato Black"/>
              </a:rPr>
              <a:t>RENOVOVANÝCH SIL A NÁDRŽÍ</a:t>
            </a:r>
            <a:endParaRPr lang="pt-BR" sz="3200" b="1" spc="-150" dirty="0" smtClean="0">
              <a:cs typeface="Lato Black"/>
            </a:endParaRPr>
          </a:p>
        </p:txBody>
      </p:sp>
      <p:pic>
        <p:nvPicPr>
          <p:cNvPr id="65" name="Picture 6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3295" y="562526"/>
            <a:ext cx="769192" cy="613430"/>
          </a:xfrm>
          <a:prstGeom prst="rect">
            <a:avLst/>
          </a:prstGeom>
          <a:noFill/>
          <a:ln>
            <a:noFill/>
          </a:ln>
        </p:spPr>
      </p:pic>
      <p:cxnSp>
        <p:nvCxnSpPr>
          <p:cNvPr id="37" name="Straight Connector 36"/>
          <p:cNvCxnSpPr/>
          <p:nvPr/>
        </p:nvCxnSpPr>
        <p:spPr>
          <a:xfrm>
            <a:off x="595614" y="1431227"/>
            <a:ext cx="7980886" cy="0"/>
          </a:xfrm>
          <a:prstGeom prst="line">
            <a:avLst/>
          </a:prstGeom>
          <a:ln w="38100" cmpd="sng">
            <a:solidFill>
              <a:schemeClr val="tx1">
                <a:lumMod val="10000"/>
                <a:lumOff val="90000"/>
              </a:schemeClr>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65" y="1710764"/>
            <a:ext cx="1476003" cy="830251"/>
          </a:xfrm>
          <a:prstGeom prst="rect">
            <a:avLst/>
          </a:prstGeom>
        </p:spPr>
      </p:pic>
      <p:pic>
        <p:nvPicPr>
          <p:cNvPr id="43" name="Picture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2043" y="1710764"/>
            <a:ext cx="1476003" cy="830251"/>
          </a:xfrm>
          <a:prstGeom prst="rect">
            <a:avLst/>
          </a:prstGeom>
        </p:spPr>
      </p:pic>
      <p:pic>
        <p:nvPicPr>
          <p:cNvPr id="48" name="Picture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8246" y="1710764"/>
            <a:ext cx="1476003" cy="830251"/>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5043" y="1710764"/>
            <a:ext cx="1476003" cy="830252"/>
          </a:xfrm>
          <a:prstGeom prst="rect">
            <a:avLst/>
          </a:prstGeom>
        </p:spPr>
      </p:pic>
      <p:sp>
        <p:nvSpPr>
          <p:cNvPr id="50" name="TextBox 49"/>
          <p:cNvSpPr txBox="1"/>
          <p:nvPr/>
        </p:nvSpPr>
        <p:spPr>
          <a:xfrm>
            <a:off x="492813" y="3200627"/>
            <a:ext cx="1897776" cy="1431161"/>
          </a:xfrm>
          <a:prstGeom prst="rect">
            <a:avLst/>
          </a:prstGeom>
          <a:noFill/>
        </p:spPr>
        <p:txBody>
          <a:bodyPr wrap="square" rtlCol="0">
            <a:spAutoFit/>
          </a:bodyPr>
          <a:lstStyle/>
          <a:p>
            <a:r>
              <a:rPr lang="cs-CZ" sz="1100" b="1" dirty="0">
                <a:solidFill>
                  <a:srgbClr val="FFFFFF"/>
                </a:solidFill>
                <a:cs typeface="Lato Regular"/>
              </a:rPr>
              <a:t>Smaltované nádrže mají dlouhou životnost  při skladování  agresivních látek</a:t>
            </a:r>
            <a:r>
              <a:rPr lang="cs-CZ" sz="1100" b="1" dirty="0" smtClean="0">
                <a:solidFill>
                  <a:srgbClr val="FFFFFF"/>
                </a:solidFill>
                <a:cs typeface="Lato Regular"/>
              </a:rPr>
              <a:t>.</a:t>
            </a:r>
          </a:p>
          <a:p>
            <a:endParaRPr lang="pt-BR" sz="900" dirty="0">
              <a:solidFill>
                <a:srgbClr val="FFFFFF"/>
              </a:solidFill>
              <a:latin typeface="Lato Regular"/>
              <a:cs typeface="Lato Regular"/>
            </a:endParaRPr>
          </a:p>
          <a:p>
            <a:r>
              <a:rPr lang="pt-BR" sz="900" dirty="0">
                <a:solidFill>
                  <a:srgbClr val="BAE4FF"/>
                </a:solidFill>
                <a:cs typeface="Lato Regular"/>
              </a:rPr>
              <a:t>V zemědělství nachází stále častější využití kapalná hnojiva. Také pro tyto účely jsou naše smaltované skladovací nádrže ideální</a:t>
            </a:r>
            <a:r>
              <a:rPr lang="pt-BR" sz="900" dirty="0" smtClean="0">
                <a:solidFill>
                  <a:srgbClr val="BAE4FF"/>
                </a:solidFill>
                <a:cs typeface="Lato Regular"/>
              </a:rPr>
              <a:t>.</a:t>
            </a:r>
            <a:r>
              <a:rPr lang="cs-CZ" sz="900" dirty="0" smtClean="0">
                <a:solidFill>
                  <a:srgbClr val="BAE4FF"/>
                </a:solidFill>
                <a:cs typeface="Lato Regular"/>
              </a:rPr>
              <a:t>  Dodáme  i kompletní  technologie .</a:t>
            </a:r>
            <a:endParaRPr lang="pt-BR" sz="900" dirty="0">
              <a:solidFill>
                <a:srgbClr val="BAE4FF"/>
              </a:solidFill>
              <a:latin typeface="Lato Regular"/>
              <a:cs typeface="Lato Regular"/>
            </a:endParaRPr>
          </a:p>
        </p:txBody>
      </p:sp>
      <p:sp>
        <p:nvSpPr>
          <p:cNvPr id="51" name="TextBox 50"/>
          <p:cNvSpPr txBox="1"/>
          <p:nvPr/>
        </p:nvSpPr>
        <p:spPr>
          <a:xfrm>
            <a:off x="492813" y="2577237"/>
            <a:ext cx="1897776" cy="492443"/>
          </a:xfrm>
          <a:prstGeom prst="rect">
            <a:avLst/>
          </a:prstGeom>
          <a:noFill/>
        </p:spPr>
        <p:txBody>
          <a:bodyPr wrap="square" rtlCol="0">
            <a:spAutoFit/>
          </a:bodyPr>
          <a:lstStyle/>
          <a:p>
            <a:pPr algn="ctr"/>
            <a:r>
              <a:rPr lang="cs-CZ" sz="1300" b="1" dirty="0" smtClean="0">
                <a:solidFill>
                  <a:schemeClr val="accent2"/>
                </a:solidFill>
                <a:cs typeface="Lato Regular"/>
              </a:rPr>
              <a:t>NÁDRŽE NA KAPALNÁ HNOJIVA</a:t>
            </a:r>
            <a:endParaRPr lang="pt-BR" sz="1300" dirty="0">
              <a:solidFill>
                <a:schemeClr val="accent2"/>
              </a:solidFill>
              <a:cs typeface="Lato Regular"/>
            </a:endParaRPr>
          </a:p>
        </p:txBody>
      </p:sp>
      <p:sp>
        <p:nvSpPr>
          <p:cNvPr id="52" name="TextBox 51"/>
          <p:cNvSpPr txBox="1"/>
          <p:nvPr/>
        </p:nvSpPr>
        <p:spPr>
          <a:xfrm>
            <a:off x="2612842" y="3200627"/>
            <a:ext cx="1897776" cy="1431161"/>
          </a:xfrm>
          <a:prstGeom prst="rect">
            <a:avLst/>
          </a:prstGeom>
          <a:noFill/>
        </p:spPr>
        <p:txBody>
          <a:bodyPr wrap="square" rtlCol="0">
            <a:spAutoFit/>
          </a:bodyPr>
          <a:lstStyle/>
          <a:p>
            <a:r>
              <a:rPr lang="cs-CZ" sz="1100" b="1" dirty="0" smtClean="0">
                <a:solidFill>
                  <a:srgbClr val="FFFFFF"/>
                </a:solidFill>
                <a:cs typeface="Lato Regular"/>
              </a:rPr>
              <a:t>Smaltované nádrže pro své vlastnosti jsou vhodné pro skladování kejdy a močůvky.</a:t>
            </a:r>
          </a:p>
          <a:p>
            <a:r>
              <a:rPr lang="pt-BR" sz="900" dirty="0" smtClean="0">
                <a:solidFill>
                  <a:srgbClr val="BAE4FF"/>
                </a:solidFill>
                <a:cs typeface="Lato Regular"/>
              </a:rPr>
              <a:t> </a:t>
            </a:r>
            <a:endParaRPr lang="cs-CZ" sz="900" dirty="0" smtClean="0">
              <a:solidFill>
                <a:srgbClr val="BAE4FF"/>
              </a:solidFill>
              <a:cs typeface="Lato Regular"/>
            </a:endParaRPr>
          </a:p>
          <a:p>
            <a:r>
              <a:rPr lang="cs-CZ" sz="900" dirty="0" smtClean="0">
                <a:solidFill>
                  <a:srgbClr val="BAE4FF"/>
                </a:solidFill>
                <a:cs typeface="Lato Regular"/>
              </a:rPr>
              <a:t>Renovované </a:t>
            </a:r>
            <a:r>
              <a:rPr lang="cs-CZ" sz="900" dirty="0">
                <a:solidFill>
                  <a:srgbClr val="BAE4FF"/>
                </a:solidFill>
                <a:cs typeface="Lato Regular"/>
              </a:rPr>
              <a:t>n</a:t>
            </a:r>
            <a:r>
              <a:rPr lang="pt-BR" sz="900" dirty="0" smtClean="0">
                <a:solidFill>
                  <a:srgbClr val="BAE4FF"/>
                </a:solidFill>
                <a:cs typeface="Lato Regular"/>
              </a:rPr>
              <a:t>ádrže </a:t>
            </a:r>
            <a:r>
              <a:rPr lang="pt-BR" sz="900" dirty="0">
                <a:solidFill>
                  <a:srgbClr val="BAE4FF"/>
                </a:solidFill>
                <a:cs typeface="Lato Regular"/>
              </a:rPr>
              <a:t>dodáváme v průměrech 5 až </a:t>
            </a:r>
            <a:r>
              <a:rPr lang="cs-CZ" sz="900" dirty="0" smtClean="0">
                <a:solidFill>
                  <a:srgbClr val="BAE4FF"/>
                </a:solidFill>
                <a:cs typeface="Lato Regular"/>
              </a:rPr>
              <a:t>18</a:t>
            </a:r>
            <a:r>
              <a:rPr lang="pt-BR" sz="900" dirty="0" smtClean="0">
                <a:solidFill>
                  <a:srgbClr val="BAE4FF"/>
                </a:solidFill>
                <a:cs typeface="Lato Regular"/>
              </a:rPr>
              <a:t> </a:t>
            </a:r>
            <a:r>
              <a:rPr lang="pt-BR" sz="900" dirty="0">
                <a:solidFill>
                  <a:srgbClr val="BAE4FF"/>
                </a:solidFill>
                <a:cs typeface="Lato Regular"/>
              </a:rPr>
              <a:t>metrů. Nádrže na kejdu ze smaltovaných plechů slouží pro uskladnění kejdy a odpadních vod z objektů živočišné výroby</a:t>
            </a:r>
            <a:r>
              <a:rPr lang="pt-BR" sz="900" dirty="0" smtClean="0">
                <a:solidFill>
                  <a:srgbClr val="BAE4FF"/>
                </a:solidFill>
                <a:cs typeface="Lato Regular"/>
              </a:rPr>
              <a:t>.</a:t>
            </a:r>
            <a:endParaRPr lang="pt-BR" sz="900" dirty="0">
              <a:solidFill>
                <a:srgbClr val="BAE4FF"/>
              </a:solidFill>
              <a:latin typeface="Lato Regular"/>
              <a:cs typeface="Lato Regular"/>
            </a:endParaRPr>
          </a:p>
        </p:txBody>
      </p:sp>
      <p:sp>
        <p:nvSpPr>
          <p:cNvPr id="53" name="TextBox 52"/>
          <p:cNvSpPr txBox="1"/>
          <p:nvPr/>
        </p:nvSpPr>
        <p:spPr>
          <a:xfrm>
            <a:off x="2581156" y="2563027"/>
            <a:ext cx="1897776" cy="492443"/>
          </a:xfrm>
          <a:prstGeom prst="rect">
            <a:avLst/>
          </a:prstGeom>
          <a:noFill/>
        </p:spPr>
        <p:txBody>
          <a:bodyPr wrap="square" rtlCol="0">
            <a:spAutoFit/>
          </a:bodyPr>
          <a:lstStyle/>
          <a:p>
            <a:pPr algn="ctr"/>
            <a:r>
              <a:rPr lang="cs-CZ" sz="1300" b="1" dirty="0" smtClean="0">
                <a:solidFill>
                  <a:schemeClr val="accent2"/>
                </a:solidFill>
                <a:cs typeface="Lato Regular"/>
              </a:rPr>
              <a:t>NÁDRŽE NA KEJDU A MOČŮVKU</a:t>
            </a:r>
            <a:endParaRPr lang="pt-BR" sz="1300" dirty="0">
              <a:solidFill>
                <a:schemeClr val="accent2"/>
              </a:solidFill>
              <a:cs typeface="Lato Regular"/>
            </a:endParaRPr>
          </a:p>
        </p:txBody>
      </p:sp>
      <p:sp>
        <p:nvSpPr>
          <p:cNvPr id="54" name="TextBox 53"/>
          <p:cNvSpPr txBox="1"/>
          <p:nvPr/>
        </p:nvSpPr>
        <p:spPr>
          <a:xfrm>
            <a:off x="4713313" y="3200627"/>
            <a:ext cx="2102521" cy="1431161"/>
          </a:xfrm>
          <a:prstGeom prst="rect">
            <a:avLst/>
          </a:prstGeom>
          <a:noFill/>
        </p:spPr>
        <p:txBody>
          <a:bodyPr wrap="square" rtlCol="0">
            <a:spAutoFit/>
          </a:bodyPr>
          <a:lstStyle/>
          <a:p>
            <a:r>
              <a:rPr lang="cs-CZ" sz="1100" b="1" dirty="0">
                <a:solidFill>
                  <a:srgbClr val="FFFFFF"/>
                </a:solidFill>
                <a:cs typeface="Lato Regular"/>
              </a:rPr>
              <a:t>P</a:t>
            </a:r>
            <a:r>
              <a:rPr lang="cs-CZ" sz="1100" b="1" dirty="0" smtClean="0">
                <a:solidFill>
                  <a:srgbClr val="FFFFFF"/>
                </a:solidFill>
                <a:cs typeface="Lato Regular"/>
              </a:rPr>
              <a:t>ro uskladnění vody nabízíme otevřené nádrže nebo nádrže se střechou.</a:t>
            </a:r>
          </a:p>
          <a:p>
            <a:endParaRPr lang="pt-BR" sz="900" dirty="0">
              <a:solidFill>
                <a:srgbClr val="FFFFFF"/>
              </a:solidFill>
              <a:cs typeface="Lato Regular"/>
            </a:endParaRPr>
          </a:p>
          <a:p>
            <a:r>
              <a:rPr lang="pt-BR" sz="900" dirty="0">
                <a:solidFill>
                  <a:srgbClr val="BAE4FF"/>
                </a:solidFill>
                <a:cs typeface="Lato Regular"/>
              </a:rPr>
              <a:t>Obvod pláště je ukotven k ocelovému dnu, opatřenému speciálním nátěrem proti nežádoucím vlivům agresivního prostředí v rámci provozu čistírny odpadních vod</a:t>
            </a:r>
            <a:r>
              <a:rPr lang="pt-BR" sz="900" dirty="0" smtClean="0">
                <a:solidFill>
                  <a:srgbClr val="BAE4FF"/>
                </a:solidFill>
                <a:cs typeface="Lato Regular"/>
              </a:rPr>
              <a:t>.</a:t>
            </a:r>
            <a:endParaRPr lang="pt-BR" sz="900" dirty="0">
              <a:solidFill>
                <a:srgbClr val="BAE4FF"/>
              </a:solidFill>
              <a:cs typeface="Lato Regular"/>
            </a:endParaRPr>
          </a:p>
        </p:txBody>
      </p:sp>
      <p:sp>
        <p:nvSpPr>
          <p:cNvPr id="55" name="TextBox 54"/>
          <p:cNvSpPr txBox="1"/>
          <p:nvPr/>
        </p:nvSpPr>
        <p:spPr>
          <a:xfrm>
            <a:off x="4713314" y="2546503"/>
            <a:ext cx="1897776" cy="492443"/>
          </a:xfrm>
          <a:prstGeom prst="rect">
            <a:avLst/>
          </a:prstGeom>
          <a:noFill/>
        </p:spPr>
        <p:txBody>
          <a:bodyPr wrap="square" rtlCol="0">
            <a:spAutoFit/>
          </a:bodyPr>
          <a:lstStyle/>
          <a:p>
            <a:pPr algn="ctr"/>
            <a:r>
              <a:rPr lang="cs-CZ" sz="1300" b="1" dirty="0" smtClean="0">
                <a:solidFill>
                  <a:schemeClr val="accent2"/>
                </a:solidFill>
                <a:cs typeface="Lato Regular"/>
              </a:rPr>
              <a:t>SMALTOVANÁ NÁDRŽ NA VODU</a:t>
            </a:r>
            <a:endParaRPr lang="pt-BR" sz="1300" dirty="0">
              <a:solidFill>
                <a:schemeClr val="accent2"/>
              </a:solidFill>
              <a:cs typeface="Lato Regular"/>
            </a:endParaRPr>
          </a:p>
        </p:txBody>
      </p:sp>
      <p:sp>
        <p:nvSpPr>
          <p:cNvPr id="56" name="TextBox 55"/>
          <p:cNvSpPr txBox="1"/>
          <p:nvPr/>
        </p:nvSpPr>
        <p:spPr>
          <a:xfrm>
            <a:off x="6833343" y="3200627"/>
            <a:ext cx="1897776" cy="1431161"/>
          </a:xfrm>
          <a:prstGeom prst="rect">
            <a:avLst/>
          </a:prstGeom>
          <a:noFill/>
        </p:spPr>
        <p:txBody>
          <a:bodyPr wrap="square" rtlCol="0">
            <a:spAutoFit/>
          </a:bodyPr>
          <a:lstStyle/>
          <a:p>
            <a:r>
              <a:rPr lang="pt-BR" sz="1100" b="1" dirty="0">
                <a:solidFill>
                  <a:srgbClr val="FFFFFF"/>
                </a:solidFill>
                <a:cs typeface="Lato Regular"/>
              </a:rPr>
              <a:t>Nádrže pro </a:t>
            </a:r>
            <a:r>
              <a:rPr lang="cs-CZ" sz="1100" b="1" dirty="0" smtClean="0">
                <a:solidFill>
                  <a:srgbClr val="FFFFFF"/>
                </a:solidFill>
                <a:cs typeface="Lato Regular"/>
              </a:rPr>
              <a:t>BPS</a:t>
            </a:r>
            <a:r>
              <a:rPr lang="pt-BR" sz="1100" b="1" dirty="0" smtClean="0">
                <a:solidFill>
                  <a:srgbClr val="FFFFFF"/>
                </a:solidFill>
                <a:cs typeface="Lato Regular"/>
              </a:rPr>
              <a:t> </a:t>
            </a:r>
            <a:r>
              <a:rPr lang="pt-BR" sz="1100" b="1" dirty="0">
                <a:solidFill>
                  <a:srgbClr val="FFFFFF"/>
                </a:solidFill>
                <a:cs typeface="Lato Regular"/>
              </a:rPr>
              <a:t>nabízíme jak ve variantě otevřené, tak se střechou</a:t>
            </a:r>
            <a:r>
              <a:rPr lang="pt-BR" sz="1100" b="1" dirty="0" smtClean="0">
                <a:solidFill>
                  <a:srgbClr val="FFFFFF"/>
                </a:solidFill>
                <a:cs typeface="Lato Regular"/>
              </a:rPr>
              <a:t>.</a:t>
            </a:r>
            <a:endParaRPr lang="cs-CZ" sz="1100" b="1" dirty="0" smtClean="0">
              <a:solidFill>
                <a:srgbClr val="FFFFFF"/>
              </a:solidFill>
              <a:cs typeface="Lato Regular"/>
            </a:endParaRPr>
          </a:p>
          <a:p>
            <a:endParaRPr lang="pt-BR" sz="900" dirty="0">
              <a:solidFill>
                <a:srgbClr val="FFFFFF"/>
              </a:solidFill>
              <a:latin typeface="Lato Regular"/>
              <a:cs typeface="Lato Regular"/>
            </a:endParaRPr>
          </a:p>
          <a:p>
            <a:r>
              <a:rPr lang="pt-BR" sz="900" dirty="0">
                <a:solidFill>
                  <a:srgbClr val="BAE4FF"/>
                </a:solidFill>
                <a:cs typeface="Lato Regular"/>
              </a:rPr>
              <a:t>V rámci provozu bioplynových stanic jsou naše nádrže využitelné buď jako fermentory s integrovaným plynojemem nebo pro účely skladování digestátu.</a:t>
            </a:r>
            <a:endParaRPr lang="pt-BR" sz="900" dirty="0">
              <a:solidFill>
                <a:srgbClr val="BAE4FF"/>
              </a:solidFill>
              <a:latin typeface="Lato Regular"/>
              <a:cs typeface="Lato Regular"/>
            </a:endParaRPr>
          </a:p>
        </p:txBody>
      </p:sp>
      <p:sp>
        <p:nvSpPr>
          <p:cNvPr id="57" name="TextBox 56"/>
          <p:cNvSpPr txBox="1"/>
          <p:nvPr/>
        </p:nvSpPr>
        <p:spPr>
          <a:xfrm>
            <a:off x="6815834" y="2563027"/>
            <a:ext cx="1897776" cy="492443"/>
          </a:xfrm>
          <a:prstGeom prst="rect">
            <a:avLst/>
          </a:prstGeom>
          <a:noFill/>
        </p:spPr>
        <p:txBody>
          <a:bodyPr wrap="square" rtlCol="0">
            <a:spAutoFit/>
          </a:bodyPr>
          <a:lstStyle/>
          <a:p>
            <a:pPr algn="ctr"/>
            <a:r>
              <a:rPr lang="cs-CZ" sz="1300" b="1" dirty="0" smtClean="0">
                <a:solidFill>
                  <a:schemeClr val="accent2"/>
                </a:solidFill>
                <a:cs typeface="Lato Regular"/>
              </a:rPr>
              <a:t>NÁDRŽE PRO BIOPLYNOVÉ STANICE</a:t>
            </a:r>
            <a:endParaRPr lang="pt-BR" sz="1300" dirty="0">
              <a:solidFill>
                <a:schemeClr val="accent2"/>
              </a:solidFill>
              <a:cs typeface="Lato Regular"/>
            </a:endParaRPr>
          </a:p>
        </p:txBody>
      </p:sp>
    </p:spTree>
    <p:extLst>
      <p:ext uri="{BB962C8B-B14F-4D97-AF65-F5344CB8AC3E}">
        <p14:creationId xmlns:p14="http://schemas.microsoft.com/office/powerpoint/2010/main" val="1605951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left)">
                                      <p:cBhvr>
                                        <p:cTn id="15" dur="500"/>
                                        <p:tgtEl>
                                          <p:spTgt spid="5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down)">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down)">
                                      <p:cBhvr>
                                        <p:cTn id="23" dur="500"/>
                                        <p:tgtEl>
                                          <p:spTgt spid="4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 calcmode="lin" valueType="num">
                                      <p:cBhvr>
                                        <p:cTn id="26" dur="500" fill="hold"/>
                                        <p:tgtEl>
                                          <p:spTgt spid="53"/>
                                        </p:tgtEl>
                                        <p:attrNameLst>
                                          <p:attrName>ppt_w</p:attrName>
                                        </p:attrNameLst>
                                      </p:cBhvr>
                                      <p:tavLst>
                                        <p:tav tm="0">
                                          <p:val>
                                            <p:fltVal val="0"/>
                                          </p:val>
                                        </p:tav>
                                        <p:tav tm="100000">
                                          <p:val>
                                            <p:strVal val="#ppt_w"/>
                                          </p:val>
                                        </p:tav>
                                      </p:tavLst>
                                    </p:anim>
                                    <p:anim calcmode="lin" valueType="num">
                                      <p:cBhvr>
                                        <p:cTn id="27" dur="500" fill="hold"/>
                                        <p:tgtEl>
                                          <p:spTgt spid="53"/>
                                        </p:tgtEl>
                                        <p:attrNameLst>
                                          <p:attrName>ppt_h</p:attrName>
                                        </p:attrNameLst>
                                      </p:cBhvr>
                                      <p:tavLst>
                                        <p:tav tm="0">
                                          <p:val>
                                            <p:fltVal val="0"/>
                                          </p:val>
                                        </p:tav>
                                        <p:tav tm="100000">
                                          <p:val>
                                            <p:strVal val="#ppt_h"/>
                                          </p:val>
                                        </p:tav>
                                      </p:tavLst>
                                    </p:anim>
                                    <p:animEffect transition="in" filter="fade">
                                      <p:cBhvr>
                                        <p:cTn id="28" dur="500"/>
                                        <p:tgtEl>
                                          <p:spTgt spid="5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down)">
                                      <p:cBhvr>
                                        <p:cTn id="31" dur="500"/>
                                        <p:tgtEl>
                                          <p:spTgt spid="5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left)">
                                      <p:cBhvr>
                                        <p:cTn id="36" dur="500"/>
                                        <p:tgtEl>
                                          <p:spTgt spid="4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left)">
                                      <p:cBhvr>
                                        <p:cTn id="39" dur="500"/>
                                        <p:tgtEl>
                                          <p:spTgt spid="5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ipe(down)">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up)">
                                      <p:cBhvr>
                                        <p:cTn id="47" dur="500"/>
                                        <p:tgtEl>
                                          <p:spTgt spid="48"/>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wipe(up)">
                                      <p:cBhvr>
                                        <p:cTn id="50" dur="500"/>
                                        <p:tgtEl>
                                          <p:spTgt spid="57"/>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wipe(down)">
                                      <p:cBhvr>
                                        <p:cTn id="5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P spid="55" grpId="0"/>
      <p:bldP spid="56" grpId="0"/>
      <p:bldP spid="5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945008" y="315195"/>
            <a:ext cx="1629030" cy="246221"/>
            <a:chOff x="6945008" y="315195"/>
            <a:chExt cx="1629030" cy="246221"/>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11" name="TextBox 10"/>
            <p:cNvSpPr txBox="1"/>
            <p:nvPr/>
          </p:nvSpPr>
          <p:spPr>
            <a:xfrm>
              <a:off x="6945008" y="330116"/>
              <a:ext cx="979715"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REVIZE</a:t>
              </a:r>
              <a:endParaRPr lang="pt-BR" sz="800" b="1" dirty="0" smtClean="0">
                <a:solidFill>
                  <a:schemeClr val="bg1">
                    <a:lumMod val="50000"/>
                  </a:schemeClr>
                </a:solidFill>
                <a:cs typeface="Lato Regular"/>
              </a:endParaRPr>
            </a:p>
          </p:txBody>
        </p:sp>
        <p:grpSp>
          <p:nvGrpSpPr>
            <p:cNvPr id="13" name="Group 12"/>
            <p:cNvGrpSpPr/>
            <p:nvPr/>
          </p:nvGrpSpPr>
          <p:grpSpPr>
            <a:xfrm>
              <a:off x="7895305" y="315195"/>
              <a:ext cx="433175" cy="246221"/>
              <a:chOff x="7948826" y="605866"/>
              <a:chExt cx="433175" cy="246221"/>
            </a:xfrm>
          </p:grpSpPr>
          <p:grpSp>
            <p:nvGrpSpPr>
              <p:cNvPr id="8" name="Group 7"/>
              <p:cNvGrpSpPr/>
              <p:nvPr/>
            </p:nvGrpSpPr>
            <p:grpSpPr>
              <a:xfrm rot="10800000">
                <a:off x="7948826" y="652835"/>
                <a:ext cx="360604" cy="172975"/>
                <a:chOff x="1984744" y="697023"/>
                <a:chExt cx="667488" cy="383291"/>
              </a:xfrm>
            </p:grpSpPr>
            <p:sp>
              <p:nvSpPr>
                <p:cNvPr id="6"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2"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15</a:t>
                </a:r>
                <a:endParaRPr lang="pt-BR" sz="1000" b="1" dirty="0" smtClean="0">
                  <a:solidFill>
                    <a:schemeClr val="bg1"/>
                  </a:solidFill>
                  <a:cs typeface="Lato Regular"/>
                </a:endParaRPr>
              </a:p>
            </p:txBody>
          </p:sp>
        </p:grpSp>
      </p:grpSp>
      <p:sp>
        <p:nvSpPr>
          <p:cNvPr id="38" name="TextBox 37"/>
          <p:cNvSpPr txBox="1"/>
          <p:nvPr/>
        </p:nvSpPr>
        <p:spPr>
          <a:xfrm>
            <a:off x="1182865" y="573350"/>
            <a:ext cx="2886191" cy="652486"/>
          </a:xfrm>
          <a:prstGeom prst="rect">
            <a:avLst/>
          </a:prstGeom>
          <a:noFill/>
        </p:spPr>
        <p:txBody>
          <a:bodyPr wrap="square" rtlCol="0">
            <a:spAutoFit/>
          </a:bodyPr>
          <a:lstStyle/>
          <a:p>
            <a:pPr>
              <a:lnSpc>
                <a:spcPct val="70000"/>
              </a:lnSpc>
            </a:pPr>
            <a:r>
              <a:rPr lang="cs-CZ" sz="3200" b="1" dirty="0" smtClean="0">
                <a:cs typeface="Lato Black"/>
              </a:rPr>
              <a:t>REVIZE</a:t>
            </a:r>
            <a:endParaRPr lang="pt-BR" sz="3200" b="1" dirty="0" smtClean="0">
              <a:cs typeface="Lato Black"/>
            </a:endParaRPr>
          </a:p>
          <a:p>
            <a:pPr>
              <a:lnSpc>
                <a:spcPct val="70000"/>
              </a:lnSpc>
            </a:pPr>
            <a:r>
              <a:rPr lang="cs-CZ" sz="2000" b="1" dirty="0" smtClean="0">
                <a:solidFill>
                  <a:srgbClr val="00B4FF"/>
                </a:solidFill>
                <a:cs typeface="Lato Black"/>
              </a:rPr>
              <a:t>SMALTOVANÝCH NÁDRŽÍ</a:t>
            </a:r>
            <a:endParaRPr lang="pt-BR" sz="2000" b="1" dirty="0" smtClean="0">
              <a:solidFill>
                <a:srgbClr val="00B4FF"/>
              </a:solidFill>
              <a:cs typeface="Lato Black"/>
            </a:endParaRPr>
          </a:p>
        </p:txBody>
      </p:sp>
      <p:pic>
        <p:nvPicPr>
          <p:cNvPr id="39" name="Picture 38"/>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25854" y="642238"/>
            <a:ext cx="523205" cy="529117"/>
          </a:xfrm>
          <a:prstGeom prst="rect">
            <a:avLst/>
          </a:prstGeom>
          <a:noFill/>
          <a:ln>
            <a:noFill/>
          </a:ln>
        </p:spPr>
      </p:pic>
      <p:sp>
        <p:nvSpPr>
          <p:cNvPr id="40" name="TextBox 39"/>
          <p:cNvSpPr txBox="1"/>
          <p:nvPr/>
        </p:nvSpPr>
        <p:spPr>
          <a:xfrm>
            <a:off x="443951" y="1274016"/>
            <a:ext cx="8169903" cy="369332"/>
          </a:xfrm>
          <a:prstGeom prst="rect">
            <a:avLst/>
          </a:prstGeom>
          <a:noFill/>
        </p:spPr>
        <p:txBody>
          <a:bodyPr wrap="square" rtlCol="0">
            <a:spAutoFit/>
          </a:bodyPr>
          <a:lstStyle/>
          <a:p>
            <a:r>
              <a:rPr lang="pt-BR" sz="900" dirty="0">
                <a:solidFill>
                  <a:schemeClr val="bg1">
                    <a:lumMod val="65000"/>
                  </a:schemeClr>
                </a:solidFill>
                <a:cs typeface="Lato Regular"/>
              </a:rPr>
              <a:t>Nabízíme provedení revizí Vašich stávajících nádrží a posouzení jejich aktuálního technického stavu ve vztahu k jejich dalšímu použití jak z hlediska druhu kapalné látky, tak i z hlediska očekávané další životnosti. Navrhneme Vám řešení a vypracujeme cenový návrh na provedení případné opravy či renovace.</a:t>
            </a:r>
          </a:p>
        </p:txBody>
      </p:sp>
      <p:cxnSp>
        <p:nvCxnSpPr>
          <p:cNvPr id="41" name="Straight Connector 40"/>
          <p:cNvCxnSpPr/>
          <p:nvPr/>
        </p:nvCxnSpPr>
        <p:spPr>
          <a:xfrm>
            <a:off x="522249" y="1848950"/>
            <a:ext cx="8091606" cy="0"/>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443953" y="2139701"/>
            <a:ext cx="1903623" cy="1638910"/>
          </a:xfrm>
          <a:prstGeom prst="rect">
            <a:avLst/>
          </a:prstGeom>
          <a:noFill/>
        </p:spPr>
        <p:txBody>
          <a:bodyPr wrap="square" rtlCol="0">
            <a:spAutoFit/>
          </a:bodyPr>
          <a:lstStyle/>
          <a:p>
            <a:r>
              <a:rPr lang="pt-BR" sz="1400" b="1" dirty="0" smtClean="0">
                <a:solidFill>
                  <a:srgbClr val="7F7F7F"/>
                </a:solidFill>
                <a:cs typeface="Lato Black"/>
              </a:rPr>
              <a:t>DODRŽOVÁNÍ REVIZNÍCH PROHLÍDEK NÁDRŽÍ</a:t>
            </a:r>
            <a:endParaRPr lang="cs-CZ" sz="1400" b="1" dirty="0" smtClean="0">
              <a:solidFill>
                <a:srgbClr val="7F7F7F"/>
              </a:solidFill>
              <a:cs typeface="Lato Black"/>
            </a:endParaRPr>
          </a:p>
          <a:p>
            <a:endParaRPr lang="pt-BR" sz="900" dirty="0" smtClean="0">
              <a:solidFill>
                <a:schemeClr val="bg1">
                  <a:lumMod val="65000"/>
                </a:schemeClr>
              </a:solidFill>
              <a:latin typeface="Lato Regular"/>
              <a:cs typeface="Lato Regular"/>
            </a:endParaRPr>
          </a:p>
          <a:p>
            <a:pPr>
              <a:lnSpc>
                <a:spcPct val="110000"/>
              </a:lnSpc>
            </a:pPr>
            <a:r>
              <a:rPr lang="pt-BR" sz="900" dirty="0" smtClean="0">
                <a:solidFill>
                  <a:srgbClr val="7F7F7F"/>
                </a:solidFill>
                <a:cs typeface="Lato Regular"/>
              </a:rPr>
              <a:t>Pravidelné </a:t>
            </a:r>
            <a:r>
              <a:rPr lang="pt-BR" sz="900" dirty="0">
                <a:solidFill>
                  <a:srgbClr val="7F7F7F"/>
                </a:solidFill>
                <a:cs typeface="Lato Regular"/>
              </a:rPr>
              <a:t>kontroly a zkoušky těsnosti u skladovacích nádrží tekutin jsou předepsané zákonnou normou. V tomto směru nabízíme kompletní služby.</a:t>
            </a:r>
          </a:p>
        </p:txBody>
      </p:sp>
      <p:sp>
        <p:nvSpPr>
          <p:cNvPr id="55" name="Rectangle 54"/>
          <p:cNvSpPr/>
          <p:nvPr/>
        </p:nvSpPr>
        <p:spPr>
          <a:xfrm>
            <a:off x="3203481" y="3697203"/>
            <a:ext cx="72000" cy="72000"/>
          </a:xfrm>
          <a:prstGeom prst="rect">
            <a:avLst/>
          </a:prstGeom>
          <a:solidFill>
            <a:srgbClr val="006E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3275482" y="3608095"/>
            <a:ext cx="988639" cy="246221"/>
          </a:xfrm>
          <a:prstGeom prst="rect">
            <a:avLst/>
          </a:prstGeom>
          <a:noFill/>
        </p:spPr>
        <p:txBody>
          <a:bodyPr wrap="square" rtlCol="0">
            <a:spAutoFit/>
          </a:bodyPr>
          <a:lstStyle/>
          <a:p>
            <a:r>
              <a:rPr lang="cs-CZ" sz="1000" b="1" dirty="0" smtClean="0">
                <a:solidFill>
                  <a:schemeClr val="bg1">
                    <a:lumMod val="50000"/>
                  </a:schemeClr>
                </a:solidFill>
                <a:cs typeface="Lato Regular"/>
              </a:rPr>
              <a:t>REVIZE</a:t>
            </a:r>
            <a:endParaRPr lang="pt-BR" sz="1000" b="1" dirty="0">
              <a:solidFill>
                <a:schemeClr val="bg1">
                  <a:lumMod val="50000"/>
                </a:schemeClr>
              </a:solidFill>
              <a:cs typeface="Lato Regular"/>
            </a:endParaRPr>
          </a:p>
        </p:txBody>
      </p:sp>
      <p:sp>
        <p:nvSpPr>
          <p:cNvPr id="57" name="Rectangle 56"/>
          <p:cNvSpPr/>
          <p:nvPr/>
        </p:nvSpPr>
        <p:spPr>
          <a:xfrm>
            <a:off x="4441158" y="3697203"/>
            <a:ext cx="72000" cy="72000"/>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p:cNvSpPr txBox="1"/>
          <p:nvPr/>
        </p:nvSpPr>
        <p:spPr>
          <a:xfrm>
            <a:off x="4513159" y="3608095"/>
            <a:ext cx="988639" cy="246221"/>
          </a:xfrm>
          <a:prstGeom prst="rect">
            <a:avLst/>
          </a:prstGeom>
          <a:noFill/>
        </p:spPr>
        <p:txBody>
          <a:bodyPr wrap="square" rtlCol="0">
            <a:spAutoFit/>
          </a:bodyPr>
          <a:lstStyle/>
          <a:p>
            <a:r>
              <a:rPr lang="cs-CZ" sz="1000" b="1" dirty="0" smtClean="0">
                <a:solidFill>
                  <a:schemeClr val="bg1">
                    <a:lumMod val="50000"/>
                  </a:schemeClr>
                </a:solidFill>
                <a:cs typeface="Lato Regular"/>
              </a:rPr>
              <a:t>PROHLÍDKY</a:t>
            </a:r>
            <a:endParaRPr lang="pt-BR" sz="1000" b="1" dirty="0">
              <a:solidFill>
                <a:schemeClr val="bg1">
                  <a:lumMod val="50000"/>
                </a:schemeClr>
              </a:solidFill>
              <a:cs typeface="Lato Regular"/>
            </a:endParaRPr>
          </a:p>
        </p:txBody>
      </p:sp>
      <p:sp>
        <p:nvSpPr>
          <p:cNvPr id="80" name="TextBox 79"/>
          <p:cNvSpPr txBox="1"/>
          <p:nvPr/>
        </p:nvSpPr>
        <p:spPr>
          <a:xfrm>
            <a:off x="3130447" y="4159539"/>
            <a:ext cx="2441677" cy="701731"/>
          </a:xfrm>
          <a:prstGeom prst="rect">
            <a:avLst/>
          </a:prstGeom>
          <a:noFill/>
        </p:spPr>
        <p:txBody>
          <a:bodyPr wrap="square" rtlCol="0">
            <a:spAutoFit/>
          </a:bodyPr>
          <a:lstStyle/>
          <a:p>
            <a:pPr>
              <a:lnSpc>
                <a:spcPct val="110000"/>
              </a:lnSpc>
            </a:pPr>
            <a:r>
              <a:rPr lang="pt-BR" sz="900" dirty="0">
                <a:solidFill>
                  <a:srgbClr val="7F7F7F"/>
                </a:solidFill>
                <a:cs typeface="Lato Regular"/>
              </a:rPr>
              <a:t>Provádíme revize - kontroly - odborné prohlídky - měření - zkoušky nádrží montovaných ze smaltovaných plechů a dalších technických zařízení potřebných pro provoz nádrží.</a:t>
            </a:r>
            <a:endParaRPr lang="pt-BR" sz="900" dirty="0">
              <a:solidFill>
                <a:schemeClr val="bg1">
                  <a:lumMod val="50000"/>
                </a:schemeClr>
              </a:solidFill>
              <a:cs typeface="Lato Regular"/>
            </a:endParaRPr>
          </a:p>
        </p:txBody>
      </p:sp>
      <p:cxnSp>
        <p:nvCxnSpPr>
          <p:cNvPr id="81" name="Straight Connector 80"/>
          <p:cNvCxnSpPr/>
          <p:nvPr/>
        </p:nvCxnSpPr>
        <p:spPr>
          <a:xfrm>
            <a:off x="3217333" y="4070751"/>
            <a:ext cx="2201333"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6332013" y="3697203"/>
            <a:ext cx="72000" cy="72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p:cNvSpPr txBox="1"/>
          <p:nvPr/>
        </p:nvSpPr>
        <p:spPr>
          <a:xfrm>
            <a:off x="6404014" y="3608095"/>
            <a:ext cx="988639" cy="246221"/>
          </a:xfrm>
          <a:prstGeom prst="rect">
            <a:avLst/>
          </a:prstGeom>
          <a:noFill/>
        </p:spPr>
        <p:txBody>
          <a:bodyPr wrap="square" rtlCol="0">
            <a:spAutoFit/>
          </a:bodyPr>
          <a:lstStyle/>
          <a:p>
            <a:r>
              <a:rPr lang="cs-CZ" sz="1000" b="1" dirty="0" smtClean="0">
                <a:solidFill>
                  <a:schemeClr val="bg1">
                    <a:lumMod val="50000"/>
                  </a:schemeClr>
                </a:solidFill>
                <a:cs typeface="Lato Regular"/>
              </a:rPr>
              <a:t>ZKOUŠKY</a:t>
            </a:r>
            <a:endParaRPr lang="pt-BR" sz="1000" b="1" dirty="0">
              <a:solidFill>
                <a:schemeClr val="bg1">
                  <a:lumMod val="50000"/>
                </a:schemeClr>
              </a:solidFill>
              <a:cs typeface="Lato Regular"/>
            </a:endParaRPr>
          </a:p>
        </p:txBody>
      </p:sp>
      <p:sp>
        <p:nvSpPr>
          <p:cNvPr id="90" name="Rectangle 89"/>
          <p:cNvSpPr/>
          <p:nvPr/>
        </p:nvSpPr>
        <p:spPr>
          <a:xfrm>
            <a:off x="7569690" y="3697203"/>
            <a:ext cx="72000" cy="72000"/>
          </a:xfrm>
          <a:prstGeom prst="rect">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TextBox 90"/>
          <p:cNvSpPr txBox="1"/>
          <p:nvPr/>
        </p:nvSpPr>
        <p:spPr>
          <a:xfrm>
            <a:off x="7641691" y="3608095"/>
            <a:ext cx="988639" cy="246221"/>
          </a:xfrm>
          <a:prstGeom prst="rect">
            <a:avLst/>
          </a:prstGeom>
          <a:noFill/>
        </p:spPr>
        <p:txBody>
          <a:bodyPr wrap="square" rtlCol="0">
            <a:spAutoFit/>
          </a:bodyPr>
          <a:lstStyle/>
          <a:p>
            <a:r>
              <a:rPr lang="cs-CZ" sz="1000" b="1" dirty="0" smtClean="0">
                <a:solidFill>
                  <a:schemeClr val="bg1">
                    <a:lumMod val="50000"/>
                  </a:schemeClr>
                </a:solidFill>
                <a:cs typeface="Lato Regular"/>
              </a:rPr>
              <a:t>ATESTY</a:t>
            </a:r>
            <a:endParaRPr lang="pt-BR" sz="1000" b="1" dirty="0">
              <a:solidFill>
                <a:schemeClr val="bg1">
                  <a:lumMod val="50000"/>
                </a:schemeClr>
              </a:solidFill>
              <a:cs typeface="Lato Regular"/>
            </a:endParaRPr>
          </a:p>
        </p:txBody>
      </p:sp>
      <p:sp>
        <p:nvSpPr>
          <p:cNvPr id="92" name="TextBox 91"/>
          <p:cNvSpPr txBox="1"/>
          <p:nvPr/>
        </p:nvSpPr>
        <p:spPr>
          <a:xfrm>
            <a:off x="6258980" y="4159539"/>
            <a:ext cx="2371350" cy="701731"/>
          </a:xfrm>
          <a:prstGeom prst="rect">
            <a:avLst/>
          </a:prstGeom>
          <a:noFill/>
        </p:spPr>
        <p:txBody>
          <a:bodyPr wrap="square" rtlCol="0">
            <a:spAutoFit/>
          </a:bodyPr>
          <a:lstStyle/>
          <a:p>
            <a:pPr>
              <a:lnSpc>
                <a:spcPct val="110000"/>
              </a:lnSpc>
            </a:pPr>
            <a:r>
              <a:rPr lang="pt-BR" sz="900" dirty="0">
                <a:solidFill>
                  <a:srgbClr val="7F7F7F"/>
                </a:solidFill>
                <a:cs typeface="Lato Regular"/>
              </a:rPr>
              <a:t>Základem řádné péče o nádrže ze smaltovaných plechů je vždy průběžné sledování jejich stavu – tedy provádění prohlídek, kontrol, revizí apod.</a:t>
            </a:r>
          </a:p>
        </p:txBody>
      </p:sp>
      <p:cxnSp>
        <p:nvCxnSpPr>
          <p:cNvPr id="93" name="Straight Connector 92"/>
          <p:cNvCxnSpPr/>
          <p:nvPr/>
        </p:nvCxnSpPr>
        <p:spPr>
          <a:xfrm>
            <a:off x="6345865" y="4070751"/>
            <a:ext cx="220133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1013531" y="3969740"/>
            <a:ext cx="615758" cy="615758"/>
            <a:chOff x="1962727" y="3933152"/>
            <a:chExt cx="615758" cy="615758"/>
          </a:xfrm>
        </p:grpSpPr>
        <p:sp>
          <p:nvSpPr>
            <p:cNvPr id="17" name="Chevron 16"/>
            <p:cNvSpPr/>
            <p:nvPr/>
          </p:nvSpPr>
          <p:spPr>
            <a:xfrm>
              <a:off x="2174395" y="4070751"/>
              <a:ext cx="257848" cy="346363"/>
            </a:xfrm>
            <a:prstGeom prst="chevron">
              <a:avLst>
                <a:gd name="adj" fmla="val 65556"/>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Oval 17"/>
            <p:cNvSpPr/>
            <p:nvPr/>
          </p:nvSpPr>
          <p:spPr>
            <a:xfrm>
              <a:off x="1962727" y="3933152"/>
              <a:ext cx="615758" cy="615758"/>
            </a:xfrm>
            <a:prstGeom prst="ellipse">
              <a:avLst/>
            </a:prstGeom>
            <a:noFill/>
            <a:ln w="38100" cmpd="sng">
              <a:solidFill>
                <a:srgbClr val="E7E7E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0008" y="1979177"/>
            <a:ext cx="2311790" cy="1541964"/>
          </a:xfrm>
          <a:prstGeom prst="rect">
            <a:avLst/>
          </a:prstGeom>
        </p:spPr>
      </p:pic>
      <p:pic>
        <p:nvPicPr>
          <p:cNvPr id="43" name="Obrázek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8970" y="1982645"/>
            <a:ext cx="2311790" cy="1535028"/>
          </a:xfrm>
          <a:prstGeom prst="rect">
            <a:avLst/>
          </a:prstGeom>
        </p:spPr>
      </p:pic>
    </p:spTree>
    <p:extLst>
      <p:ext uri="{BB962C8B-B14F-4D97-AF65-F5344CB8AC3E}">
        <p14:creationId xmlns:p14="http://schemas.microsoft.com/office/powerpoint/2010/main" val="35506056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par>
                                <p:cTn id="8" presetID="22" presetClass="entr" presetSubtype="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up)">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500"/>
                                        <p:tgtEl>
                                          <p:spTgt spid="42"/>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left)">
                                      <p:cBhvr>
                                        <p:cTn id="28" dur="500"/>
                                        <p:tgtEl>
                                          <p:spTgt spid="5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left)">
                                      <p:cBhvr>
                                        <p:cTn id="31" dur="500"/>
                                        <p:tgtEl>
                                          <p:spTgt spid="56"/>
                                        </p:tgtEl>
                                      </p:cBhvr>
                                    </p:animEffect>
                                  </p:childTnLst>
                                </p:cTn>
                              </p:par>
                              <p:par>
                                <p:cTn id="32" presetID="22" presetClass="entr" presetSubtype="8" fill="hold"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wipe(left)">
                                      <p:cBhvr>
                                        <p:cTn id="34" dur="500"/>
                                        <p:tgtEl>
                                          <p:spTgt spid="8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wipe(left)">
                                      <p:cBhvr>
                                        <p:cTn id="39" dur="500"/>
                                        <p:tgtEl>
                                          <p:spTgt spid="5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left)">
                                      <p:cBhvr>
                                        <p:cTn id="42" dur="500"/>
                                        <p:tgtEl>
                                          <p:spTgt spid="7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80"/>
                                        </p:tgtEl>
                                        <p:attrNameLst>
                                          <p:attrName>style.visibility</p:attrName>
                                        </p:attrNameLst>
                                      </p:cBhvr>
                                      <p:to>
                                        <p:strVal val="visible"/>
                                      </p:to>
                                    </p:set>
                                    <p:animEffect transition="in" filter="wipe(left)">
                                      <p:cBhvr>
                                        <p:cTn id="45" dur="500"/>
                                        <p:tgtEl>
                                          <p:spTgt spid="8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wipe(down)">
                                      <p:cBhvr>
                                        <p:cTn id="50" dur="500"/>
                                        <p:tgtEl>
                                          <p:spTgt spid="4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88"/>
                                        </p:tgtEl>
                                        <p:attrNameLst>
                                          <p:attrName>style.visibility</p:attrName>
                                        </p:attrNameLst>
                                      </p:cBhvr>
                                      <p:to>
                                        <p:strVal val="visible"/>
                                      </p:to>
                                    </p:set>
                                    <p:animEffect transition="in" filter="wipe(left)">
                                      <p:cBhvr>
                                        <p:cTn id="55" dur="500"/>
                                        <p:tgtEl>
                                          <p:spTgt spid="8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wipe(left)">
                                      <p:cBhvr>
                                        <p:cTn id="58" dur="500"/>
                                        <p:tgtEl>
                                          <p:spTgt spid="89"/>
                                        </p:tgtEl>
                                      </p:cBhvr>
                                    </p:animEffect>
                                  </p:childTnLst>
                                </p:cTn>
                              </p:par>
                              <p:par>
                                <p:cTn id="59" presetID="22" presetClass="entr" presetSubtype="8" fill="hold" nodeType="withEffect">
                                  <p:stCondLst>
                                    <p:cond delay="0"/>
                                  </p:stCondLst>
                                  <p:childTnLst>
                                    <p:set>
                                      <p:cBhvr>
                                        <p:cTn id="60" dur="1" fill="hold">
                                          <p:stCondLst>
                                            <p:cond delay="0"/>
                                          </p:stCondLst>
                                        </p:cTn>
                                        <p:tgtEl>
                                          <p:spTgt spid="93"/>
                                        </p:tgtEl>
                                        <p:attrNameLst>
                                          <p:attrName>style.visibility</p:attrName>
                                        </p:attrNameLst>
                                      </p:cBhvr>
                                      <p:to>
                                        <p:strVal val="visible"/>
                                      </p:to>
                                    </p:set>
                                    <p:animEffect transition="in" filter="wipe(left)">
                                      <p:cBhvr>
                                        <p:cTn id="61" dur="500"/>
                                        <p:tgtEl>
                                          <p:spTgt spid="9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wipe(up)">
                                      <p:cBhvr>
                                        <p:cTn id="66" dur="500"/>
                                        <p:tgtEl>
                                          <p:spTgt spid="90"/>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91"/>
                                        </p:tgtEl>
                                        <p:attrNameLst>
                                          <p:attrName>style.visibility</p:attrName>
                                        </p:attrNameLst>
                                      </p:cBhvr>
                                      <p:to>
                                        <p:strVal val="visible"/>
                                      </p:to>
                                    </p:set>
                                    <p:animEffect transition="in" filter="wipe(up)">
                                      <p:cBhvr>
                                        <p:cTn id="69" dur="500"/>
                                        <p:tgtEl>
                                          <p:spTgt spid="91"/>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92"/>
                                        </p:tgtEl>
                                        <p:attrNameLst>
                                          <p:attrName>style.visibility</p:attrName>
                                        </p:attrNameLst>
                                      </p:cBhvr>
                                      <p:to>
                                        <p:strVal val="visible"/>
                                      </p:to>
                                    </p:set>
                                    <p:animEffect transition="in" filter="wipe(up)">
                                      <p:cBhvr>
                                        <p:cTn id="7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55" grpId="0" animBg="1"/>
      <p:bldP spid="56" grpId="0"/>
      <p:bldP spid="57" grpId="0" animBg="1"/>
      <p:bldP spid="71" grpId="0"/>
      <p:bldP spid="80" grpId="0"/>
      <p:bldP spid="88" grpId="0" animBg="1"/>
      <p:bldP spid="89" grpId="0"/>
      <p:bldP spid="90" grpId="0" animBg="1"/>
      <p:bldP spid="91" grpId="0"/>
      <p:bldP spid="9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945008" y="315195"/>
            <a:ext cx="1629030" cy="246221"/>
            <a:chOff x="6945008" y="315195"/>
            <a:chExt cx="1629030" cy="246221"/>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11" name="TextBox 10"/>
            <p:cNvSpPr txBox="1"/>
            <p:nvPr/>
          </p:nvSpPr>
          <p:spPr>
            <a:xfrm>
              <a:off x="6945008" y="330116"/>
              <a:ext cx="979715"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ŠROUBY</a:t>
              </a:r>
              <a:endParaRPr lang="pt-BR" sz="800" b="1" dirty="0" smtClean="0">
                <a:solidFill>
                  <a:schemeClr val="bg1">
                    <a:lumMod val="50000"/>
                  </a:schemeClr>
                </a:solidFill>
                <a:cs typeface="Lato Regular"/>
              </a:endParaRPr>
            </a:p>
          </p:txBody>
        </p:sp>
        <p:grpSp>
          <p:nvGrpSpPr>
            <p:cNvPr id="13" name="Group 12"/>
            <p:cNvGrpSpPr/>
            <p:nvPr/>
          </p:nvGrpSpPr>
          <p:grpSpPr>
            <a:xfrm>
              <a:off x="7895305" y="315195"/>
              <a:ext cx="433175" cy="246221"/>
              <a:chOff x="7948826" y="605866"/>
              <a:chExt cx="433175" cy="246221"/>
            </a:xfrm>
          </p:grpSpPr>
          <p:grpSp>
            <p:nvGrpSpPr>
              <p:cNvPr id="8" name="Group 7"/>
              <p:cNvGrpSpPr/>
              <p:nvPr/>
            </p:nvGrpSpPr>
            <p:grpSpPr>
              <a:xfrm rot="10800000">
                <a:off x="7948826" y="652835"/>
                <a:ext cx="360604" cy="172975"/>
                <a:chOff x="1984744" y="697023"/>
                <a:chExt cx="667488" cy="383291"/>
              </a:xfrm>
            </p:grpSpPr>
            <p:sp>
              <p:nvSpPr>
                <p:cNvPr id="6"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2"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16</a:t>
                </a:r>
                <a:endParaRPr lang="pt-BR" sz="1000" b="1" dirty="0" smtClean="0">
                  <a:solidFill>
                    <a:schemeClr val="bg1"/>
                  </a:solidFill>
                  <a:cs typeface="Lato Regular"/>
                </a:endParaRPr>
              </a:p>
            </p:txBody>
          </p:sp>
        </p:grpSp>
      </p:grpSp>
      <p:sp>
        <p:nvSpPr>
          <p:cNvPr id="38" name="TextBox 37"/>
          <p:cNvSpPr txBox="1"/>
          <p:nvPr/>
        </p:nvSpPr>
        <p:spPr>
          <a:xfrm>
            <a:off x="1182864" y="561416"/>
            <a:ext cx="2886191" cy="652486"/>
          </a:xfrm>
          <a:prstGeom prst="rect">
            <a:avLst/>
          </a:prstGeom>
          <a:noFill/>
        </p:spPr>
        <p:txBody>
          <a:bodyPr wrap="square" rtlCol="0">
            <a:spAutoFit/>
          </a:bodyPr>
          <a:lstStyle/>
          <a:p>
            <a:pPr>
              <a:lnSpc>
                <a:spcPct val="70000"/>
              </a:lnSpc>
            </a:pPr>
            <a:r>
              <a:rPr lang="cs-CZ" sz="3200" b="1" dirty="0" smtClean="0">
                <a:cs typeface="Lato Black"/>
              </a:rPr>
              <a:t>ŠROUBY PRO</a:t>
            </a:r>
            <a:endParaRPr lang="pt-BR" sz="3200" b="1" dirty="0" smtClean="0">
              <a:cs typeface="Lato Black"/>
            </a:endParaRPr>
          </a:p>
          <a:p>
            <a:pPr>
              <a:lnSpc>
                <a:spcPct val="70000"/>
              </a:lnSpc>
            </a:pPr>
            <a:r>
              <a:rPr lang="cs-CZ" sz="2000" b="1" dirty="0" smtClean="0">
                <a:solidFill>
                  <a:srgbClr val="00B4FF"/>
                </a:solidFill>
                <a:cs typeface="Lato Black"/>
              </a:rPr>
              <a:t>SMALTOVANÉ NÁDRŽE</a:t>
            </a:r>
            <a:endParaRPr lang="pt-BR" sz="2000" b="1" dirty="0" smtClean="0">
              <a:solidFill>
                <a:srgbClr val="00B4FF"/>
              </a:solidFill>
              <a:cs typeface="Lato Black"/>
            </a:endParaRPr>
          </a:p>
        </p:txBody>
      </p:sp>
      <p:pic>
        <p:nvPicPr>
          <p:cNvPr id="39" name="Picture 38"/>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25854" y="642238"/>
            <a:ext cx="523205" cy="529117"/>
          </a:xfrm>
          <a:prstGeom prst="rect">
            <a:avLst/>
          </a:prstGeom>
          <a:noFill/>
          <a:ln>
            <a:noFill/>
          </a:ln>
        </p:spPr>
      </p:pic>
      <p:sp>
        <p:nvSpPr>
          <p:cNvPr id="40" name="TextBox 39"/>
          <p:cNvSpPr txBox="1"/>
          <p:nvPr/>
        </p:nvSpPr>
        <p:spPr>
          <a:xfrm>
            <a:off x="443951" y="1221093"/>
            <a:ext cx="8169903" cy="646331"/>
          </a:xfrm>
          <a:prstGeom prst="rect">
            <a:avLst/>
          </a:prstGeom>
          <a:noFill/>
        </p:spPr>
        <p:txBody>
          <a:bodyPr wrap="square" rtlCol="0">
            <a:spAutoFit/>
          </a:bodyPr>
          <a:lstStyle/>
          <a:p>
            <a:r>
              <a:rPr lang="pt-BR" sz="900" dirty="0">
                <a:solidFill>
                  <a:schemeClr val="bg1">
                    <a:lumMod val="65000"/>
                  </a:schemeClr>
                </a:solidFill>
                <a:cs typeface="Lato Regular"/>
              </a:rPr>
              <a:t>Zabýváme se demontáží i montáží sil, nádrží a zásobníků typ Vítkovice. Jako jedni z mála máme v nabídce speciální spojovací šroub M1214 který se používá k sešroubování jednotlivých plechů pláště nádrží. Jedná se o pozinkované, vratové, drážkované šrouby které mají své kovové hlavy potaženy plastem. Tyto vratové šrouby mají pevnostní označní 8,8 D. Dají se použít i v jiných odvětvých průmyslu kde budou splňovat pevnostní limity. Tyto šrouby jsou žádané pro svou kvalitu a speciální tvar. Pozinkované šrouby jsou dodávány v kompletu s matkou a podložkou.</a:t>
            </a:r>
          </a:p>
        </p:txBody>
      </p:sp>
      <p:cxnSp>
        <p:nvCxnSpPr>
          <p:cNvPr id="41" name="Straight Connector 40"/>
          <p:cNvCxnSpPr/>
          <p:nvPr/>
        </p:nvCxnSpPr>
        <p:spPr>
          <a:xfrm>
            <a:off x="522249" y="1848950"/>
            <a:ext cx="8091606" cy="0"/>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443953" y="2139701"/>
            <a:ext cx="2451647" cy="1969770"/>
          </a:xfrm>
          <a:prstGeom prst="rect">
            <a:avLst/>
          </a:prstGeom>
          <a:noFill/>
        </p:spPr>
        <p:txBody>
          <a:bodyPr wrap="square" rtlCol="0">
            <a:spAutoFit/>
          </a:bodyPr>
          <a:lstStyle/>
          <a:p>
            <a:r>
              <a:rPr lang="pt-BR" sz="1400" b="1" dirty="0" smtClean="0">
                <a:solidFill>
                  <a:srgbClr val="7F7F7F"/>
                </a:solidFill>
                <a:cs typeface="Lato Black"/>
              </a:rPr>
              <a:t>POZINKOVANÝ ŠROUB M1214</a:t>
            </a:r>
            <a:endParaRPr lang="cs-CZ" sz="1400" b="1" dirty="0" smtClean="0">
              <a:solidFill>
                <a:srgbClr val="7F7F7F"/>
              </a:solidFill>
              <a:cs typeface="Lato Black"/>
            </a:endParaRPr>
          </a:p>
          <a:p>
            <a:endParaRPr lang="pt-BR" sz="900" dirty="0" smtClean="0">
              <a:solidFill>
                <a:schemeClr val="bg1">
                  <a:lumMod val="65000"/>
                </a:schemeClr>
              </a:solidFill>
              <a:latin typeface="Lato Regular"/>
              <a:cs typeface="Lato Regular"/>
            </a:endParaRPr>
          </a:p>
          <a:p>
            <a:pPr marL="171450" indent="-171450">
              <a:lnSpc>
                <a:spcPct val="110000"/>
              </a:lnSpc>
              <a:buFont typeface="Arial" panose="020B0604020202020204" pitchFamily="34" charset="0"/>
              <a:buChar char="•"/>
            </a:pPr>
            <a:r>
              <a:rPr lang="pt-BR" sz="900" dirty="0">
                <a:solidFill>
                  <a:srgbClr val="7F7F7F"/>
                </a:solidFill>
                <a:cs typeface="Lato Regular"/>
              </a:rPr>
              <a:t>šroub M1214 s podložkou a matkou</a:t>
            </a:r>
          </a:p>
          <a:p>
            <a:pPr marL="171450" indent="-171450">
              <a:lnSpc>
                <a:spcPct val="110000"/>
              </a:lnSpc>
              <a:buFont typeface="Arial" panose="020B0604020202020204" pitchFamily="34" charset="0"/>
              <a:buChar char="•"/>
            </a:pPr>
            <a:r>
              <a:rPr lang="pt-BR" sz="900" dirty="0">
                <a:solidFill>
                  <a:srgbClr val="7F7F7F"/>
                </a:solidFill>
                <a:cs typeface="Lato Regular"/>
              </a:rPr>
              <a:t>pozinkovaný šroub M1214</a:t>
            </a:r>
          </a:p>
          <a:p>
            <a:pPr marL="171450" indent="-171450">
              <a:lnSpc>
                <a:spcPct val="110000"/>
              </a:lnSpc>
              <a:buFont typeface="Arial" panose="020B0604020202020204" pitchFamily="34" charset="0"/>
              <a:buChar char="•"/>
            </a:pPr>
            <a:r>
              <a:rPr lang="pt-BR" sz="900" dirty="0">
                <a:solidFill>
                  <a:srgbClr val="7F7F7F"/>
                </a:solidFill>
                <a:cs typeface="Lato Regular"/>
              </a:rPr>
              <a:t>vratový šroub M1214</a:t>
            </a:r>
          </a:p>
          <a:p>
            <a:pPr marL="171450" indent="-171450">
              <a:lnSpc>
                <a:spcPct val="110000"/>
              </a:lnSpc>
              <a:buFont typeface="Arial" panose="020B0604020202020204" pitchFamily="34" charset="0"/>
              <a:buChar char="•"/>
            </a:pPr>
            <a:r>
              <a:rPr lang="pt-BR" sz="900" dirty="0">
                <a:solidFill>
                  <a:srgbClr val="7F7F7F"/>
                </a:solidFill>
                <a:cs typeface="Lato Regular"/>
              </a:rPr>
              <a:t>pevnost šroubu 8,8 D</a:t>
            </a:r>
          </a:p>
          <a:p>
            <a:pPr marL="171450" indent="-171450">
              <a:lnSpc>
                <a:spcPct val="110000"/>
              </a:lnSpc>
              <a:buFont typeface="Arial" panose="020B0604020202020204" pitchFamily="34" charset="0"/>
              <a:buChar char="•"/>
            </a:pPr>
            <a:r>
              <a:rPr lang="pt-BR" sz="900" dirty="0">
                <a:solidFill>
                  <a:srgbClr val="7F7F7F"/>
                </a:solidFill>
                <a:cs typeface="Lato Regular"/>
              </a:rPr>
              <a:t>závit M12</a:t>
            </a:r>
          </a:p>
          <a:p>
            <a:pPr marL="171450" indent="-171450">
              <a:lnSpc>
                <a:spcPct val="110000"/>
              </a:lnSpc>
              <a:buFont typeface="Arial" panose="020B0604020202020204" pitchFamily="34" charset="0"/>
              <a:buChar char="•"/>
            </a:pPr>
            <a:r>
              <a:rPr lang="pt-BR" sz="900" dirty="0">
                <a:solidFill>
                  <a:srgbClr val="7F7F7F"/>
                </a:solidFill>
                <a:cs typeface="Lato Regular"/>
              </a:rPr>
              <a:t>průměr dříku 14mm</a:t>
            </a:r>
          </a:p>
          <a:p>
            <a:pPr marL="171450" indent="-171450">
              <a:lnSpc>
                <a:spcPct val="110000"/>
              </a:lnSpc>
              <a:buFont typeface="Arial" panose="020B0604020202020204" pitchFamily="34" charset="0"/>
              <a:buChar char="•"/>
            </a:pPr>
            <a:r>
              <a:rPr lang="pt-BR" sz="900" dirty="0">
                <a:solidFill>
                  <a:srgbClr val="7F7F7F"/>
                </a:solidFill>
                <a:cs typeface="Lato Regular"/>
              </a:rPr>
              <a:t>průměr poplastované hlavy 30mm</a:t>
            </a:r>
          </a:p>
          <a:p>
            <a:pPr marL="171450" indent="-171450">
              <a:lnSpc>
                <a:spcPct val="110000"/>
              </a:lnSpc>
              <a:buFont typeface="Arial" panose="020B0604020202020204" pitchFamily="34" charset="0"/>
              <a:buChar char="•"/>
            </a:pPr>
            <a:r>
              <a:rPr lang="pt-BR" sz="900" dirty="0">
                <a:solidFill>
                  <a:srgbClr val="7F7F7F"/>
                </a:solidFill>
                <a:cs typeface="Lato Regular"/>
              </a:rPr>
              <a:t>drážkovaný šroub M1214</a:t>
            </a:r>
          </a:p>
          <a:p>
            <a:pPr marL="171450" indent="-171450">
              <a:lnSpc>
                <a:spcPct val="110000"/>
              </a:lnSpc>
              <a:buFont typeface="Arial" panose="020B0604020202020204" pitchFamily="34" charset="0"/>
              <a:buChar char="•"/>
            </a:pPr>
            <a:r>
              <a:rPr lang="pt-BR" sz="900" dirty="0">
                <a:solidFill>
                  <a:srgbClr val="7F7F7F"/>
                </a:solidFill>
                <a:cs typeface="Lato Regular"/>
              </a:rPr>
              <a:t>hlava šroubu M1214 potažena plastem</a:t>
            </a:r>
          </a:p>
          <a:p>
            <a:pPr marL="171450" indent="-171450">
              <a:lnSpc>
                <a:spcPct val="110000"/>
              </a:lnSpc>
              <a:buFont typeface="Arial" panose="020B0604020202020204" pitchFamily="34" charset="0"/>
              <a:buChar char="•"/>
            </a:pPr>
            <a:r>
              <a:rPr lang="pt-BR" sz="900" dirty="0">
                <a:solidFill>
                  <a:srgbClr val="7F7F7F"/>
                </a:solidFill>
                <a:cs typeface="Lato Regular"/>
              </a:rPr>
              <a:t>různé barvy </a:t>
            </a:r>
            <a:r>
              <a:rPr lang="pt-BR" sz="900" dirty="0" smtClean="0">
                <a:solidFill>
                  <a:srgbClr val="7F7F7F"/>
                </a:solidFill>
                <a:cs typeface="Lato Regular"/>
              </a:rPr>
              <a:t>pla</a:t>
            </a:r>
            <a:r>
              <a:rPr lang="cs-CZ" sz="900" dirty="0">
                <a:solidFill>
                  <a:srgbClr val="7F7F7F"/>
                </a:solidFill>
                <a:cs typeface="Lato Regular"/>
              </a:rPr>
              <a:t>s</a:t>
            </a:r>
            <a:r>
              <a:rPr lang="pt-BR" sz="900" dirty="0" smtClean="0">
                <a:solidFill>
                  <a:srgbClr val="7F7F7F"/>
                </a:solidFill>
                <a:cs typeface="Lato Regular"/>
              </a:rPr>
              <a:t>tových </a:t>
            </a:r>
            <a:r>
              <a:rPr lang="pt-BR" sz="900" dirty="0">
                <a:solidFill>
                  <a:srgbClr val="7F7F7F"/>
                </a:solidFill>
                <a:cs typeface="Lato Regular"/>
              </a:rPr>
              <a:t>hlav</a:t>
            </a:r>
          </a:p>
        </p:txBody>
      </p:sp>
      <p:sp>
        <p:nvSpPr>
          <p:cNvPr id="55" name="Rectangle 54"/>
          <p:cNvSpPr/>
          <p:nvPr/>
        </p:nvSpPr>
        <p:spPr>
          <a:xfrm>
            <a:off x="3203481" y="3697203"/>
            <a:ext cx="72000" cy="72000"/>
          </a:xfrm>
          <a:prstGeom prst="rect">
            <a:avLst/>
          </a:prstGeom>
          <a:solidFill>
            <a:srgbClr val="006E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3275482" y="3608095"/>
            <a:ext cx="988639" cy="246221"/>
          </a:xfrm>
          <a:prstGeom prst="rect">
            <a:avLst/>
          </a:prstGeom>
          <a:noFill/>
        </p:spPr>
        <p:txBody>
          <a:bodyPr wrap="square" rtlCol="0">
            <a:spAutoFit/>
          </a:bodyPr>
          <a:lstStyle/>
          <a:p>
            <a:r>
              <a:rPr lang="cs-CZ" sz="1000" b="1" dirty="0" smtClean="0">
                <a:solidFill>
                  <a:schemeClr val="bg1">
                    <a:lumMod val="50000"/>
                  </a:schemeClr>
                </a:solidFill>
                <a:cs typeface="Lato Regular"/>
              </a:rPr>
              <a:t>POZINKOVANÝ</a:t>
            </a:r>
            <a:endParaRPr lang="pt-BR" sz="1000" b="1" dirty="0">
              <a:solidFill>
                <a:schemeClr val="bg1">
                  <a:lumMod val="50000"/>
                </a:schemeClr>
              </a:solidFill>
              <a:cs typeface="Lato Regular"/>
            </a:endParaRPr>
          </a:p>
        </p:txBody>
      </p:sp>
      <p:sp>
        <p:nvSpPr>
          <p:cNvPr id="57" name="Rectangle 56"/>
          <p:cNvSpPr/>
          <p:nvPr/>
        </p:nvSpPr>
        <p:spPr>
          <a:xfrm>
            <a:off x="4441158" y="3697203"/>
            <a:ext cx="72000" cy="72000"/>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TextBox 70"/>
          <p:cNvSpPr txBox="1"/>
          <p:nvPr/>
        </p:nvSpPr>
        <p:spPr>
          <a:xfrm>
            <a:off x="4513159" y="3608095"/>
            <a:ext cx="1163741" cy="246221"/>
          </a:xfrm>
          <a:prstGeom prst="rect">
            <a:avLst/>
          </a:prstGeom>
          <a:noFill/>
        </p:spPr>
        <p:txBody>
          <a:bodyPr wrap="square" rtlCol="0">
            <a:spAutoFit/>
          </a:bodyPr>
          <a:lstStyle/>
          <a:p>
            <a:r>
              <a:rPr lang="cs-CZ" sz="1000" b="1" dirty="0" smtClean="0">
                <a:solidFill>
                  <a:schemeClr val="bg1">
                    <a:lumMod val="50000"/>
                  </a:schemeClr>
                </a:solidFill>
                <a:cs typeface="Lato Regular"/>
              </a:rPr>
              <a:t>PLASTOVÁ HLAVA</a:t>
            </a:r>
            <a:endParaRPr lang="pt-BR" sz="1000" b="1" dirty="0">
              <a:solidFill>
                <a:schemeClr val="bg1">
                  <a:lumMod val="50000"/>
                </a:schemeClr>
              </a:solidFill>
              <a:cs typeface="Lato Regular"/>
            </a:endParaRPr>
          </a:p>
        </p:txBody>
      </p:sp>
      <p:sp>
        <p:nvSpPr>
          <p:cNvPr id="80" name="TextBox 79"/>
          <p:cNvSpPr txBox="1"/>
          <p:nvPr/>
        </p:nvSpPr>
        <p:spPr>
          <a:xfrm>
            <a:off x="3130447" y="4159539"/>
            <a:ext cx="2441677" cy="694101"/>
          </a:xfrm>
          <a:prstGeom prst="rect">
            <a:avLst/>
          </a:prstGeom>
          <a:noFill/>
        </p:spPr>
        <p:txBody>
          <a:bodyPr wrap="square" rtlCol="0">
            <a:spAutoFit/>
          </a:bodyPr>
          <a:lstStyle/>
          <a:p>
            <a:pPr>
              <a:lnSpc>
                <a:spcPct val="110000"/>
              </a:lnSpc>
            </a:pPr>
            <a:r>
              <a:rPr lang="pt-BR" sz="900" dirty="0">
                <a:solidFill>
                  <a:srgbClr val="7F7F7F"/>
                </a:solidFill>
                <a:cs typeface="Lato Regular"/>
              </a:rPr>
              <a:t>Ocelová válcová skořepina nádrže je sestavena z oboustranně smaltovaných plechů, které jsou spojeny speciálními šrouby a utěsněny trvale pružným tmelem. </a:t>
            </a:r>
            <a:endParaRPr lang="pt-BR" sz="900" dirty="0">
              <a:solidFill>
                <a:schemeClr val="bg1">
                  <a:lumMod val="50000"/>
                </a:schemeClr>
              </a:solidFill>
              <a:cs typeface="Lato Regular"/>
            </a:endParaRPr>
          </a:p>
        </p:txBody>
      </p:sp>
      <p:cxnSp>
        <p:nvCxnSpPr>
          <p:cNvPr id="81" name="Straight Connector 80"/>
          <p:cNvCxnSpPr/>
          <p:nvPr/>
        </p:nvCxnSpPr>
        <p:spPr>
          <a:xfrm>
            <a:off x="3217333" y="4070751"/>
            <a:ext cx="2201333"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6332013" y="3697203"/>
            <a:ext cx="72000" cy="72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TextBox 88"/>
          <p:cNvSpPr txBox="1"/>
          <p:nvPr/>
        </p:nvSpPr>
        <p:spPr>
          <a:xfrm>
            <a:off x="6404014" y="3608095"/>
            <a:ext cx="988639" cy="246221"/>
          </a:xfrm>
          <a:prstGeom prst="rect">
            <a:avLst/>
          </a:prstGeom>
          <a:noFill/>
        </p:spPr>
        <p:txBody>
          <a:bodyPr wrap="square" rtlCol="0">
            <a:spAutoFit/>
          </a:bodyPr>
          <a:lstStyle/>
          <a:p>
            <a:r>
              <a:rPr lang="cs-CZ" sz="1000" b="1" dirty="0" smtClean="0">
                <a:solidFill>
                  <a:schemeClr val="bg1">
                    <a:lumMod val="50000"/>
                  </a:schemeClr>
                </a:solidFill>
                <a:cs typeface="Lato Regular"/>
              </a:rPr>
              <a:t>PEVNOSTNÍ</a:t>
            </a:r>
            <a:endParaRPr lang="pt-BR" sz="1000" b="1" dirty="0">
              <a:solidFill>
                <a:schemeClr val="bg1">
                  <a:lumMod val="50000"/>
                </a:schemeClr>
              </a:solidFill>
              <a:cs typeface="Lato Regular"/>
            </a:endParaRPr>
          </a:p>
        </p:txBody>
      </p:sp>
      <p:sp>
        <p:nvSpPr>
          <p:cNvPr id="90" name="Rectangle 89"/>
          <p:cNvSpPr/>
          <p:nvPr/>
        </p:nvSpPr>
        <p:spPr>
          <a:xfrm>
            <a:off x="7569690" y="3697203"/>
            <a:ext cx="72000" cy="72000"/>
          </a:xfrm>
          <a:prstGeom prst="rect">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TextBox 90"/>
          <p:cNvSpPr txBox="1"/>
          <p:nvPr/>
        </p:nvSpPr>
        <p:spPr>
          <a:xfrm>
            <a:off x="7641691" y="3608095"/>
            <a:ext cx="988639" cy="246221"/>
          </a:xfrm>
          <a:prstGeom prst="rect">
            <a:avLst/>
          </a:prstGeom>
          <a:noFill/>
        </p:spPr>
        <p:txBody>
          <a:bodyPr wrap="square" rtlCol="0">
            <a:spAutoFit/>
          </a:bodyPr>
          <a:lstStyle/>
          <a:p>
            <a:r>
              <a:rPr lang="cs-CZ" sz="1000" b="1" dirty="0" smtClean="0">
                <a:solidFill>
                  <a:schemeClr val="bg1">
                    <a:lumMod val="50000"/>
                  </a:schemeClr>
                </a:solidFill>
                <a:cs typeface="Lato Regular"/>
              </a:rPr>
              <a:t>DRÁŽKOVANÝ</a:t>
            </a:r>
            <a:endParaRPr lang="pt-BR" sz="1000" b="1" dirty="0">
              <a:solidFill>
                <a:schemeClr val="bg1">
                  <a:lumMod val="50000"/>
                </a:schemeClr>
              </a:solidFill>
              <a:cs typeface="Lato Regular"/>
            </a:endParaRPr>
          </a:p>
        </p:txBody>
      </p:sp>
      <p:sp>
        <p:nvSpPr>
          <p:cNvPr id="92" name="TextBox 91"/>
          <p:cNvSpPr txBox="1"/>
          <p:nvPr/>
        </p:nvSpPr>
        <p:spPr>
          <a:xfrm>
            <a:off x="6258980" y="4159539"/>
            <a:ext cx="2371350" cy="389402"/>
          </a:xfrm>
          <a:prstGeom prst="rect">
            <a:avLst/>
          </a:prstGeom>
          <a:noFill/>
        </p:spPr>
        <p:txBody>
          <a:bodyPr wrap="square" rtlCol="0">
            <a:spAutoFit/>
          </a:bodyPr>
          <a:lstStyle/>
          <a:p>
            <a:pPr>
              <a:lnSpc>
                <a:spcPct val="110000"/>
              </a:lnSpc>
            </a:pPr>
            <a:r>
              <a:rPr lang="pt-BR" sz="900" dirty="0">
                <a:solidFill>
                  <a:srgbClr val="7F7F7F"/>
                </a:solidFill>
                <a:cs typeface="Lato Regular"/>
              </a:rPr>
              <a:t>Spojovací materiál a příslušenství pláště jsou opatřeny povrchovou úpravou.</a:t>
            </a:r>
          </a:p>
        </p:txBody>
      </p:sp>
      <p:cxnSp>
        <p:nvCxnSpPr>
          <p:cNvPr id="93" name="Straight Connector 92"/>
          <p:cNvCxnSpPr/>
          <p:nvPr/>
        </p:nvCxnSpPr>
        <p:spPr>
          <a:xfrm>
            <a:off x="6345865" y="4070751"/>
            <a:ext cx="2201333"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555739" y="4257520"/>
            <a:ext cx="476027" cy="476027"/>
            <a:chOff x="1962727" y="3933152"/>
            <a:chExt cx="615758" cy="615758"/>
          </a:xfrm>
        </p:grpSpPr>
        <p:sp>
          <p:nvSpPr>
            <p:cNvPr id="17" name="Chevron 16"/>
            <p:cNvSpPr/>
            <p:nvPr/>
          </p:nvSpPr>
          <p:spPr>
            <a:xfrm>
              <a:off x="2174395" y="4070751"/>
              <a:ext cx="257848" cy="346363"/>
            </a:xfrm>
            <a:prstGeom prst="chevron">
              <a:avLst>
                <a:gd name="adj" fmla="val 65556"/>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Oval 17"/>
            <p:cNvSpPr/>
            <p:nvPr/>
          </p:nvSpPr>
          <p:spPr>
            <a:xfrm>
              <a:off x="1962727" y="3933152"/>
              <a:ext cx="615758" cy="615758"/>
            </a:xfrm>
            <a:prstGeom prst="ellipse">
              <a:avLst/>
            </a:prstGeom>
            <a:noFill/>
            <a:ln w="38100" cmpd="sng">
              <a:solidFill>
                <a:srgbClr val="E7E7E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7927" y="1975709"/>
            <a:ext cx="2055952" cy="1541964"/>
          </a:xfrm>
          <a:prstGeom prst="rect">
            <a:avLst/>
          </a:prstGeom>
        </p:spPr>
      </p:pic>
      <p:pic>
        <p:nvPicPr>
          <p:cNvPr id="43" name="Obrázek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1513" y="1982645"/>
            <a:ext cx="2046704" cy="1535028"/>
          </a:xfrm>
          <a:prstGeom prst="rect">
            <a:avLst/>
          </a:prstGeom>
        </p:spPr>
      </p:pic>
    </p:spTree>
    <p:extLst>
      <p:ext uri="{BB962C8B-B14F-4D97-AF65-F5344CB8AC3E}">
        <p14:creationId xmlns:p14="http://schemas.microsoft.com/office/powerpoint/2010/main" val="1391458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par>
                                <p:cTn id="8" presetID="22" presetClass="entr" presetSubtype="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up)">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500"/>
                                        <p:tgtEl>
                                          <p:spTgt spid="42"/>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wipe(left)">
                                      <p:cBhvr>
                                        <p:cTn id="28" dur="500"/>
                                        <p:tgtEl>
                                          <p:spTgt spid="5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wipe(left)">
                                      <p:cBhvr>
                                        <p:cTn id="31" dur="500"/>
                                        <p:tgtEl>
                                          <p:spTgt spid="56"/>
                                        </p:tgtEl>
                                      </p:cBhvr>
                                    </p:animEffect>
                                  </p:childTnLst>
                                </p:cTn>
                              </p:par>
                              <p:par>
                                <p:cTn id="32" presetID="22" presetClass="entr" presetSubtype="8" fill="hold" nodeType="withEffect">
                                  <p:stCondLst>
                                    <p:cond delay="0"/>
                                  </p:stCondLst>
                                  <p:childTnLst>
                                    <p:set>
                                      <p:cBhvr>
                                        <p:cTn id="33" dur="1" fill="hold">
                                          <p:stCondLst>
                                            <p:cond delay="0"/>
                                          </p:stCondLst>
                                        </p:cTn>
                                        <p:tgtEl>
                                          <p:spTgt spid="81"/>
                                        </p:tgtEl>
                                        <p:attrNameLst>
                                          <p:attrName>style.visibility</p:attrName>
                                        </p:attrNameLst>
                                      </p:cBhvr>
                                      <p:to>
                                        <p:strVal val="visible"/>
                                      </p:to>
                                    </p:set>
                                    <p:animEffect transition="in" filter="wipe(left)">
                                      <p:cBhvr>
                                        <p:cTn id="34" dur="500"/>
                                        <p:tgtEl>
                                          <p:spTgt spid="8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wipe(left)">
                                      <p:cBhvr>
                                        <p:cTn id="39" dur="500"/>
                                        <p:tgtEl>
                                          <p:spTgt spid="5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wipe(left)">
                                      <p:cBhvr>
                                        <p:cTn id="42" dur="500"/>
                                        <p:tgtEl>
                                          <p:spTgt spid="7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80"/>
                                        </p:tgtEl>
                                        <p:attrNameLst>
                                          <p:attrName>style.visibility</p:attrName>
                                        </p:attrNameLst>
                                      </p:cBhvr>
                                      <p:to>
                                        <p:strVal val="visible"/>
                                      </p:to>
                                    </p:set>
                                    <p:animEffect transition="in" filter="wipe(left)">
                                      <p:cBhvr>
                                        <p:cTn id="45" dur="500"/>
                                        <p:tgtEl>
                                          <p:spTgt spid="8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wipe(down)">
                                      <p:cBhvr>
                                        <p:cTn id="50" dur="500"/>
                                        <p:tgtEl>
                                          <p:spTgt spid="4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88"/>
                                        </p:tgtEl>
                                        <p:attrNameLst>
                                          <p:attrName>style.visibility</p:attrName>
                                        </p:attrNameLst>
                                      </p:cBhvr>
                                      <p:to>
                                        <p:strVal val="visible"/>
                                      </p:to>
                                    </p:set>
                                    <p:animEffect transition="in" filter="wipe(left)">
                                      <p:cBhvr>
                                        <p:cTn id="55" dur="500"/>
                                        <p:tgtEl>
                                          <p:spTgt spid="8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wipe(left)">
                                      <p:cBhvr>
                                        <p:cTn id="58" dur="500"/>
                                        <p:tgtEl>
                                          <p:spTgt spid="89"/>
                                        </p:tgtEl>
                                      </p:cBhvr>
                                    </p:animEffect>
                                  </p:childTnLst>
                                </p:cTn>
                              </p:par>
                              <p:par>
                                <p:cTn id="59" presetID="22" presetClass="entr" presetSubtype="8" fill="hold" nodeType="withEffect">
                                  <p:stCondLst>
                                    <p:cond delay="0"/>
                                  </p:stCondLst>
                                  <p:childTnLst>
                                    <p:set>
                                      <p:cBhvr>
                                        <p:cTn id="60" dur="1" fill="hold">
                                          <p:stCondLst>
                                            <p:cond delay="0"/>
                                          </p:stCondLst>
                                        </p:cTn>
                                        <p:tgtEl>
                                          <p:spTgt spid="93"/>
                                        </p:tgtEl>
                                        <p:attrNameLst>
                                          <p:attrName>style.visibility</p:attrName>
                                        </p:attrNameLst>
                                      </p:cBhvr>
                                      <p:to>
                                        <p:strVal val="visible"/>
                                      </p:to>
                                    </p:set>
                                    <p:animEffect transition="in" filter="wipe(left)">
                                      <p:cBhvr>
                                        <p:cTn id="61" dur="500"/>
                                        <p:tgtEl>
                                          <p:spTgt spid="9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grpId="0" nodeType="click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wipe(up)">
                                      <p:cBhvr>
                                        <p:cTn id="66" dur="500"/>
                                        <p:tgtEl>
                                          <p:spTgt spid="90"/>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91"/>
                                        </p:tgtEl>
                                        <p:attrNameLst>
                                          <p:attrName>style.visibility</p:attrName>
                                        </p:attrNameLst>
                                      </p:cBhvr>
                                      <p:to>
                                        <p:strVal val="visible"/>
                                      </p:to>
                                    </p:set>
                                    <p:animEffect transition="in" filter="wipe(up)">
                                      <p:cBhvr>
                                        <p:cTn id="69" dur="500"/>
                                        <p:tgtEl>
                                          <p:spTgt spid="91"/>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92"/>
                                        </p:tgtEl>
                                        <p:attrNameLst>
                                          <p:attrName>style.visibility</p:attrName>
                                        </p:attrNameLst>
                                      </p:cBhvr>
                                      <p:to>
                                        <p:strVal val="visible"/>
                                      </p:to>
                                    </p:set>
                                    <p:animEffect transition="in" filter="wipe(up)">
                                      <p:cBhvr>
                                        <p:cTn id="7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55" grpId="0" animBg="1"/>
      <p:bldP spid="56" grpId="0"/>
      <p:bldP spid="57" grpId="0" animBg="1"/>
      <p:bldP spid="71" grpId="0"/>
      <p:bldP spid="80" grpId="0"/>
      <p:bldP spid="88" grpId="0" animBg="1"/>
      <p:bldP spid="89" grpId="0"/>
      <p:bldP spid="90" grpId="0" animBg="1"/>
      <p:bldP spid="91" grpId="0"/>
      <p:bldP spid="9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945008" y="315195"/>
            <a:ext cx="1629030" cy="246221"/>
            <a:chOff x="6945008" y="315195"/>
            <a:chExt cx="1629030" cy="246221"/>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11" name="TextBox 10"/>
            <p:cNvSpPr txBox="1"/>
            <p:nvPr/>
          </p:nvSpPr>
          <p:spPr>
            <a:xfrm>
              <a:off x="6945008" y="330116"/>
              <a:ext cx="979715"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TMELY</a:t>
              </a:r>
              <a:endParaRPr lang="pt-BR" sz="800" b="1" dirty="0" smtClean="0">
                <a:solidFill>
                  <a:schemeClr val="bg1">
                    <a:lumMod val="50000"/>
                  </a:schemeClr>
                </a:solidFill>
                <a:cs typeface="Lato Regular"/>
              </a:endParaRPr>
            </a:p>
          </p:txBody>
        </p:sp>
        <p:grpSp>
          <p:nvGrpSpPr>
            <p:cNvPr id="13" name="Group 12"/>
            <p:cNvGrpSpPr/>
            <p:nvPr/>
          </p:nvGrpSpPr>
          <p:grpSpPr>
            <a:xfrm>
              <a:off x="7895305" y="315195"/>
              <a:ext cx="433175" cy="246221"/>
              <a:chOff x="7948826" y="605866"/>
              <a:chExt cx="433175" cy="246221"/>
            </a:xfrm>
          </p:grpSpPr>
          <p:grpSp>
            <p:nvGrpSpPr>
              <p:cNvPr id="8" name="Group 7"/>
              <p:cNvGrpSpPr/>
              <p:nvPr/>
            </p:nvGrpSpPr>
            <p:grpSpPr>
              <a:xfrm rot="10800000">
                <a:off x="7948826" y="652835"/>
                <a:ext cx="360604" cy="172975"/>
                <a:chOff x="1984744" y="697023"/>
                <a:chExt cx="667488" cy="383291"/>
              </a:xfrm>
            </p:grpSpPr>
            <p:sp>
              <p:nvSpPr>
                <p:cNvPr id="6"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2"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17</a:t>
                </a:r>
                <a:endParaRPr lang="pt-BR" sz="1000" b="1" dirty="0" smtClean="0">
                  <a:solidFill>
                    <a:schemeClr val="bg1"/>
                  </a:solidFill>
                  <a:cs typeface="Lato Regular"/>
                </a:endParaRPr>
              </a:p>
            </p:txBody>
          </p:sp>
        </p:grpSp>
      </p:grpSp>
      <p:sp>
        <p:nvSpPr>
          <p:cNvPr id="38" name="TextBox 37"/>
          <p:cNvSpPr txBox="1"/>
          <p:nvPr/>
        </p:nvSpPr>
        <p:spPr>
          <a:xfrm>
            <a:off x="1182865" y="573350"/>
            <a:ext cx="2886191" cy="652486"/>
          </a:xfrm>
          <a:prstGeom prst="rect">
            <a:avLst/>
          </a:prstGeom>
          <a:noFill/>
        </p:spPr>
        <p:txBody>
          <a:bodyPr wrap="square" rtlCol="0">
            <a:spAutoFit/>
          </a:bodyPr>
          <a:lstStyle/>
          <a:p>
            <a:pPr>
              <a:lnSpc>
                <a:spcPct val="70000"/>
              </a:lnSpc>
            </a:pPr>
            <a:r>
              <a:rPr lang="cs-CZ" sz="3200" b="1" dirty="0" smtClean="0">
                <a:cs typeface="Lato Black"/>
              </a:rPr>
              <a:t>SPECIÁLNÍ</a:t>
            </a:r>
            <a:endParaRPr lang="pt-BR" sz="3200" b="1" dirty="0" smtClean="0">
              <a:cs typeface="Lato Black"/>
            </a:endParaRPr>
          </a:p>
          <a:p>
            <a:pPr>
              <a:lnSpc>
                <a:spcPct val="70000"/>
              </a:lnSpc>
            </a:pPr>
            <a:r>
              <a:rPr lang="cs-CZ" sz="2000" b="1" dirty="0" smtClean="0">
                <a:solidFill>
                  <a:srgbClr val="00B4FF"/>
                </a:solidFill>
                <a:cs typeface="Lato Black"/>
              </a:rPr>
              <a:t>TĚSNÍCÍ TMELY</a:t>
            </a:r>
            <a:endParaRPr lang="pt-BR" sz="2000" b="1" dirty="0" smtClean="0">
              <a:solidFill>
                <a:srgbClr val="00B4FF"/>
              </a:solidFill>
              <a:cs typeface="Lato Black"/>
            </a:endParaRPr>
          </a:p>
        </p:txBody>
      </p:sp>
      <p:pic>
        <p:nvPicPr>
          <p:cNvPr id="39" name="Picture 38"/>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26205" y="642238"/>
            <a:ext cx="522503" cy="529117"/>
          </a:xfrm>
          <a:prstGeom prst="rect">
            <a:avLst/>
          </a:prstGeom>
          <a:noFill/>
          <a:ln>
            <a:noFill/>
          </a:ln>
        </p:spPr>
      </p:pic>
      <p:sp>
        <p:nvSpPr>
          <p:cNvPr id="40" name="TextBox 39"/>
          <p:cNvSpPr txBox="1"/>
          <p:nvPr/>
        </p:nvSpPr>
        <p:spPr>
          <a:xfrm>
            <a:off x="443951" y="1274016"/>
            <a:ext cx="8169903" cy="369332"/>
          </a:xfrm>
          <a:prstGeom prst="rect">
            <a:avLst/>
          </a:prstGeom>
          <a:noFill/>
        </p:spPr>
        <p:txBody>
          <a:bodyPr wrap="square" rtlCol="0">
            <a:spAutoFit/>
          </a:bodyPr>
          <a:lstStyle/>
          <a:p>
            <a:r>
              <a:rPr lang="pt-BR" sz="900" dirty="0">
                <a:solidFill>
                  <a:schemeClr val="bg1">
                    <a:lumMod val="65000"/>
                  </a:schemeClr>
                </a:solidFill>
                <a:cs typeface="Lato Regular"/>
              </a:rPr>
              <a:t>Smaltované plechy nádrže jsou spojovány speciálními šrouby a maticemi. Uvnitř nádrže jsou šrouby chráněny proti korozi krytem z tvrzeného plastu. Pro utěsnění každého šroubu a plechů pláště nádrže se používá trvale </a:t>
            </a:r>
            <a:r>
              <a:rPr lang="pt-BR" sz="900" dirty="0" smtClean="0">
                <a:solidFill>
                  <a:schemeClr val="bg1">
                    <a:lumMod val="65000"/>
                  </a:schemeClr>
                </a:solidFill>
                <a:cs typeface="Lato Regular"/>
              </a:rPr>
              <a:t>pružný tmel</a:t>
            </a:r>
            <a:r>
              <a:rPr lang="cs-CZ" sz="900" dirty="0" smtClean="0">
                <a:solidFill>
                  <a:schemeClr val="bg1">
                    <a:lumMod val="65000"/>
                  </a:schemeClr>
                </a:solidFill>
                <a:cs typeface="Lato Regular"/>
              </a:rPr>
              <a:t>. </a:t>
            </a:r>
            <a:r>
              <a:rPr lang="pt-BR" sz="900" dirty="0" smtClean="0">
                <a:solidFill>
                  <a:schemeClr val="bg1">
                    <a:lumMod val="65000"/>
                  </a:schemeClr>
                </a:solidFill>
                <a:cs typeface="Lato Regular"/>
              </a:rPr>
              <a:t>Tmel </a:t>
            </a:r>
            <a:r>
              <a:rPr lang="pt-BR" sz="900" dirty="0">
                <a:solidFill>
                  <a:schemeClr val="bg1">
                    <a:lumMod val="65000"/>
                  </a:schemeClr>
                </a:solidFill>
                <a:cs typeface="Lato Regular"/>
              </a:rPr>
              <a:t>je aplikován také na hrany panelů nádrže pro utěsnění a jako dodatečná ochrana proti korozi.</a:t>
            </a:r>
          </a:p>
        </p:txBody>
      </p:sp>
      <p:cxnSp>
        <p:nvCxnSpPr>
          <p:cNvPr id="41" name="Straight Connector 40"/>
          <p:cNvCxnSpPr/>
          <p:nvPr/>
        </p:nvCxnSpPr>
        <p:spPr>
          <a:xfrm>
            <a:off x="522249" y="1848950"/>
            <a:ext cx="8091606" cy="0"/>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443952" y="2049268"/>
            <a:ext cx="2546897" cy="2579168"/>
          </a:xfrm>
          <a:prstGeom prst="rect">
            <a:avLst/>
          </a:prstGeom>
          <a:noFill/>
        </p:spPr>
        <p:txBody>
          <a:bodyPr wrap="square" rtlCol="0">
            <a:spAutoFit/>
          </a:bodyPr>
          <a:lstStyle/>
          <a:p>
            <a:r>
              <a:rPr lang="pt-BR" sz="1400" b="1" dirty="0">
                <a:solidFill>
                  <a:srgbClr val="7F7F7F"/>
                </a:solidFill>
                <a:cs typeface="Lato Black"/>
              </a:rPr>
              <a:t>DOW CORNING </a:t>
            </a:r>
            <a:r>
              <a:rPr lang="pt-BR" sz="1400" b="1" dirty="0" smtClean="0">
                <a:solidFill>
                  <a:srgbClr val="7F7F7F"/>
                </a:solidFill>
                <a:cs typeface="Lato Black"/>
              </a:rPr>
              <a:t>787T</a:t>
            </a:r>
            <a:r>
              <a:rPr lang="cs-CZ" sz="1400" b="1" dirty="0" smtClean="0">
                <a:solidFill>
                  <a:srgbClr val="7F7F7F"/>
                </a:solidFill>
                <a:cs typeface="Lato Black"/>
              </a:rPr>
              <a:t/>
            </a:r>
            <a:br>
              <a:rPr lang="cs-CZ" sz="1400" b="1" dirty="0" smtClean="0">
                <a:solidFill>
                  <a:srgbClr val="7F7F7F"/>
                </a:solidFill>
                <a:cs typeface="Lato Black"/>
              </a:rPr>
            </a:br>
            <a:endParaRPr lang="pt-BR" sz="900" dirty="0" smtClean="0">
              <a:solidFill>
                <a:schemeClr val="bg1">
                  <a:lumMod val="65000"/>
                </a:schemeClr>
              </a:solidFill>
              <a:latin typeface="Lato Regular"/>
              <a:cs typeface="Lato Regular"/>
            </a:endParaRPr>
          </a:p>
          <a:p>
            <a:pPr>
              <a:lnSpc>
                <a:spcPct val="110000"/>
              </a:lnSpc>
            </a:pPr>
            <a:r>
              <a:rPr lang="pt-BR" sz="900" dirty="0" smtClean="0">
                <a:solidFill>
                  <a:srgbClr val="7F7F7F"/>
                </a:solidFill>
                <a:cs typeface="Lato Regular"/>
              </a:rPr>
              <a:t>Silikonový </a:t>
            </a:r>
            <a:r>
              <a:rPr lang="pt-BR" sz="900" dirty="0">
                <a:solidFill>
                  <a:srgbClr val="7F7F7F"/>
                </a:solidFill>
                <a:cs typeface="Lato Regular"/>
              </a:rPr>
              <a:t>tmel na sklo a kovy DOW CORNING 787T je jednosložkový acetoxylový silikonový tmel s nízkým modulem vytvrzující vzdušnou vlhkostí vhodný pro zasklívání s vysokým pohybem, kde je třeba dosáhnout neviditelných spojů mezi skleněnými tabulemi. Je ideální pro koncové nebo rohové spoje skleněných tabulí, spojování skla ke sklu, lepení skla k hliníku a k těsnění solárních panelů. Spojuje vysokou pružnost a ohebnost s vynikající přilnavostí k různým neporézním materiálům, jako je sklo, glazované keramické dlaždice a hliník. Silikonový tmel DOW CORNING 787T má vynikající odolnost proti stárnutí, smrštění, praskání a blednutí barvy.</a:t>
            </a:r>
          </a:p>
        </p:txBody>
      </p:sp>
      <p:sp>
        <p:nvSpPr>
          <p:cNvPr id="55" name="Rectangle 54"/>
          <p:cNvSpPr/>
          <p:nvPr/>
        </p:nvSpPr>
        <p:spPr>
          <a:xfrm>
            <a:off x="3245224" y="2226811"/>
            <a:ext cx="72000" cy="72000"/>
          </a:xfrm>
          <a:prstGeom prst="rect">
            <a:avLst/>
          </a:prstGeom>
          <a:solidFill>
            <a:srgbClr val="006E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3471350" y="2139701"/>
            <a:ext cx="2281750" cy="553998"/>
          </a:xfrm>
          <a:prstGeom prst="rect">
            <a:avLst/>
          </a:prstGeom>
          <a:noFill/>
        </p:spPr>
        <p:txBody>
          <a:bodyPr wrap="square" rtlCol="0">
            <a:spAutoFit/>
          </a:bodyPr>
          <a:lstStyle/>
          <a:p>
            <a:r>
              <a:rPr lang="cs-CZ" sz="1000" b="1" dirty="0" smtClean="0">
                <a:solidFill>
                  <a:schemeClr val="bg1">
                    <a:lumMod val="50000"/>
                  </a:schemeClr>
                </a:solidFill>
                <a:cs typeface="Lato Regular"/>
              </a:rPr>
              <a:t>MODERNÍ TECHNOLOGIE TĚSNĚNÍ PRO DLOUHODOBÉ A NÍZKONÁKLADOVÉ  POUŽITÍ</a:t>
            </a:r>
            <a:endParaRPr lang="pt-BR" sz="1000" b="1" dirty="0">
              <a:solidFill>
                <a:schemeClr val="bg1">
                  <a:lumMod val="50000"/>
                </a:schemeClr>
              </a:solidFill>
              <a:cs typeface="Lato Regular"/>
            </a:endParaRPr>
          </a:p>
        </p:txBody>
      </p:sp>
      <p:sp>
        <p:nvSpPr>
          <p:cNvPr id="80" name="TextBox 79"/>
          <p:cNvSpPr txBox="1"/>
          <p:nvPr/>
        </p:nvSpPr>
        <p:spPr>
          <a:xfrm>
            <a:off x="3130446" y="4358055"/>
            <a:ext cx="2441677" cy="397032"/>
          </a:xfrm>
          <a:prstGeom prst="rect">
            <a:avLst/>
          </a:prstGeom>
          <a:noFill/>
        </p:spPr>
        <p:txBody>
          <a:bodyPr wrap="square" rtlCol="0">
            <a:spAutoFit/>
          </a:bodyPr>
          <a:lstStyle/>
          <a:p>
            <a:pPr>
              <a:lnSpc>
                <a:spcPct val="110000"/>
              </a:lnSpc>
            </a:pPr>
            <a:r>
              <a:rPr lang="cs-CZ" sz="900" dirty="0" smtClean="0">
                <a:solidFill>
                  <a:srgbClr val="7F7F7F"/>
                </a:solidFill>
                <a:cs typeface="Lato Regular"/>
              </a:rPr>
              <a:t>Prohlédněte si </a:t>
            </a:r>
            <a:r>
              <a:rPr lang="cs-CZ" sz="900" dirty="0">
                <a:solidFill>
                  <a:srgbClr val="7F7F7F"/>
                </a:solidFill>
                <a:cs typeface="Lato Regular"/>
              </a:rPr>
              <a:t>z</a:t>
            </a:r>
            <a:r>
              <a:rPr lang="pt-BR" sz="900" dirty="0" smtClean="0">
                <a:solidFill>
                  <a:srgbClr val="7F7F7F"/>
                </a:solidFill>
                <a:cs typeface="Lato Regular"/>
              </a:rPr>
              <a:t>obrazení </a:t>
            </a:r>
            <a:r>
              <a:rPr lang="cs-CZ" sz="900" dirty="0">
                <a:solidFill>
                  <a:srgbClr val="7F7F7F"/>
                </a:solidFill>
                <a:cs typeface="Lato Regular"/>
              </a:rPr>
              <a:t>ř</a:t>
            </a:r>
            <a:r>
              <a:rPr lang="pt-BR" sz="900" dirty="0" smtClean="0">
                <a:solidFill>
                  <a:srgbClr val="7F7F7F"/>
                </a:solidFill>
                <a:cs typeface="Lato Regular"/>
              </a:rPr>
              <a:t>ezu šroubovým spojem smaltované nádrže</a:t>
            </a:r>
            <a:endParaRPr lang="pt-BR" sz="900" dirty="0">
              <a:solidFill>
                <a:schemeClr val="bg1">
                  <a:lumMod val="50000"/>
                </a:schemeClr>
              </a:solidFill>
              <a:cs typeface="Lato Regular"/>
            </a:endParaRPr>
          </a:p>
        </p:txBody>
      </p:sp>
      <p:cxnSp>
        <p:nvCxnSpPr>
          <p:cNvPr id="81" name="Straight Connector 80"/>
          <p:cNvCxnSpPr/>
          <p:nvPr/>
        </p:nvCxnSpPr>
        <p:spPr>
          <a:xfrm>
            <a:off x="3217332" y="4271670"/>
            <a:ext cx="2201333" cy="0"/>
          </a:xfrm>
          <a:prstGeom prst="line">
            <a:avLst/>
          </a:prstGeom>
          <a:ln w="3175" cmpd="sng">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5753100" y="4199005"/>
            <a:ext cx="451202" cy="451202"/>
            <a:chOff x="1962727" y="3933152"/>
            <a:chExt cx="615758" cy="615758"/>
          </a:xfrm>
        </p:grpSpPr>
        <p:sp>
          <p:nvSpPr>
            <p:cNvPr id="17" name="Chevron 16"/>
            <p:cNvSpPr/>
            <p:nvPr/>
          </p:nvSpPr>
          <p:spPr>
            <a:xfrm>
              <a:off x="2174395" y="4070751"/>
              <a:ext cx="257848" cy="346363"/>
            </a:xfrm>
            <a:prstGeom prst="chevron">
              <a:avLst>
                <a:gd name="adj" fmla="val 65556"/>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Oval 17"/>
            <p:cNvSpPr/>
            <p:nvPr/>
          </p:nvSpPr>
          <p:spPr>
            <a:xfrm>
              <a:off x="1962727" y="3933152"/>
              <a:ext cx="615758" cy="615758"/>
            </a:xfrm>
            <a:prstGeom prst="ellipse">
              <a:avLst/>
            </a:prstGeom>
            <a:noFill/>
            <a:ln w="38100" cmpd="sng">
              <a:solidFill>
                <a:srgbClr val="E7E7E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3" name="Obrázek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9926" y="1982644"/>
            <a:ext cx="1729878" cy="2779855"/>
          </a:xfrm>
          <a:prstGeom prst="rect">
            <a:avLst/>
          </a:prstGeom>
        </p:spPr>
      </p:pic>
      <p:sp>
        <p:nvSpPr>
          <p:cNvPr id="32" name="TextBox 55"/>
          <p:cNvSpPr txBox="1"/>
          <p:nvPr/>
        </p:nvSpPr>
        <p:spPr>
          <a:xfrm>
            <a:off x="3471350" y="2753045"/>
            <a:ext cx="2281750" cy="553998"/>
          </a:xfrm>
          <a:prstGeom prst="rect">
            <a:avLst/>
          </a:prstGeom>
          <a:noFill/>
        </p:spPr>
        <p:txBody>
          <a:bodyPr wrap="square" rtlCol="0">
            <a:spAutoFit/>
          </a:bodyPr>
          <a:lstStyle/>
          <a:p>
            <a:r>
              <a:rPr lang="cs-CZ" sz="1000" b="1" dirty="0" smtClean="0">
                <a:solidFill>
                  <a:schemeClr val="bg1">
                    <a:lumMod val="50000"/>
                  </a:schemeClr>
                </a:solidFill>
                <a:cs typeface="Lato Regular"/>
              </a:rPr>
              <a:t>VLASTNOSTI VYVINUTY VE SPOLUPRÁCI S FIRMOU SIKA (STAVEBNÍ CHEMIE) PRO APLIKACE NA NÁDRŽÍCH</a:t>
            </a:r>
            <a:endParaRPr lang="pt-BR" sz="1000" b="1" dirty="0">
              <a:solidFill>
                <a:schemeClr val="bg1">
                  <a:lumMod val="50000"/>
                </a:schemeClr>
              </a:solidFill>
              <a:cs typeface="Lato Regular"/>
            </a:endParaRPr>
          </a:p>
        </p:txBody>
      </p:sp>
      <p:sp>
        <p:nvSpPr>
          <p:cNvPr id="33" name="TextBox 55"/>
          <p:cNvSpPr txBox="1"/>
          <p:nvPr/>
        </p:nvSpPr>
        <p:spPr>
          <a:xfrm>
            <a:off x="3471350" y="3317906"/>
            <a:ext cx="2429388" cy="400110"/>
          </a:xfrm>
          <a:prstGeom prst="rect">
            <a:avLst/>
          </a:prstGeom>
          <a:noFill/>
        </p:spPr>
        <p:txBody>
          <a:bodyPr wrap="square" rtlCol="0">
            <a:spAutoFit/>
          </a:bodyPr>
          <a:lstStyle/>
          <a:p>
            <a:r>
              <a:rPr lang="cs-CZ" sz="1000" b="1" dirty="0" smtClean="0">
                <a:solidFill>
                  <a:schemeClr val="bg1">
                    <a:lumMod val="50000"/>
                  </a:schemeClr>
                </a:solidFill>
                <a:cs typeface="Lato Regular"/>
              </a:rPr>
              <a:t>VŠEOBECNÉ POUŽITÍ - POLYURETANOVÝ TMEL</a:t>
            </a:r>
            <a:endParaRPr lang="pt-BR" sz="1000" b="1" dirty="0">
              <a:solidFill>
                <a:schemeClr val="bg1">
                  <a:lumMod val="50000"/>
                </a:schemeClr>
              </a:solidFill>
              <a:cs typeface="Lato Regular"/>
            </a:endParaRPr>
          </a:p>
        </p:txBody>
      </p:sp>
      <p:sp>
        <p:nvSpPr>
          <p:cNvPr id="34" name="Rectangle 54"/>
          <p:cNvSpPr/>
          <p:nvPr/>
        </p:nvSpPr>
        <p:spPr>
          <a:xfrm>
            <a:off x="3245224" y="2837034"/>
            <a:ext cx="72000" cy="72000"/>
          </a:xfrm>
          <a:prstGeom prst="rect">
            <a:avLst/>
          </a:prstGeom>
          <a:solidFill>
            <a:srgbClr val="006E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54"/>
          <p:cNvSpPr/>
          <p:nvPr/>
        </p:nvSpPr>
        <p:spPr>
          <a:xfrm>
            <a:off x="3245224" y="3374574"/>
            <a:ext cx="72000" cy="72000"/>
          </a:xfrm>
          <a:prstGeom prst="rect">
            <a:avLst/>
          </a:prstGeom>
          <a:solidFill>
            <a:srgbClr val="006E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55"/>
          <p:cNvSpPr txBox="1"/>
          <p:nvPr/>
        </p:nvSpPr>
        <p:spPr>
          <a:xfrm>
            <a:off x="3471350" y="3769685"/>
            <a:ext cx="2429388" cy="400110"/>
          </a:xfrm>
          <a:prstGeom prst="rect">
            <a:avLst/>
          </a:prstGeom>
          <a:noFill/>
        </p:spPr>
        <p:txBody>
          <a:bodyPr wrap="square" rtlCol="0">
            <a:spAutoFit/>
          </a:bodyPr>
          <a:lstStyle/>
          <a:p>
            <a:r>
              <a:rPr lang="cs-CZ" sz="1000" b="1" dirty="0" smtClean="0">
                <a:solidFill>
                  <a:schemeClr val="bg1">
                    <a:lumMod val="50000"/>
                  </a:schemeClr>
                </a:solidFill>
                <a:cs typeface="Lato Regular"/>
              </a:rPr>
              <a:t>VYSOKOTEPLOTNÍ POUŽITÍ - SILIKONOVÝ TMEL</a:t>
            </a:r>
            <a:endParaRPr lang="pt-BR" sz="1000" b="1" dirty="0">
              <a:solidFill>
                <a:schemeClr val="bg1">
                  <a:lumMod val="50000"/>
                </a:schemeClr>
              </a:solidFill>
              <a:cs typeface="Lato Regular"/>
            </a:endParaRPr>
          </a:p>
        </p:txBody>
      </p:sp>
      <p:sp>
        <p:nvSpPr>
          <p:cNvPr id="37" name="Rectangle 54"/>
          <p:cNvSpPr/>
          <p:nvPr/>
        </p:nvSpPr>
        <p:spPr>
          <a:xfrm>
            <a:off x="3245224" y="3836537"/>
            <a:ext cx="72000" cy="72000"/>
          </a:xfrm>
          <a:prstGeom prst="rect">
            <a:avLst/>
          </a:prstGeom>
          <a:solidFill>
            <a:srgbClr val="006E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28565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par>
                                <p:cTn id="8" presetID="22" presetClass="entr" presetSubtype="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wipe(up)">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left)">
                                      <p:cBhvr>
                                        <p:cTn id="15" dur="500"/>
                                        <p:tgtEl>
                                          <p:spTgt spid="42"/>
                                        </p:tgtEl>
                                      </p:cBhvr>
                                    </p:animEffect>
                                  </p:childTnLst>
                                </p:cTn>
                              </p:par>
                              <p:par>
                                <p:cTn id="16" presetID="22" presetClass="entr" presetSubtype="8"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left)">
                                      <p:cBhvr>
                                        <p:cTn id="23" dur="500"/>
                                        <p:tgtEl>
                                          <p:spTgt spid="5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wipe(left)">
                                      <p:cBhvr>
                                        <p:cTn id="26" dur="500"/>
                                        <p:tgtEl>
                                          <p:spTgt spid="56"/>
                                        </p:tgtEl>
                                      </p:cBhvr>
                                    </p:animEffect>
                                  </p:childTnLst>
                                </p:cTn>
                              </p:par>
                              <p:par>
                                <p:cTn id="27" presetID="22" presetClass="entr" presetSubtype="8" fill="hold"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wipe(left)">
                                      <p:cBhvr>
                                        <p:cTn id="29" dur="500"/>
                                        <p:tgtEl>
                                          <p:spTgt spid="81"/>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wipe(left)">
                                      <p:cBhvr>
                                        <p:cTn id="32" dur="500"/>
                                        <p:tgtEl>
                                          <p:spTgt spid="8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down)">
                                      <p:cBhvr>
                                        <p:cTn id="37" dur="500"/>
                                        <p:tgtEl>
                                          <p:spTgt spid="43"/>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wipe(left)">
                                      <p:cBhvr>
                                        <p:cTn id="40" dur="500"/>
                                        <p:tgtEl>
                                          <p:spTgt spid="32"/>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left)">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left)">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left)">
                                      <p:cBhvr>
                                        <p:cTn id="53" dur="500"/>
                                        <p:tgtEl>
                                          <p:spTgt spid="35"/>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wipe(left)">
                                      <p:cBhvr>
                                        <p:cTn id="56" dur="500"/>
                                        <p:tgtEl>
                                          <p:spTgt spid="36"/>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wipe(left)">
                                      <p:cBhvr>
                                        <p:cTn id="6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55" grpId="0" animBg="1"/>
      <p:bldP spid="56" grpId="0"/>
      <p:bldP spid="80" grpId="0"/>
      <p:bldP spid="32" grpId="0"/>
      <p:bldP spid="33" grpId="0"/>
      <p:bldP spid="34" grpId="0" animBg="1"/>
      <p:bldP spid="35" grpId="0" animBg="1"/>
      <p:bldP spid="36" grpId="0"/>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945008" y="315195"/>
            <a:ext cx="1629030" cy="246221"/>
            <a:chOff x="6945008" y="315195"/>
            <a:chExt cx="1629030" cy="246221"/>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11" name="TextBox 10"/>
            <p:cNvSpPr txBox="1"/>
            <p:nvPr/>
          </p:nvSpPr>
          <p:spPr>
            <a:xfrm>
              <a:off x="6945008" y="330116"/>
              <a:ext cx="979715"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NETĚSNOST</a:t>
              </a:r>
              <a:endParaRPr lang="pt-BR" sz="800" b="1" dirty="0">
                <a:solidFill>
                  <a:schemeClr val="bg1">
                    <a:lumMod val="50000"/>
                  </a:schemeClr>
                </a:solidFill>
                <a:cs typeface="Lato Regular"/>
              </a:endParaRPr>
            </a:p>
          </p:txBody>
        </p:sp>
        <p:grpSp>
          <p:nvGrpSpPr>
            <p:cNvPr id="13" name="Group 12"/>
            <p:cNvGrpSpPr/>
            <p:nvPr/>
          </p:nvGrpSpPr>
          <p:grpSpPr>
            <a:xfrm>
              <a:off x="7895305" y="315195"/>
              <a:ext cx="433175" cy="246221"/>
              <a:chOff x="7948826" y="605866"/>
              <a:chExt cx="433175" cy="246221"/>
            </a:xfrm>
          </p:grpSpPr>
          <p:grpSp>
            <p:nvGrpSpPr>
              <p:cNvPr id="8" name="Group 7"/>
              <p:cNvGrpSpPr/>
              <p:nvPr/>
            </p:nvGrpSpPr>
            <p:grpSpPr>
              <a:xfrm rot="10800000">
                <a:off x="7948826" y="652835"/>
                <a:ext cx="360604" cy="172975"/>
                <a:chOff x="1984744" y="697023"/>
                <a:chExt cx="667488" cy="383291"/>
              </a:xfrm>
            </p:grpSpPr>
            <p:sp>
              <p:nvSpPr>
                <p:cNvPr id="6"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2"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18</a:t>
                </a:r>
                <a:endParaRPr lang="pt-BR" sz="1000" b="1" dirty="0" smtClean="0">
                  <a:solidFill>
                    <a:schemeClr val="bg1"/>
                  </a:solidFill>
                  <a:cs typeface="Lato Regular"/>
                </a:endParaRPr>
              </a:p>
            </p:txBody>
          </p:sp>
        </p:grpSp>
      </p:grpSp>
      <p:sp>
        <p:nvSpPr>
          <p:cNvPr id="38" name="TextBox 37"/>
          <p:cNvSpPr txBox="1"/>
          <p:nvPr/>
        </p:nvSpPr>
        <p:spPr>
          <a:xfrm>
            <a:off x="939691" y="700014"/>
            <a:ext cx="3138180" cy="286232"/>
          </a:xfrm>
          <a:prstGeom prst="rect">
            <a:avLst/>
          </a:prstGeom>
          <a:noFill/>
        </p:spPr>
        <p:txBody>
          <a:bodyPr wrap="square" rtlCol="0">
            <a:spAutoFit/>
          </a:bodyPr>
          <a:lstStyle/>
          <a:p>
            <a:pPr>
              <a:lnSpc>
                <a:spcPct val="70000"/>
              </a:lnSpc>
            </a:pPr>
            <a:r>
              <a:rPr lang="cs-CZ" b="1" dirty="0" smtClean="0">
                <a:cs typeface="Lato Black"/>
              </a:rPr>
              <a:t>PŘÍČINY </a:t>
            </a:r>
            <a:r>
              <a:rPr lang="cs-CZ" b="1" dirty="0" smtClean="0">
                <a:solidFill>
                  <a:srgbClr val="00B4FF"/>
                </a:solidFill>
                <a:cs typeface="Lato Black"/>
              </a:rPr>
              <a:t>NETĚSNOSTI NÁDRŽÍ</a:t>
            </a:r>
            <a:endParaRPr lang="pt-BR" b="1" dirty="0">
              <a:solidFill>
                <a:srgbClr val="00B4FF"/>
              </a:solidFill>
              <a:cs typeface="Lato Black"/>
            </a:endParaRPr>
          </a:p>
        </p:txBody>
      </p:sp>
      <p:pic>
        <p:nvPicPr>
          <p:cNvPr id="65" name="Picture 6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11998" y="694300"/>
            <a:ext cx="280949" cy="247937"/>
          </a:xfrm>
          <a:prstGeom prst="rect">
            <a:avLst/>
          </a:prstGeom>
          <a:noFill/>
          <a:ln>
            <a:noFill/>
          </a:ln>
        </p:spPr>
      </p:pic>
      <p:sp>
        <p:nvSpPr>
          <p:cNvPr id="62" name="TextBox 61"/>
          <p:cNvSpPr txBox="1"/>
          <p:nvPr/>
        </p:nvSpPr>
        <p:spPr>
          <a:xfrm>
            <a:off x="505477" y="1191186"/>
            <a:ext cx="5025168" cy="507831"/>
          </a:xfrm>
          <a:prstGeom prst="rect">
            <a:avLst/>
          </a:prstGeom>
          <a:noFill/>
        </p:spPr>
        <p:txBody>
          <a:bodyPr wrap="square" rtlCol="0">
            <a:spAutoFit/>
          </a:bodyPr>
          <a:lstStyle/>
          <a:p>
            <a:r>
              <a:rPr lang="pt-BR" sz="900" dirty="0">
                <a:solidFill>
                  <a:schemeClr val="bg1">
                    <a:lumMod val="50000"/>
                  </a:schemeClr>
                </a:solidFill>
                <a:cs typeface="Lato Regular"/>
              </a:rPr>
              <a:t>Jednou z hlavních příčin netěsnosti je odlupující se tmel na vnitřní straně nádrže. Včasným odstraněním těchto netěsností můžete předejít katastrofálním důsledkům a správně zvolenou opravou minimalizujete následné náklady na případnou renovaci.</a:t>
            </a:r>
            <a:endParaRPr lang="pt-BR" sz="900" dirty="0" smtClean="0">
              <a:solidFill>
                <a:schemeClr val="bg1">
                  <a:lumMod val="50000"/>
                </a:schemeClr>
              </a:solidFill>
              <a:cs typeface="Lato Regular"/>
            </a:endParaRPr>
          </a:p>
        </p:txBody>
      </p:sp>
      <p:sp>
        <p:nvSpPr>
          <p:cNvPr id="72" name="TextBox 71"/>
          <p:cNvSpPr txBox="1"/>
          <p:nvPr/>
        </p:nvSpPr>
        <p:spPr>
          <a:xfrm>
            <a:off x="513674" y="1810473"/>
            <a:ext cx="5025168" cy="1061829"/>
          </a:xfrm>
          <a:prstGeom prst="rect">
            <a:avLst/>
          </a:prstGeom>
          <a:noFill/>
        </p:spPr>
        <p:txBody>
          <a:bodyPr wrap="square" rtlCol="0">
            <a:spAutoFit/>
          </a:bodyPr>
          <a:lstStyle/>
          <a:p>
            <a:r>
              <a:rPr lang="pt-BR" sz="900" dirty="0">
                <a:solidFill>
                  <a:schemeClr val="bg1">
                    <a:lumMod val="50000"/>
                  </a:schemeClr>
                </a:solidFill>
                <a:cs typeface="Lato Regular"/>
              </a:rPr>
              <a:t>Plechy jsou po celém povrchu chráněny smaltem, hrany plechů bohužel ne, a proto je třeba vnitřní hrany plechů ochránit speciální silikonovou vrstvou. Životnost silikonových tmelů využívaných v 80 letech byla 20 let a byla stanovena téměř přesně. Bohužel tyto tmely stářím ztratily svou přilnavost a silikonová vrstva se začala loupat. Toto umožnilo uskladňovanému médiu narušit kvalitu plechů pomocí rychle se šířící koroze. Přílišná koroze velmi negativně ovlivňuje těsnost a následně statiku celé smaltované nádrže</a:t>
            </a:r>
            <a:r>
              <a:rPr lang="pt-BR" sz="900" dirty="0" smtClean="0">
                <a:solidFill>
                  <a:schemeClr val="bg1">
                    <a:lumMod val="50000"/>
                  </a:schemeClr>
                </a:solidFill>
                <a:cs typeface="Lato Regular"/>
              </a:rPr>
              <a:t>.</a:t>
            </a:r>
            <a:r>
              <a:rPr lang="cs-CZ" sz="900" dirty="0">
                <a:solidFill>
                  <a:schemeClr val="bg1">
                    <a:lumMod val="50000"/>
                  </a:schemeClr>
                </a:solidFill>
                <a:cs typeface="Lato Regular"/>
              </a:rPr>
              <a:t> Současné normy předepisují předimenzovanější konstrukční prvky smaltovaných nádrží, a proto se těmito platnými normami beze zbytku řídíme při opravách.</a:t>
            </a:r>
            <a:endParaRPr lang="pt-BR" sz="900" dirty="0" smtClean="0">
              <a:solidFill>
                <a:schemeClr val="bg1">
                  <a:lumMod val="50000"/>
                </a:schemeClr>
              </a:solidFill>
              <a:cs typeface="Lato Regular"/>
            </a:endParaRPr>
          </a:p>
        </p:txBody>
      </p:sp>
      <p:cxnSp>
        <p:nvCxnSpPr>
          <p:cNvPr id="57" name="Straight Connector 56"/>
          <p:cNvCxnSpPr/>
          <p:nvPr/>
        </p:nvCxnSpPr>
        <p:spPr>
          <a:xfrm>
            <a:off x="611997" y="3857179"/>
            <a:ext cx="4861289" cy="0"/>
          </a:xfrm>
          <a:prstGeom prst="line">
            <a:avLst/>
          </a:prstGeom>
          <a:ln w="3810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587414" y="1109494"/>
            <a:ext cx="4861289" cy="0"/>
          </a:xfrm>
          <a:prstGeom prst="line">
            <a:avLst/>
          </a:prstGeom>
          <a:ln w="3175" cmpd="sng">
            <a:solidFill>
              <a:schemeClr val="accent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611998" y="2939007"/>
            <a:ext cx="4861289" cy="0"/>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595614" y="1721978"/>
            <a:ext cx="4861289"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5" name="TextBox 74"/>
          <p:cNvSpPr txBox="1"/>
          <p:nvPr/>
        </p:nvSpPr>
        <p:spPr>
          <a:xfrm>
            <a:off x="530058" y="3050926"/>
            <a:ext cx="5025168" cy="784830"/>
          </a:xfrm>
          <a:prstGeom prst="rect">
            <a:avLst/>
          </a:prstGeom>
          <a:noFill/>
        </p:spPr>
        <p:txBody>
          <a:bodyPr wrap="square" rtlCol="0">
            <a:spAutoFit/>
          </a:bodyPr>
          <a:lstStyle/>
          <a:p>
            <a:r>
              <a:rPr lang="pt-BR" sz="900" dirty="0">
                <a:solidFill>
                  <a:schemeClr val="bg1">
                    <a:lumMod val="50000"/>
                  </a:schemeClr>
                </a:solidFill>
                <a:cs typeface="Lato Regular"/>
              </a:rPr>
              <a:t>Z výše jmenovaného vyplývá, že je nutné při opravě vyměnit i všechny poškozené šrouby, které byly dříve opatřeny pryžovou půlkulatou hlavou. Tyto jsou nahrazeny pevnostní šrouby DIN 8,8 které mají hlavu potaženou plastem a na rozdíl od původních šroubů odolávají slunečnímu záření a agresivním látkám. Správný počet vyměňovaných šroubů musí být navržen s ohledem na statiku celé smaltované nádrže.</a:t>
            </a:r>
            <a:endParaRPr lang="pt-BR" sz="900" dirty="0" smtClean="0">
              <a:solidFill>
                <a:schemeClr val="bg1">
                  <a:lumMod val="50000"/>
                </a:schemeClr>
              </a:solidFill>
              <a:cs typeface="Lato Regular"/>
            </a:endParaRPr>
          </a:p>
        </p:txBody>
      </p:sp>
      <p:sp>
        <p:nvSpPr>
          <p:cNvPr id="5" name="Rectangle 4"/>
          <p:cNvSpPr/>
          <p:nvPr/>
        </p:nvSpPr>
        <p:spPr>
          <a:xfrm>
            <a:off x="5910263" y="1557168"/>
            <a:ext cx="2663775" cy="301483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Obráze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2533" y="1610285"/>
            <a:ext cx="1247775" cy="928127"/>
          </a:xfrm>
          <a:prstGeom prst="rect">
            <a:avLst/>
          </a:prstGeom>
        </p:spPr>
      </p:pic>
      <p:pic>
        <p:nvPicPr>
          <p:cNvPr id="30" name="Obrázek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1414" y="1610285"/>
            <a:ext cx="1247774" cy="928127"/>
          </a:xfrm>
          <a:prstGeom prst="rect">
            <a:avLst/>
          </a:prstGeom>
        </p:spPr>
      </p:pic>
      <p:pic>
        <p:nvPicPr>
          <p:cNvPr id="31" name="Obrázek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2534" y="2588419"/>
            <a:ext cx="1247774" cy="931614"/>
          </a:xfrm>
          <a:prstGeom prst="rect">
            <a:avLst/>
          </a:prstGeom>
        </p:spPr>
      </p:pic>
      <p:pic>
        <p:nvPicPr>
          <p:cNvPr id="32" name="Obrázek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71416" y="2588419"/>
            <a:ext cx="1247774" cy="931613"/>
          </a:xfrm>
          <a:prstGeom prst="rect">
            <a:avLst/>
          </a:prstGeom>
        </p:spPr>
      </p:pic>
      <p:pic>
        <p:nvPicPr>
          <p:cNvPr id="33" name="Obrázek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72534" y="3576135"/>
            <a:ext cx="1247774" cy="935831"/>
          </a:xfrm>
          <a:prstGeom prst="rect">
            <a:avLst/>
          </a:prstGeom>
        </p:spPr>
      </p:pic>
      <p:pic>
        <p:nvPicPr>
          <p:cNvPr id="34" name="Obrázek 3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71415" y="3576135"/>
            <a:ext cx="1247774" cy="935831"/>
          </a:xfrm>
          <a:prstGeom prst="rect">
            <a:avLst/>
          </a:prstGeom>
        </p:spPr>
      </p:pic>
      <p:sp>
        <p:nvSpPr>
          <p:cNvPr id="35" name="TextBox 74"/>
          <p:cNvSpPr txBox="1"/>
          <p:nvPr/>
        </p:nvSpPr>
        <p:spPr>
          <a:xfrm>
            <a:off x="530058" y="3988156"/>
            <a:ext cx="5025168" cy="784830"/>
          </a:xfrm>
          <a:prstGeom prst="rect">
            <a:avLst/>
          </a:prstGeom>
          <a:noFill/>
        </p:spPr>
        <p:txBody>
          <a:bodyPr wrap="square" rtlCol="0">
            <a:spAutoFit/>
          </a:bodyPr>
          <a:lstStyle/>
          <a:p>
            <a:r>
              <a:rPr lang="pt-BR" sz="900" dirty="0">
                <a:solidFill>
                  <a:schemeClr val="bg1">
                    <a:lumMod val="50000"/>
                  </a:schemeClr>
                </a:solidFill>
                <a:cs typeface="Lato Regular"/>
              </a:rPr>
              <a:t>Další příčinou netěsností nádrže může být podlaha a kotevní pásek, u kterých díky omezené životnosti těchto materiálů je nutné provést opravu či výměnu. Nejčastěji dochází ke zkorodování krajních částí podlahy a kotevního pásku. Tyto díly jsou vyrobeny pouze z černého kovu a jsou ošetřeny speciálními nátěry, ty mají taktéž stanovenou svou maximální životnost. Samozřejmě je nutné podotknout, že dosavadní životnost 20 let bez jakékoliv údržby nebyla malá.</a:t>
            </a:r>
            <a:endParaRPr lang="pt-BR" sz="900" dirty="0" smtClean="0">
              <a:solidFill>
                <a:schemeClr val="bg1">
                  <a:lumMod val="50000"/>
                </a:schemeClr>
              </a:solidFill>
              <a:cs typeface="Lato Regular"/>
            </a:endParaRPr>
          </a:p>
        </p:txBody>
      </p:sp>
    </p:spTree>
    <p:extLst>
      <p:ext uri="{BB962C8B-B14F-4D97-AF65-F5344CB8AC3E}">
        <p14:creationId xmlns:p14="http://schemas.microsoft.com/office/powerpoint/2010/main" val="25947397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left)">
                                      <p:cBhvr>
                                        <p:cTn id="7" dur="500"/>
                                        <p:tgtEl>
                                          <p:spTgt spid="62"/>
                                        </p:tgtEl>
                                      </p:cBhvr>
                                    </p:animEffect>
                                  </p:childTnLst>
                                </p:cTn>
                              </p:par>
                              <p:par>
                                <p:cTn id="8" presetID="22" presetClass="entr" presetSubtype="2" fill="hold"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wipe(right)">
                                      <p:cBhvr>
                                        <p:cTn id="10" dur="500"/>
                                        <p:tgtEl>
                                          <p:spTgt spid="58"/>
                                        </p:tgtEl>
                                      </p:cBhvr>
                                    </p:animEffect>
                                  </p:childTnLst>
                                </p:cTn>
                              </p:par>
                              <p:par>
                                <p:cTn id="11" presetID="22" presetClass="entr" presetSubtype="2"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wipe(right)">
                                      <p:cBhvr>
                                        <p:cTn id="13" dur="500"/>
                                        <p:tgtEl>
                                          <p:spTgt spid="6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72"/>
                                        </p:tgtEl>
                                        <p:attrNameLst>
                                          <p:attrName>style.visibility</p:attrName>
                                        </p:attrNameLst>
                                      </p:cBhvr>
                                      <p:to>
                                        <p:strVal val="visible"/>
                                      </p:to>
                                    </p:set>
                                    <p:animEffect transition="in" filter="wipe(up)">
                                      <p:cBhvr>
                                        <p:cTn id="18" dur="500"/>
                                        <p:tgtEl>
                                          <p:spTgt spid="72"/>
                                        </p:tgtEl>
                                      </p:cBhvr>
                                    </p:animEffect>
                                  </p:childTnLst>
                                </p:cTn>
                              </p:par>
                              <p:par>
                                <p:cTn id="19" presetID="22" presetClass="entr" presetSubtype="8" fill="hold"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wipe(left)">
                                      <p:cBhvr>
                                        <p:cTn id="21" dur="500"/>
                                        <p:tgtEl>
                                          <p:spTgt spid="5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wipe(right)">
                                      <p:cBhvr>
                                        <p:cTn id="26" dur="500"/>
                                        <p:tgtEl>
                                          <p:spTgt spid="57"/>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75"/>
                                        </p:tgtEl>
                                        <p:attrNameLst>
                                          <p:attrName>style.visibility</p:attrName>
                                        </p:attrNameLst>
                                      </p:cBhvr>
                                      <p:to>
                                        <p:strVal val="visible"/>
                                      </p:to>
                                    </p:set>
                                    <p:animEffect transition="in" filter="wipe(left)">
                                      <p:cBhvr>
                                        <p:cTn id="29" dur="500"/>
                                        <p:tgtEl>
                                          <p:spTgt spid="7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50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500"/>
                                        <p:tgtEl>
                                          <p:spTgt spid="3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down)">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down)">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wipe(down)">
                                      <p:cBhvr>
                                        <p:cTn id="59" dur="500"/>
                                        <p:tgtEl>
                                          <p:spTgt spid="3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wipe(down)">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wipe(down)">
                                      <p:cBhvr>
                                        <p:cTn id="6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72" grpId="0"/>
      <p:bldP spid="75" grpId="0"/>
      <p:bldP spid="5" grpId="0" animBg="1"/>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9487" y="2010222"/>
            <a:ext cx="1610507" cy="1181616"/>
          </a:xfrm>
          <a:prstGeom prst="rect">
            <a:avLst/>
          </a:prstGeom>
        </p:spPr>
      </p:pic>
      <p:grpSp>
        <p:nvGrpSpPr>
          <p:cNvPr id="3" name="Group 13"/>
          <p:cNvGrpSpPr/>
          <p:nvPr/>
        </p:nvGrpSpPr>
        <p:grpSpPr>
          <a:xfrm>
            <a:off x="6880412" y="315195"/>
            <a:ext cx="1693626" cy="246221"/>
            <a:chOff x="6880412" y="315195"/>
            <a:chExt cx="1693626" cy="246221"/>
          </a:xfrm>
        </p:grpSpPr>
        <p:pic>
          <p:nvPicPr>
            <p:cNvPr id="4"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5" name="TextBox 10"/>
            <p:cNvSpPr txBox="1"/>
            <p:nvPr/>
          </p:nvSpPr>
          <p:spPr>
            <a:xfrm>
              <a:off x="6880412" y="330116"/>
              <a:ext cx="1044311" cy="215444"/>
            </a:xfrm>
            <a:prstGeom prst="rect">
              <a:avLst/>
            </a:prstGeom>
            <a:noFill/>
          </p:spPr>
          <p:txBody>
            <a:bodyPr wrap="square" rtlCol="0">
              <a:spAutoFit/>
            </a:bodyPr>
            <a:lstStyle/>
            <a:p>
              <a:pPr algn="r"/>
              <a:r>
                <a:rPr lang="cs-CZ" sz="800" b="1" dirty="0" smtClean="0">
                  <a:solidFill>
                    <a:schemeClr val="bg1">
                      <a:lumMod val="65000"/>
                    </a:schemeClr>
                  </a:solidFill>
                  <a:cs typeface="Lato Regular"/>
                </a:rPr>
                <a:t>NÁDRŽE</a:t>
              </a:r>
              <a:endParaRPr lang="pt-BR" sz="800" b="1" dirty="0" smtClean="0">
                <a:solidFill>
                  <a:schemeClr val="bg1">
                    <a:lumMod val="65000"/>
                  </a:schemeClr>
                </a:solidFill>
                <a:cs typeface="Lato Regular"/>
              </a:endParaRPr>
            </a:p>
          </p:txBody>
        </p:sp>
        <p:grpSp>
          <p:nvGrpSpPr>
            <p:cNvPr id="7" name="Group 12"/>
            <p:cNvGrpSpPr/>
            <p:nvPr/>
          </p:nvGrpSpPr>
          <p:grpSpPr>
            <a:xfrm>
              <a:off x="7895305" y="315195"/>
              <a:ext cx="433175" cy="246221"/>
              <a:chOff x="7948826" y="605866"/>
              <a:chExt cx="433175" cy="246221"/>
            </a:xfrm>
          </p:grpSpPr>
          <p:grpSp>
            <p:nvGrpSpPr>
              <p:cNvPr id="8" name="Group 7"/>
              <p:cNvGrpSpPr/>
              <p:nvPr/>
            </p:nvGrpSpPr>
            <p:grpSpPr>
              <a:xfrm rot="10800000">
                <a:off x="7948826" y="652835"/>
                <a:ext cx="360604" cy="172975"/>
                <a:chOff x="1984744" y="697023"/>
                <a:chExt cx="667488" cy="383291"/>
              </a:xfrm>
            </p:grpSpPr>
            <p:sp>
              <p:nvSpPr>
                <p:cNvPr id="10"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9"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02</a:t>
                </a:r>
                <a:endParaRPr lang="pt-BR" sz="1000" b="1" dirty="0" smtClean="0">
                  <a:solidFill>
                    <a:schemeClr val="bg1"/>
                  </a:solidFill>
                  <a:cs typeface="Lato Regular"/>
                </a:endParaRPr>
              </a:p>
            </p:txBody>
          </p:sp>
        </p:grpSp>
      </p:grpSp>
    </p:spTree>
    <p:extLst>
      <p:ext uri="{BB962C8B-B14F-4D97-AF65-F5344CB8AC3E}">
        <p14:creationId xmlns:p14="http://schemas.microsoft.com/office/powerpoint/2010/main" val="17712201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600" fill="hold"/>
                                        <p:tgtEl>
                                          <p:spTgt spid="6"/>
                                        </p:tgtEl>
                                        <p:attrNameLst>
                                          <p:attrName>ppt_w</p:attrName>
                                        </p:attrNameLst>
                                      </p:cBhvr>
                                      <p:tavLst>
                                        <p:tav tm="0">
                                          <p:val>
                                            <p:fltVal val="0"/>
                                          </p:val>
                                        </p:tav>
                                        <p:tav tm="100000">
                                          <p:val>
                                            <p:strVal val="#ppt_w"/>
                                          </p:val>
                                        </p:tav>
                                      </p:tavLst>
                                    </p:anim>
                                    <p:anim calcmode="lin" valueType="num">
                                      <p:cBhvr>
                                        <p:cTn id="8" dur="600" fill="hold"/>
                                        <p:tgtEl>
                                          <p:spTgt spid="6"/>
                                        </p:tgtEl>
                                        <p:attrNameLst>
                                          <p:attrName>ppt_h</p:attrName>
                                        </p:attrNameLst>
                                      </p:cBhvr>
                                      <p:tavLst>
                                        <p:tav tm="0">
                                          <p:val>
                                            <p:fltVal val="0"/>
                                          </p:val>
                                        </p:tav>
                                        <p:tav tm="100000">
                                          <p:val>
                                            <p:strVal val="#ppt_h"/>
                                          </p:val>
                                        </p:tav>
                                      </p:tavLst>
                                    </p:anim>
                                    <p:anim calcmode="lin" valueType="num">
                                      <p:cBhvr>
                                        <p:cTn id="9" dur="600" fill="hold"/>
                                        <p:tgtEl>
                                          <p:spTgt spid="6"/>
                                        </p:tgtEl>
                                        <p:attrNameLst>
                                          <p:attrName>style.rotation</p:attrName>
                                        </p:attrNameLst>
                                      </p:cBhvr>
                                      <p:tavLst>
                                        <p:tav tm="0">
                                          <p:val>
                                            <p:fltVal val="90"/>
                                          </p:val>
                                        </p:tav>
                                        <p:tav tm="100000">
                                          <p:val>
                                            <p:fltVal val="0"/>
                                          </p:val>
                                        </p:tav>
                                      </p:tavLst>
                                    </p:anim>
                                    <p:animEffect transition="in" filter="fade">
                                      <p:cBhvr>
                                        <p:cTn id="10" dur="6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945008" y="315195"/>
            <a:ext cx="1629030" cy="246221"/>
            <a:chOff x="6945008" y="315195"/>
            <a:chExt cx="1629030" cy="246221"/>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11" name="TextBox 10"/>
            <p:cNvSpPr txBox="1"/>
            <p:nvPr/>
          </p:nvSpPr>
          <p:spPr>
            <a:xfrm>
              <a:off x="6945008" y="330116"/>
              <a:ext cx="979715"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NETĚSNOSTI</a:t>
              </a:r>
              <a:endParaRPr lang="pt-BR" sz="800" b="1" dirty="0" smtClean="0">
                <a:solidFill>
                  <a:schemeClr val="bg1">
                    <a:lumMod val="50000"/>
                  </a:schemeClr>
                </a:solidFill>
                <a:cs typeface="Lato Regular"/>
              </a:endParaRPr>
            </a:p>
          </p:txBody>
        </p:sp>
        <p:grpSp>
          <p:nvGrpSpPr>
            <p:cNvPr id="13" name="Group 12"/>
            <p:cNvGrpSpPr/>
            <p:nvPr/>
          </p:nvGrpSpPr>
          <p:grpSpPr>
            <a:xfrm>
              <a:off x="7895305" y="315195"/>
              <a:ext cx="433175" cy="246221"/>
              <a:chOff x="7948826" y="605866"/>
              <a:chExt cx="433175" cy="246221"/>
            </a:xfrm>
          </p:grpSpPr>
          <p:grpSp>
            <p:nvGrpSpPr>
              <p:cNvPr id="8" name="Group 7"/>
              <p:cNvGrpSpPr/>
              <p:nvPr/>
            </p:nvGrpSpPr>
            <p:grpSpPr>
              <a:xfrm rot="10800000">
                <a:off x="7948826" y="652835"/>
                <a:ext cx="360604" cy="172975"/>
                <a:chOff x="1984744" y="697023"/>
                <a:chExt cx="667488" cy="383291"/>
              </a:xfrm>
            </p:grpSpPr>
            <p:sp>
              <p:nvSpPr>
                <p:cNvPr id="6"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2"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19</a:t>
                </a:r>
                <a:endParaRPr lang="pt-BR" sz="1000" b="1" dirty="0" smtClean="0">
                  <a:solidFill>
                    <a:schemeClr val="bg1"/>
                  </a:solidFill>
                  <a:cs typeface="Lato Regular"/>
                </a:endParaRPr>
              </a:p>
            </p:txBody>
          </p:sp>
        </p:grpSp>
      </p:grpSp>
      <p:sp>
        <p:nvSpPr>
          <p:cNvPr id="38" name="TextBox 37"/>
          <p:cNvSpPr txBox="1"/>
          <p:nvPr/>
        </p:nvSpPr>
        <p:spPr>
          <a:xfrm>
            <a:off x="874756" y="709566"/>
            <a:ext cx="3265983" cy="286232"/>
          </a:xfrm>
          <a:prstGeom prst="rect">
            <a:avLst/>
          </a:prstGeom>
          <a:noFill/>
        </p:spPr>
        <p:txBody>
          <a:bodyPr wrap="square" rtlCol="0">
            <a:spAutoFit/>
          </a:bodyPr>
          <a:lstStyle/>
          <a:p>
            <a:pPr>
              <a:lnSpc>
                <a:spcPct val="70000"/>
              </a:lnSpc>
            </a:pPr>
            <a:r>
              <a:rPr lang="cs-CZ" b="1" dirty="0" smtClean="0">
                <a:cs typeface="Lato Black"/>
              </a:rPr>
              <a:t>DALŠÍ PŘÍČINY</a:t>
            </a:r>
            <a:r>
              <a:rPr lang="pt-BR" b="1" dirty="0" smtClean="0">
                <a:cs typeface="Lato Black"/>
              </a:rPr>
              <a:t> </a:t>
            </a:r>
            <a:r>
              <a:rPr lang="cs-CZ" b="1" dirty="0" smtClean="0">
                <a:solidFill>
                  <a:srgbClr val="00B4FF"/>
                </a:solidFill>
                <a:cs typeface="Lato Black"/>
              </a:rPr>
              <a:t>NETĚSNOSTÍ</a:t>
            </a:r>
            <a:endParaRPr lang="pt-BR" b="1" dirty="0" smtClean="0">
              <a:solidFill>
                <a:srgbClr val="00B4FF"/>
              </a:solidFill>
              <a:cs typeface="Lato Black"/>
            </a:endParaRPr>
          </a:p>
        </p:txBody>
      </p:sp>
      <p:pic>
        <p:nvPicPr>
          <p:cNvPr id="39" name="Picture 38"/>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46216" y="611835"/>
            <a:ext cx="328540" cy="328540"/>
          </a:xfrm>
          <a:prstGeom prst="rect">
            <a:avLst/>
          </a:prstGeom>
          <a:noFill/>
          <a:ln>
            <a:noFill/>
          </a:ln>
        </p:spPr>
      </p:pic>
      <p:sp>
        <p:nvSpPr>
          <p:cNvPr id="43" name="Rectangle 42"/>
          <p:cNvSpPr/>
          <p:nvPr/>
        </p:nvSpPr>
        <p:spPr>
          <a:xfrm>
            <a:off x="522249" y="1083692"/>
            <a:ext cx="8091606" cy="91751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p:cNvSpPr txBox="1"/>
          <p:nvPr/>
        </p:nvSpPr>
        <p:spPr>
          <a:xfrm>
            <a:off x="746606" y="1274016"/>
            <a:ext cx="7604965" cy="547073"/>
          </a:xfrm>
          <a:prstGeom prst="rect">
            <a:avLst/>
          </a:prstGeom>
          <a:noFill/>
        </p:spPr>
        <p:txBody>
          <a:bodyPr wrap="square" rtlCol="0">
            <a:spAutoFit/>
          </a:bodyPr>
          <a:lstStyle/>
          <a:p>
            <a:pPr>
              <a:lnSpc>
                <a:spcPct val="110000"/>
              </a:lnSpc>
            </a:pPr>
            <a:r>
              <a:rPr lang="pt-BR" sz="900" dirty="0">
                <a:solidFill>
                  <a:schemeClr val="accent3">
                    <a:lumMod val="20000"/>
                    <a:lumOff val="80000"/>
                  </a:schemeClr>
                </a:solidFill>
                <a:cs typeface="Lato Regular"/>
              </a:rPr>
              <a:t>Další příčinou netěsností nádrže může být podlaha a kotevní pásek, u kterých díky omezené životnosti těchto materiálů je nutné provést opravu či výměnu. Nejčastěji dochází ke zkorodování krajních částí podlahy a kotevního pásku. Tyto díly jsou vyrobeny pouze z černého kovu a jsou ošetřeny speciálními nátěry, ty mají taktéž stanovenou svou maximální životnost. Samozřejmě je nutné podotknout, že dosavadní životnost 20 let bez jakékoliv údržby nebyla malá.</a:t>
            </a:r>
          </a:p>
        </p:txBody>
      </p:sp>
      <p:sp>
        <p:nvSpPr>
          <p:cNvPr id="46" name="Oval 45"/>
          <p:cNvSpPr/>
          <p:nvPr/>
        </p:nvSpPr>
        <p:spPr>
          <a:xfrm>
            <a:off x="2947937" y="2542217"/>
            <a:ext cx="1600971" cy="1600971"/>
          </a:xfrm>
          <a:prstGeom prst="ellipse">
            <a:avLst/>
          </a:prstGeom>
          <a:solidFill>
            <a:schemeClr val="tx2">
              <a:lumMod val="60000"/>
              <a:lumOff val="40000"/>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47" name="Oval 46"/>
          <p:cNvSpPr/>
          <p:nvPr/>
        </p:nvSpPr>
        <p:spPr>
          <a:xfrm>
            <a:off x="4304832" y="2542217"/>
            <a:ext cx="1600971" cy="1600971"/>
          </a:xfrm>
          <a:prstGeom prst="ellipse">
            <a:avLst/>
          </a:prstGeom>
          <a:solidFill>
            <a:schemeClr val="tx1">
              <a:alpha val="2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48" name="Oval 47"/>
          <p:cNvSpPr>
            <a:spLocks noChangeAspect="1"/>
          </p:cNvSpPr>
          <p:nvPr/>
        </p:nvSpPr>
        <p:spPr>
          <a:xfrm>
            <a:off x="3374990" y="2965072"/>
            <a:ext cx="746865" cy="746865"/>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50" name="Oval 49"/>
          <p:cNvSpPr>
            <a:spLocks noChangeAspect="1"/>
          </p:cNvSpPr>
          <p:nvPr/>
        </p:nvSpPr>
        <p:spPr>
          <a:xfrm>
            <a:off x="4913687" y="3146874"/>
            <a:ext cx="383260" cy="383260"/>
          </a:xfrm>
          <a:prstGeom prst="ellipse">
            <a:avLst/>
          </a:prstGeom>
          <a:solidFill>
            <a:schemeClr val="tx1">
              <a:alpha val="8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59" name="Rectangle 58"/>
          <p:cNvSpPr>
            <a:spLocks noChangeAspect="1"/>
          </p:cNvSpPr>
          <p:nvPr/>
        </p:nvSpPr>
        <p:spPr>
          <a:xfrm>
            <a:off x="556836" y="2523860"/>
            <a:ext cx="115957" cy="115957"/>
          </a:xfrm>
          <a:prstGeom prst="rect">
            <a:avLst/>
          </a:prstGeom>
          <a:solidFill>
            <a:srgbClr val="006EB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TextBox 59"/>
          <p:cNvSpPr txBox="1"/>
          <p:nvPr/>
        </p:nvSpPr>
        <p:spPr>
          <a:xfrm>
            <a:off x="650815" y="2425942"/>
            <a:ext cx="1482785" cy="323165"/>
          </a:xfrm>
          <a:prstGeom prst="rect">
            <a:avLst/>
          </a:prstGeom>
          <a:noFill/>
        </p:spPr>
        <p:txBody>
          <a:bodyPr wrap="square" rtlCol="0">
            <a:spAutoFit/>
          </a:bodyPr>
          <a:lstStyle/>
          <a:p>
            <a:r>
              <a:rPr lang="cs-CZ" sz="1500" b="1" dirty="0" smtClean="0">
                <a:solidFill>
                  <a:schemeClr val="tx2"/>
                </a:solidFill>
                <a:cs typeface="Lato Regular"/>
              </a:rPr>
              <a:t>TĚSNOST</a:t>
            </a:r>
            <a:endParaRPr lang="pt-BR" sz="1500" b="1" dirty="0">
              <a:solidFill>
                <a:schemeClr val="tx2"/>
              </a:solidFill>
              <a:cs typeface="Lato Regular"/>
            </a:endParaRPr>
          </a:p>
        </p:txBody>
      </p:sp>
      <p:sp>
        <p:nvSpPr>
          <p:cNvPr id="61" name="TextBox 60"/>
          <p:cNvSpPr txBox="1"/>
          <p:nvPr/>
        </p:nvSpPr>
        <p:spPr>
          <a:xfrm>
            <a:off x="443953" y="2695223"/>
            <a:ext cx="2188411" cy="923330"/>
          </a:xfrm>
          <a:prstGeom prst="rect">
            <a:avLst/>
          </a:prstGeom>
          <a:noFill/>
        </p:spPr>
        <p:txBody>
          <a:bodyPr wrap="square" rtlCol="0">
            <a:spAutoFit/>
          </a:bodyPr>
          <a:lstStyle/>
          <a:p>
            <a:r>
              <a:rPr lang="pt-BR" sz="900" dirty="0" smtClean="0">
                <a:solidFill>
                  <a:srgbClr val="7F7F7F"/>
                </a:solidFill>
                <a:cs typeface="Lato Regular"/>
              </a:rPr>
              <a:t>Zákonná </a:t>
            </a:r>
            <a:r>
              <a:rPr lang="pt-BR" sz="900" dirty="0">
                <a:solidFill>
                  <a:srgbClr val="7F7F7F"/>
                </a:solidFill>
                <a:cs typeface="Lato Regular"/>
              </a:rPr>
              <a:t>norma ukládá všem vlastníkům skladovacích nádrží provádět každých pět let kontrolu těsnosti která musí být provedena tzv. vodní zkouškou. Provedení této vodní zkoušky je součástí každé naší revizní prohlídky.</a:t>
            </a:r>
          </a:p>
        </p:txBody>
      </p:sp>
      <p:sp>
        <p:nvSpPr>
          <p:cNvPr id="62" name="Rectangle 61"/>
          <p:cNvSpPr>
            <a:spLocks noChangeAspect="1"/>
          </p:cNvSpPr>
          <p:nvPr/>
        </p:nvSpPr>
        <p:spPr>
          <a:xfrm>
            <a:off x="556836" y="3708568"/>
            <a:ext cx="115957" cy="115957"/>
          </a:xfrm>
          <a:prstGeom prst="rect">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650815" y="3610650"/>
            <a:ext cx="1482785" cy="323165"/>
          </a:xfrm>
          <a:prstGeom prst="rect">
            <a:avLst/>
          </a:prstGeom>
          <a:noFill/>
        </p:spPr>
        <p:txBody>
          <a:bodyPr wrap="square" rtlCol="0">
            <a:spAutoFit/>
          </a:bodyPr>
          <a:lstStyle/>
          <a:p>
            <a:r>
              <a:rPr lang="cs-CZ" sz="1500" b="1" dirty="0" smtClean="0">
                <a:solidFill>
                  <a:srgbClr val="00B4FF"/>
                </a:solidFill>
                <a:cs typeface="Lato Regular"/>
              </a:rPr>
              <a:t>MODERNIZACE</a:t>
            </a:r>
            <a:endParaRPr lang="pt-BR" sz="1500" b="1" dirty="0">
              <a:solidFill>
                <a:srgbClr val="00B4FF"/>
              </a:solidFill>
              <a:cs typeface="Lato Regular"/>
            </a:endParaRPr>
          </a:p>
        </p:txBody>
      </p:sp>
      <p:sp>
        <p:nvSpPr>
          <p:cNvPr id="64" name="TextBox 63"/>
          <p:cNvSpPr txBox="1"/>
          <p:nvPr/>
        </p:nvSpPr>
        <p:spPr>
          <a:xfrm>
            <a:off x="443953" y="3879931"/>
            <a:ext cx="2188411" cy="784830"/>
          </a:xfrm>
          <a:prstGeom prst="rect">
            <a:avLst/>
          </a:prstGeom>
          <a:noFill/>
        </p:spPr>
        <p:txBody>
          <a:bodyPr wrap="square" rtlCol="0">
            <a:spAutoFit/>
          </a:bodyPr>
          <a:lstStyle/>
          <a:p>
            <a:r>
              <a:rPr lang="pt-BR" sz="900" dirty="0">
                <a:solidFill>
                  <a:srgbClr val="7F7F7F"/>
                </a:solidFill>
                <a:cs typeface="Lato Regular"/>
              </a:rPr>
              <a:t>Mimo již zmiňované práce jsme schopni nabídnout kompletní modernizaci Vašich stávajících technologií, jejich výměnu za novější, modernější a energeticky úspornější.</a:t>
            </a:r>
          </a:p>
        </p:txBody>
      </p:sp>
      <p:sp>
        <p:nvSpPr>
          <p:cNvPr id="65" name="Rectangle 64"/>
          <p:cNvSpPr>
            <a:spLocks noChangeAspect="1"/>
          </p:cNvSpPr>
          <p:nvPr/>
        </p:nvSpPr>
        <p:spPr>
          <a:xfrm>
            <a:off x="6525033" y="2523860"/>
            <a:ext cx="115957" cy="11595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TextBox 65"/>
          <p:cNvSpPr txBox="1"/>
          <p:nvPr/>
        </p:nvSpPr>
        <p:spPr>
          <a:xfrm>
            <a:off x="6619012" y="2425942"/>
            <a:ext cx="1480528" cy="323165"/>
          </a:xfrm>
          <a:prstGeom prst="rect">
            <a:avLst/>
          </a:prstGeom>
          <a:noFill/>
        </p:spPr>
        <p:txBody>
          <a:bodyPr wrap="square" rtlCol="0">
            <a:spAutoFit/>
          </a:bodyPr>
          <a:lstStyle/>
          <a:p>
            <a:r>
              <a:rPr lang="cs-CZ" sz="1500" b="1" dirty="0" smtClean="0">
                <a:cs typeface="Lato Regular"/>
              </a:rPr>
              <a:t>PRAXE</a:t>
            </a:r>
            <a:endParaRPr lang="pt-BR" sz="1500" b="1" dirty="0">
              <a:cs typeface="Lato Regular"/>
            </a:endParaRPr>
          </a:p>
        </p:txBody>
      </p:sp>
      <p:sp>
        <p:nvSpPr>
          <p:cNvPr id="67" name="TextBox 66"/>
          <p:cNvSpPr txBox="1"/>
          <p:nvPr/>
        </p:nvSpPr>
        <p:spPr>
          <a:xfrm>
            <a:off x="6412150" y="2695223"/>
            <a:ext cx="2188411" cy="923330"/>
          </a:xfrm>
          <a:prstGeom prst="rect">
            <a:avLst/>
          </a:prstGeom>
          <a:noFill/>
        </p:spPr>
        <p:txBody>
          <a:bodyPr wrap="square" rtlCol="0">
            <a:spAutoFit/>
          </a:bodyPr>
          <a:lstStyle/>
          <a:p>
            <a:r>
              <a:rPr lang="pt-BR" sz="900" dirty="0">
                <a:solidFill>
                  <a:srgbClr val="7F7F7F"/>
                </a:solidFill>
                <a:cs typeface="Lato Regular"/>
              </a:rPr>
              <a:t>V naší každodenní praxi čerpáme ze zkušeností dlouholetého pracovníka Vítkovic, který v roce 1995 založil vlastní firmu, ta v oblasti staveb, oprav sil a nádrží působila u nás i po celé Evropě do roku 2008. </a:t>
            </a:r>
          </a:p>
        </p:txBody>
      </p:sp>
      <p:sp>
        <p:nvSpPr>
          <p:cNvPr id="68" name="Rectangle 67"/>
          <p:cNvSpPr>
            <a:spLocks noChangeAspect="1"/>
          </p:cNvSpPr>
          <p:nvPr/>
        </p:nvSpPr>
        <p:spPr>
          <a:xfrm>
            <a:off x="6525033" y="3708568"/>
            <a:ext cx="115957" cy="115957"/>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p:cNvSpPr txBox="1"/>
          <p:nvPr/>
        </p:nvSpPr>
        <p:spPr>
          <a:xfrm>
            <a:off x="6619012" y="3610650"/>
            <a:ext cx="1497829" cy="323165"/>
          </a:xfrm>
          <a:prstGeom prst="rect">
            <a:avLst/>
          </a:prstGeom>
          <a:noFill/>
        </p:spPr>
        <p:txBody>
          <a:bodyPr wrap="square" rtlCol="0">
            <a:spAutoFit/>
          </a:bodyPr>
          <a:lstStyle/>
          <a:p>
            <a:r>
              <a:rPr lang="cs-CZ" sz="1500" b="1" dirty="0" smtClean="0">
                <a:solidFill>
                  <a:schemeClr val="bg1">
                    <a:lumMod val="50000"/>
                  </a:schemeClr>
                </a:solidFill>
                <a:cs typeface="Lato Regular"/>
              </a:rPr>
              <a:t>REFERENCE</a:t>
            </a:r>
            <a:endParaRPr lang="pt-BR" sz="1500" b="1" dirty="0">
              <a:solidFill>
                <a:schemeClr val="bg1">
                  <a:lumMod val="50000"/>
                </a:schemeClr>
              </a:solidFill>
              <a:cs typeface="Lato Regular"/>
            </a:endParaRPr>
          </a:p>
        </p:txBody>
      </p:sp>
      <p:sp>
        <p:nvSpPr>
          <p:cNvPr id="70" name="TextBox 69"/>
          <p:cNvSpPr txBox="1"/>
          <p:nvPr/>
        </p:nvSpPr>
        <p:spPr>
          <a:xfrm>
            <a:off x="6412150" y="3879931"/>
            <a:ext cx="2188411" cy="784830"/>
          </a:xfrm>
          <a:prstGeom prst="rect">
            <a:avLst/>
          </a:prstGeom>
          <a:noFill/>
        </p:spPr>
        <p:txBody>
          <a:bodyPr wrap="square" rtlCol="0">
            <a:spAutoFit/>
          </a:bodyPr>
          <a:lstStyle/>
          <a:p>
            <a:r>
              <a:rPr lang="pt-BR" sz="900" dirty="0">
                <a:solidFill>
                  <a:srgbClr val="7F7F7F"/>
                </a:solidFill>
                <a:cs typeface="Lato Regular"/>
              </a:rPr>
              <a:t>Neustále čerpáme z těchto dlouholetých zkušeností, i když stále více převažují zkušenosti naše vlastní, podložené nemalou řádkou dokončených staveb, oprav a renovací. </a:t>
            </a:r>
          </a:p>
        </p:txBody>
      </p:sp>
      <p:sp>
        <p:nvSpPr>
          <p:cNvPr id="73" name="TextBox 72"/>
          <p:cNvSpPr txBox="1"/>
          <p:nvPr/>
        </p:nvSpPr>
        <p:spPr>
          <a:xfrm>
            <a:off x="3252161" y="3126024"/>
            <a:ext cx="988639" cy="369332"/>
          </a:xfrm>
          <a:prstGeom prst="rect">
            <a:avLst/>
          </a:prstGeom>
          <a:noFill/>
        </p:spPr>
        <p:txBody>
          <a:bodyPr wrap="square" rtlCol="0">
            <a:spAutoFit/>
          </a:bodyPr>
          <a:lstStyle/>
          <a:p>
            <a:pPr algn="ctr"/>
            <a:r>
              <a:rPr lang="cs-CZ" dirty="0" smtClean="0">
                <a:solidFill>
                  <a:schemeClr val="bg1"/>
                </a:solidFill>
                <a:latin typeface="Lato Light"/>
                <a:cs typeface="Lato Light"/>
              </a:rPr>
              <a:t>75</a:t>
            </a:r>
            <a:r>
              <a:rPr lang="pt-BR" dirty="0" smtClean="0">
                <a:solidFill>
                  <a:schemeClr val="bg1"/>
                </a:solidFill>
                <a:latin typeface="Lato Light"/>
                <a:cs typeface="Lato Light"/>
              </a:rPr>
              <a:t>%</a:t>
            </a:r>
            <a:endParaRPr lang="pt-BR" dirty="0">
              <a:solidFill>
                <a:schemeClr val="bg1"/>
              </a:solidFill>
              <a:latin typeface="Lato Light"/>
              <a:cs typeface="Lato Light"/>
            </a:endParaRPr>
          </a:p>
        </p:txBody>
      </p:sp>
      <p:sp>
        <p:nvSpPr>
          <p:cNvPr id="74" name="TextBox 73"/>
          <p:cNvSpPr txBox="1"/>
          <p:nvPr/>
        </p:nvSpPr>
        <p:spPr>
          <a:xfrm>
            <a:off x="4608258" y="3187600"/>
            <a:ext cx="988639" cy="276999"/>
          </a:xfrm>
          <a:prstGeom prst="rect">
            <a:avLst/>
          </a:prstGeom>
          <a:noFill/>
        </p:spPr>
        <p:txBody>
          <a:bodyPr wrap="square" rtlCol="0">
            <a:spAutoFit/>
          </a:bodyPr>
          <a:lstStyle/>
          <a:p>
            <a:pPr algn="ctr"/>
            <a:r>
              <a:rPr lang="cs-CZ" sz="1200" dirty="0" smtClean="0">
                <a:solidFill>
                  <a:schemeClr val="bg1"/>
                </a:solidFill>
                <a:latin typeface="Lato Light"/>
                <a:cs typeface="Lato Light"/>
              </a:rPr>
              <a:t>25</a:t>
            </a:r>
            <a:r>
              <a:rPr lang="pt-BR" sz="1200" dirty="0" smtClean="0">
                <a:solidFill>
                  <a:schemeClr val="bg1"/>
                </a:solidFill>
                <a:latin typeface="Lato Light"/>
                <a:cs typeface="Lato Light"/>
              </a:rPr>
              <a:t>%</a:t>
            </a:r>
            <a:endParaRPr lang="pt-BR" sz="1200" dirty="0">
              <a:solidFill>
                <a:schemeClr val="bg1"/>
              </a:solidFill>
              <a:latin typeface="Lato Light"/>
              <a:cs typeface="Lato Light"/>
            </a:endParaRPr>
          </a:p>
        </p:txBody>
      </p:sp>
    </p:spTree>
    <p:extLst>
      <p:ext uri="{BB962C8B-B14F-4D97-AF65-F5344CB8AC3E}">
        <p14:creationId xmlns:p14="http://schemas.microsoft.com/office/powerpoint/2010/main" val="18256548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strips(upRight)">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3"/>
                                        </p:tgtEl>
                                        <p:attrNameLst>
                                          <p:attrName>style.visibility</p:attrName>
                                        </p:attrNameLst>
                                      </p:cBhvr>
                                      <p:to>
                                        <p:strVal val="visible"/>
                                      </p:to>
                                    </p:set>
                                    <p:anim calcmode="lin" valueType="num">
                                      <p:cBhvr>
                                        <p:cTn id="15" dur="500" fill="hold"/>
                                        <p:tgtEl>
                                          <p:spTgt spid="73"/>
                                        </p:tgtEl>
                                        <p:attrNameLst>
                                          <p:attrName>ppt_w</p:attrName>
                                        </p:attrNameLst>
                                      </p:cBhvr>
                                      <p:tavLst>
                                        <p:tav tm="0">
                                          <p:val>
                                            <p:fltVal val="0"/>
                                          </p:val>
                                        </p:tav>
                                        <p:tav tm="100000">
                                          <p:val>
                                            <p:strVal val="#ppt_w"/>
                                          </p:val>
                                        </p:tav>
                                      </p:tavLst>
                                    </p:anim>
                                    <p:anim calcmode="lin" valueType="num">
                                      <p:cBhvr>
                                        <p:cTn id="16" dur="500" fill="hold"/>
                                        <p:tgtEl>
                                          <p:spTgt spid="73"/>
                                        </p:tgtEl>
                                        <p:attrNameLst>
                                          <p:attrName>ppt_h</p:attrName>
                                        </p:attrNameLst>
                                      </p:cBhvr>
                                      <p:tavLst>
                                        <p:tav tm="0">
                                          <p:val>
                                            <p:fltVal val="0"/>
                                          </p:val>
                                        </p:tav>
                                        <p:tav tm="100000">
                                          <p:val>
                                            <p:strVal val="#ppt_h"/>
                                          </p:val>
                                        </p:tav>
                                      </p:tavLst>
                                    </p:anim>
                                    <p:animEffect transition="in" filter="fade">
                                      <p:cBhvr>
                                        <p:cTn id="17" dur="500"/>
                                        <p:tgtEl>
                                          <p:spTgt spid="7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48"/>
                                        </p:tgtEl>
                                        <p:attrNameLst>
                                          <p:attrName>style.visibility</p:attrName>
                                        </p:attrNameLst>
                                      </p:cBhvr>
                                      <p:to>
                                        <p:strVal val="visible"/>
                                      </p:to>
                                    </p:set>
                                    <p:anim calcmode="lin" valueType="num">
                                      <p:cBhvr>
                                        <p:cTn id="20" dur="500" fill="hold"/>
                                        <p:tgtEl>
                                          <p:spTgt spid="48"/>
                                        </p:tgtEl>
                                        <p:attrNameLst>
                                          <p:attrName>ppt_w</p:attrName>
                                        </p:attrNameLst>
                                      </p:cBhvr>
                                      <p:tavLst>
                                        <p:tav tm="0">
                                          <p:val>
                                            <p:fltVal val="0"/>
                                          </p:val>
                                        </p:tav>
                                        <p:tav tm="100000">
                                          <p:val>
                                            <p:strVal val="#ppt_w"/>
                                          </p:val>
                                        </p:tav>
                                      </p:tavLst>
                                    </p:anim>
                                    <p:anim calcmode="lin" valueType="num">
                                      <p:cBhvr>
                                        <p:cTn id="21" dur="500" fill="hold"/>
                                        <p:tgtEl>
                                          <p:spTgt spid="48"/>
                                        </p:tgtEl>
                                        <p:attrNameLst>
                                          <p:attrName>ppt_h</p:attrName>
                                        </p:attrNameLst>
                                      </p:cBhvr>
                                      <p:tavLst>
                                        <p:tav tm="0">
                                          <p:val>
                                            <p:fltVal val="0"/>
                                          </p:val>
                                        </p:tav>
                                        <p:tav tm="100000">
                                          <p:val>
                                            <p:strVal val="#ppt_h"/>
                                          </p:val>
                                        </p:tav>
                                      </p:tavLst>
                                    </p:anim>
                                    <p:animEffect transition="in" filter="fade">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left)">
                                      <p:cBhvr>
                                        <p:cTn id="27" dur="500"/>
                                        <p:tgtEl>
                                          <p:spTgt spid="59"/>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wipe(left)">
                                      <p:cBhvr>
                                        <p:cTn id="30" dur="500"/>
                                        <p:tgtEl>
                                          <p:spTgt spid="6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wipe(left)">
                                      <p:cBhvr>
                                        <p:cTn id="33" dur="500"/>
                                        <p:tgtEl>
                                          <p:spTgt spid="6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6"/>
                                        </p:tgtEl>
                                        <p:attrNameLst>
                                          <p:attrName>style.visibility</p:attrName>
                                        </p:attrNameLst>
                                      </p:cBhvr>
                                      <p:to>
                                        <p:strVal val="visible"/>
                                      </p:to>
                                    </p:set>
                                    <p:anim calcmode="lin" valueType="num">
                                      <p:cBhvr>
                                        <p:cTn id="38" dur="500" fill="hold"/>
                                        <p:tgtEl>
                                          <p:spTgt spid="46"/>
                                        </p:tgtEl>
                                        <p:attrNameLst>
                                          <p:attrName>ppt_w</p:attrName>
                                        </p:attrNameLst>
                                      </p:cBhvr>
                                      <p:tavLst>
                                        <p:tav tm="0">
                                          <p:val>
                                            <p:fltVal val="0"/>
                                          </p:val>
                                        </p:tav>
                                        <p:tav tm="100000">
                                          <p:val>
                                            <p:strVal val="#ppt_w"/>
                                          </p:val>
                                        </p:tav>
                                      </p:tavLst>
                                    </p:anim>
                                    <p:anim calcmode="lin" valueType="num">
                                      <p:cBhvr>
                                        <p:cTn id="39" dur="500" fill="hold"/>
                                        <p:tgtEl>
                                          <p:spTgt spid="46"/>
                                        </p:tgtEl>
                                        <p:attrNameLst>
                                          <p:attrName>ppt_h</p:attrName>
                                        </p:attrNameLst>
                                      </p:cBhvr>
                                      <p:tavLst>
                                        <p:tav tm="0">
                                          <p:val>
                                            <p:fltVal val="0"/>
                                          </p:val>
                                        </p:tav>
                                        <p:tav tm="100000">
                                          <p:val>
                                            <p:strVal val="#ppt_h"/>
                                          </p:val>
                                        </p:tav>
                                      </p:tavLst>
                                    </p:anim>
                                    <p:animEffect transition="in" filter="fade">
                                      <p:cBhvr>
                                        <p:cTn id="40" dur="500"/>
                                        <p:tgtEl>
                                          <p:spTgt spid="4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wipe(left)">
                                      <p:cBhvr>
                                        <p:cTn id="45" dur="500"/>
                                        <p:tgtEl>
                                          <p:spTgt spid="62"/>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wipe(left)">
                                      <p:cBhvr>
                                        <p:cTn id="48" dur="500"/>
                                        <p:tgtEl>
                                          <p:spTgt spid="63"/>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animEffect transition="in" filter="wipe(left)">
                                      <p:cBhvr>
                                        <p:cTn id="51" dur="500"/>
                                        <p:tgtEl>
                                          <p:spTgt spid="6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50"/>
                                        </p:tgtEl>
                                        <p:attrNameLst>
                                          <p:attrName>style.visibility</p:attrName>
                                        </p:attrNameLst>
                                      </p:cBhvr>
                                      <p:to>
                                        <p:strVal val="visible"/>
                                      </p:to>
                                    </p:set>
                                    <p:anim calcmode="lin" valueType="num">
                                      <p:cBhvr>
                                        <p:cTn id="56" dur="500" fill="hold"/>
                                        <p:tgtEl>
                                          <p:spTgt spid="50"/>
                                        </p:tgtEl>
                                        <p:attrNameLst>
                                          <p:attrName>ppt_w</p:attrName>
                                        </p:attrNameLst>
                                      </p:cBhvr>
                                      <p:tavLst>
                                        <p:tav tm="0">
                                          <p:val>
                                            <p:fltVal val="0"/>
                                          </p:val>
                                        </p:tav>
                                        <p:tav tm="100000">
                                          <p:val>
                                            <p:strVal val="#ppt_w"/>
                                          </p:val>
                                        </p:tav>
                                      </p:tavLst>
                                    </p:anim>
                                    <p:anim calcmode="lin" valueType="num">
                                      <p:cBhvr>
                                        <p:cTn id="57" dur="500" fill="hold"/>
                                        <p:tgtEl>
                                          <p:spTgt spid="50"/>
                                        </p:tgtEl>
                                        <p:attrNameLst>
                                          <p:attrName>ppt_h</p:attrName>
                                        </p:attrNameLst>
                                      </p:cBhvr>
                                      <p:tavLst>
                                        <p:tav tm="0">
                                          <p:val>
                                            <p:fltVal val="0"/>
                                          </p:val>
                                        </p:tav>
                                        <p:tav tm="100000">
                                          <p:val>
                                            <p:strVal val="#ppt_h"/>
                                          </p:val>
                                        </p:tav>
                                      </p:tavLst>
                                    </p:anim>
                                    <p:animEffect transition="in" filter="fade">
                                      <p:cBhvr>
                                        <p:cTn id="58" dur="500"/>
                                        <p:tgtEl>
                                          <p:spTgt spid="50"/>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74"/>
                                        </p:tgtEl>
                                        <p:attrNameLst>
                                          <p:attrName>style.visibility</p:attrName>
                                        </p:attrNameLst>
                                      </p:cBhvr>
                                      <p:to>
                                        <p:strVal val="visible"/>
                                      </p:to>
                                    </p:set>
                                    <p:anim calcmode="lin" valueType="num">
                                      <p:cBhvr>
                                        <p:cTn id="61" dur="500" fill="hold"/>
                                        <p:tgtEl>
                                          <p:spTgt spid="74"/>
                                        </p:tgtEl>
                                        <p:attrNameLst>
                                          <p:attrName>ppt_w</p:attrName>
                                        </p:attrNameLst>
                                      </p:cBhvr>
                                      <p:tavLst>
                                        <p:tav tm="0">
                                          <p:val>
                                            <p:fltVal val="0"/>
                                          </p:val>
                                        </p:tav>
                                        <p:tav tm="100000">
                                          <p:val>
                                            <p:strVal val="#ppt_w"/>
                                          </p:val>
                                        </p:tav>
                                      </p:tavLst>
                                    </p:anim>
                                    <p:anim calcmode="lin" valueType="num">
                                      <p:cBhvr>
                                        <p:cTn id="62" dur="500" fill="hold"/>
                                        <p:tgtEl>
                                          <p:spTgt spid="74"/>
                                        </p:tgtEl>
                                        <p:attrNameLst>
                                          <p:attrName>ppt_h</p:attrName>
                                        </p:attrNameLst>
                                      </p:cBhvr>
                                      <p:tavLst>
                                        <p:tav tm="0">
                                          <p:val>
                                            <p:fltVal val="0"/>
                                          </p:val>
                                        </p:tav>
                                        <p:tav tm="100000">
                                          <p:val>
                                            <p:strVal val="#ppt_h"/>
                                          </p:val>
                                        </p:tav>
                                      </p:tavLst>
                                    </p:anim>
                                    <p:animEffect transition="in" filter="fade">
                                      <p:cBhvr>
                                        <p:cTn id="63" dur="500"/>
                                        <p:tgtEl>
                                          <p:spTgt spid="7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66"/>
                                        </p:tgtEl>
                                        <p:attrNameLst>
                                          <p:attrName>style.visibility</p:attrName>
                                        </p:attrNameLst>
                                      </p:cBhvr>
                                      <p:to>
                                        <p:strVal val="visible"/>
                                      </p:to>
                                    </p:set>
                                    <p:animEffect transition="in" filter="wipe(left)">
                                      <p:cBhvr>
                                        <p:cTn id="68" dur="500"/>
                                        <p:tgtEl>
                                          <p:spTgt spid="66"/>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wipe(left)">
                                      <p:cBhvr>
                                        <p:cTn id="71" dur="500"/>
                                        <p:tgtEl>
                                          <p:spTgt spid="65"/>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wipe(left)">
                                      <p:cBhvr>
                                        <p:cTn id="74" dur="500"/>
                                        <p:tgtEl>
                                          <p:spTgt spid="67"/>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47"/>
                                        </p:tgtEl>
                                        <p:attrNameLst>
                                          <p:attrName>style.visibility</p:attrName>
                                        </p:attrNameLst>
                                      </p:cBhvr>
                                      <p:to>
                                        <p:strVal val="visible"/>
                                      </p:to>
                                    </p:set>
                                    <p:anim calcmode="lin" valueType="num">
                                      <p:cBhvr>
                                        <p:cTn id="79" dur="500" fill="hold"/>
                                        <p:tgtEl>
                                          <p:spTgt spid="47"/>
                                        </p:tgtEl>
                                        <p:attrNameLst>
                                          <p:attrName>ppt_w</p:attrName>
                                        </p:attrNameLst>
                                      </p:cBhvr>
                                      <p:tavLst>
                                        <p:tav tm="0">
                                          <p:val>
                                            <p:fltVal val="0"/>
                                          </p:val>
                                        </p:tav>
                                        <p:tav tm="100000">
                                          <p:val>
                                            <p:strVal val="#ppt_w"/>
                                          </p:val>
                                        </p:tav>
                                      </p:tavLst>
                                    </p:anim>
                                    <p:anim calcmode="lin" valueType="num">
                                      <p:cBhvr>
                                        <p:cTn id="80" dur="500" fill="hold"/>
                                        <p:tgtEl>
                                          <p:spTgt spid="47"/>
                                        </p:tgtEl>
                                        <p:attrNameLst>
                                          <p:attrName>ppt_h</p:attrName>
                                        </p:attrNameLst>
                                      </p:cBhvr>
                                      <p:tavLst>
                                        <p:tav tm="0">
                                          <p:val>
                                            <p:fltVal val="0"/>
                                          </p:val>
                                        </p:tav>
                                        <p:tav tm="100000">
                                          <p:val>
                                            <p:strVal val="#ppt_h"/>
                                          </p:val>
                                        </p:tav>
                                      </p:tavLst>
                                    </p:anim>
                                    <p:animEffect transition="in" filter="fade">
                                      <p:cBhvr>
                                        <p:cTn id="81" dur="500"/>
                                        <p:tgtEl>
                                          <p:spTgt spid="47"/>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69"/>
                                        </p:tgtEl>
                                        <p:attrNameLst>
                                          <p:attrName>style.visibility</p:attrName>
                                        </p:attrNameLst>
                                      </p:cBhvr>
                                      <p:to>
                                        <p:strVal val="visible"/>
                                      </p:to>
                                    </p:set>
                                    <p:animEffect transition="in" filter="wipe(left)">
                                      <p:cBhvr>
                                        <p:cTn id="86" dur="500"/>
                                        <p:tgtEl>
                                          <p:spTgt spid="69"/>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68"/>
                                        </p:tgtEl>
                                        <p:attrNameLst>
                                          <p:attrName>style.visibility</p:attrName>
                                        </p:attrNameLst>
                                      </p:cBhvr>
                                      <p:to>
                                        <p:strVal val="visible"/>
                                      </p:to>
                                    </p:set>
                                    <p:animEffect transition="in" filter="wipe(left)">
                                      <p:cBhvr>
                                        <p:cTn id="89" dur="500"/>
                                        <p:tgtEl>
                                          <p:spTgt spid="68"/>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70"/>
                                        </p:tgtEl>
                                        <p:attrNameLst>
                                          <p:attrName>style.visibility</p:attrName>
                                        </p:attrNameLst>
                                      </p:cBhvr>
                                      <p:to>
                                        <p:strVal val="visible"/>
                                      </p:to>
                                    </p:set>
                                    <p:animEffect transition="in" filter="wipe(left)">
                                      <p:cBhvr>
                                        <p:cTn id="9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5" grpId="0"/>
      <p:bldP spid="46" grpId="0" animBg="1"/>
      <p:bldP spid="47" grpId="0" animBg="1"/>
      <p:bldP spid="48" grpId="0" animBg="1"/>
      <p:bldP spid="50" grpId="0" animBg="1"/>
      <p:bldP spid="59" grpId="0" animBg="1"/>
      <p:bldP spid="60" grpId="0"/>
      <p:bldP spid="61" grpId="0"/>
      <p:bldP spid="62" grpId="0" animBg="1"/>
      <p:bldP spid="63" grpId="0"/>
      <p:bldP spid="64" grpId="0"/>
      <p:bldP spid="65" grpId="0" animBg="1"/>
      <p:bldP spid="66" grpId="0"/>
      <p:bldP spid="67" grpId="0"/>
      <p:bldP spid="68" grpId="0" animBg="1"/>
      <p:bldP spid="69" grpId="0"/>
      <p:bldP spid="70" grpId="0"/>
      <p:bldP spid="73" grpId="0"/>
      <p:bldP spid="7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Obrázek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814" y="2631070"/>
            <a:ext cx="1074560" cy="1074560"/>
          </a:xfrm>
          <a:prstGeom prst="rect">
            <a:avLst/>
          </a:prstGeom>
        </p:spPr>
      </p:pic>
      <p:pic>
        <p:nvPicPr>
          <p:cNvPr id="37" name="Obrázek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854" y="2631070"/>
            <a:ext cx="1074560" cy="1074560"/>
          </a:xfrm>
          <a:prstGeom prst="rect">
            <a:avLst/>
          </a:prstGeom>
        </p:spPr>
      </p:pic>
      <p:pic>
        <p:nvPicPr>
          <p:cNvPr id="35" name="Obrázek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1803" y="1404110"/>
            <a:ext cx="1074560" cy="1074560"/>
          </a:xfrm>
          <a:prstGeom prst="rect">
            <a:avLst/>
          </a:prstGeom>
        </p:spPr>
      </p:pic>
      <p:sp>
        <p:nvSpPr>
          <p:cNvPr id="23" name="Rectangle 22"/>
          <p:cNvSpPr/>
          <p:nvPr/>
        </p:nvSpPr>
        <p:spPr>
          <a:xfrm>
            <a:off x="4486275" y="1404108"/>
            <a:ext cx="4352925" cy="352848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6" name="Freeform 5"/>
          <p:cNvSpPr/>
          <p:nvPr/>
        </p:nvSpPr>
        <p:spPr>
          <a:xfrm flipH="1">
            <a:off x="4214991" y="1404108"/>
            <a:ext cx="45719" cy="3528481"/>
          </a:xfrm>
          <a:custGeom>
            <a:avLst/>
            <a:gdLst>
              <a:gd name="connsiteX0" fmla="*/ 0 w 55460"/>
              <a:gd name="connsiteY0" fmla="*/ 0 h 1519481"/>
              <a:gd name="connsiteX1" fmla="*/ 11092 w 55460"/>
              <a:gd name="connsiteY1" fmla="*/ 632193 h 1519481"/>
              <a:gd name="connsiteX2" fmla="*/ 16638 w 55460"/>
              <a:gd name="connsiteY2" fmla="*/ 726467 h 1519481"/>
              <a:gd name="connsiteX3" fmla="*/ 55460 w 55460"/>
              <a:gd name="connsiteY3" fmla="*/ 770831 h 1519481"/>
              <a:gd name="connsiteX4" fmla="*/ 5546 w 55460"/>
              <a:gd name="connsiteY4" fmla="*/ 793014 h 1519481"/>
              <a:gd name="connsiteX5" fmla="*/ 5546 w 55460"/>
              <a:gd name="connsiteY5" fmla="*/ 793014 h 1519481"/>
              <a:gd name="connsiteX6" fmla="*/ 0 w 55460"/>
              <a:gd name="connsiteY6" fmla="*/ 1513935 h 1519481"/>
              <a:gd name="connsiteX7" fmla="*/ 0 w 55460"/>
              <a:gd name="connsiteY7" fmla="*/ 1519481 h 1519481"/>
              <a:gd name="connsiteX8" fmla="*/ 0 w 55460"/>
              <a:gd name="connsiteY8" fmla="*/ 1519481 h 1519481"/>
              <a:gd name="connsiteX9" fmla="*/ 0 w 55460"/>
              <a:gd name="connsiteY9" fmla="*/ 1519481 h 151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60" h="1519481">
                <a:moveTo>
                  <a:pt x="0" y="0"/>
                </a:moveTo>
                <a:lnTo>
                  <a:pt x="11092" y="632193"/>
                </a:lnTo>
                <a:lnTo>
                  <a:pt x="16638" y="726467"/>
                </a:lnTo>
                <a:lnTo>
                  <a:pt x="55460" y="770831"/>
                </a:lnTo>
                <a:lnTo>
                  <a:pt x="5546" y="793014"/>
                </a:lnTo>
                <a:lnTo>
                  <a:pt x="5546" y="793014"/>
                </a:lnTo>
                <a:cubicBezTo>
                  <a:pt x="3697" y="1033321"/>
                  <a:pt x="1849" y="1273628"/>
                  <a:pt x="0" y="1513935"/>
                </a:cubicBezTo>
                <a:lnTo>
                  <a:pt x="0" y="1519481"/>
                </a:lnTo>
                <a:lnTo>
                  <a:pt x="0" y="1519481"/>
                </a:lnTo>
                <a:lnTo>
                  <a:pt x="0" y="1519481"/>
                </a:lnTo>
              </a:path>
            </a:pathLst>
          </a:cu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Lato Regular"/>
            </a:endParaRPr>
          </a:p>
        </p:txBody>
      </p:sp>
      <p:sp>
        <p:nvSpPr>
          <p:cNvPr id="24" name="TextBox 37"/>
          <p:cNvSpPr txBox="1"/>
          <p:nvPr/>
        </p:nvSpPr>
        <p:spPr>
          <a:xfrm>
            <a:off x="1182865" y="573350"/>
            <a:ext cx="2886191" cy="652486"/>
          </a:xfrm>
          <a:prstGeom prst="rect">
            <a:avLst/>
          </a:prstGeom>
          <a:noFill/>
        </p:spPr>
        <p:txBody>
          <a:bodyPr wrap="square" rtlCol="0">
            <a:spAutoFit/>
          </a:bodyPr>
          <a:lstStyle/>
          <a:p>
            <a:pPr>
              <a:lnSpc>
                <a:spcPct val="70000"/>
              </a:lnSpc>
            </a:pPr>
            <a:r>
              <a:rPr lang="cs-CZ" sz="3200" b="1" dirty="0" smtClean="0">
                <a:cs typeface="Lato Black"/>
              </a:rPr>
              <a:t>ZÁVADY</a:t>
            </a:r>
            <a:endParaRPr lang="pt-BR" sz="3200" b="1" dirty="0" smtClean="0">
              <a:cs typeface="Lato Black"/>
            </a:endParaRPr>
          </a:p>
          <a:p>
            <a:pPr>
              <a:lnSpc>
                <a:spcPct val="70000"/>
              </a:lnSpc>
            </a:pPr>
            <a:r>
              <a:rPr lang="cs-CZ" sz="2000" b="1" dirty="0" smtClean="0">
                <a:solidFill>
                  <a:srgbClr val="00B4FF"/>
                </a:solidFill>
                <a:cs typeface="Lato Black"/>
              </a:rPr>
              <a:t>SMALTOVANÝCH NÁDRŽÍ</a:t>
            </a:r>
            <a:endParaRPr lang="pt-BR" sz="2000" b="1" dirty="0" smtClean="0">
              <a:solidFill>
                <a:srgbClr val="00B4FF"/>
              </a:solidFill>
              <a:cs typeface="Lato Black"/>
            </a:endParaRPr>
          </a:p>
        </p:txBody>
      </p:sp>
      <p:pic>
        <p:nvPicPr>
          <p:cNvPr id="25" name="Picture 38"/>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25854" y="724503"/>
            <a:ext cx="523205" cy="364586"/>
          </a:xfrm>
          <a:prstGeom prst="rect">
            <a:avLst/>
          </a:prstGeom>
          <a:noFill/>
          <a:ln>
            <a:noFill/>
          </a:ln>
        </p:spPr>
      </p:pic>
      <p:grpSp>
        <p:nvGrpSpPr>
          <p:cNvPr id="26" name="Group 13"/>
          <p:cNvGrpSpPr/>
          <p:nvPr/>
        </p:nvGrpSpPr>
        <p:grpSpPr>
          <a:xfrm>
            <a:off x="6945008" y="315195"/>
            <a:ext cx="1629030" cy="246221"/>
            <a:chOff x="6945008" y="315195"/>
            <a:chExt cx="1629030" cy="246221"/>
          </a:xfrm>
        </p:grpSpPr>
        <p:pic>
          <p:nvPicPr>
            <p:cNvPr id="27"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28" name="TextBox 10"/>
            <p:cNvSpPr txBox="1"/>
            <p:nvPr/>
          </p:nvSpPr>
          <p:spPr>
            <a:xfrm>
              <a:off x="6945008" y="330116"/>
              <a:ext cx="979715"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ZÁVADY</a:t>
              </a:r>
              <a:endParaRPr lang="pt-BR" sz="800" b="1" dirty="0" smtClean="0">
                <a:solidFill>
                  <a:schemeClr val="bg1">
                    <a:lumMod val="50000"/>
                  </a:schemeClr>
                </a:solidFill>
                <a:cs typeface="Lato Regular"/>
              </a:endParaRPr>
            </a:p>
          </p:txBody>
        </p:sp>
        <p:grpSp>
          <p:nvGrpSpPr>
            <p:cNvPr id="29" name="Group 12"/>
            <p:cNvGrpSpPr/>
            <p:nvPr/>
          </p:nvGrpSpPr>
          <p:grpSpPr>
            <a:xfrm>
              <a:off x="7895305" y="315195"/>
              <a:ext cx="433175" cy="246221"/>
              <a:chOff x="7948826" y="605866"/>
              <a:chExt cx="433175" cy="246221"/>
            </a:xfrm>
          </p:grpSpPr>
          <p:grpSp>
            <p:nvGrpSpPr>
              <p:cNvPr id="30" name="Group 7"/>
              <p:cNvGrpSpPr/>
              <p:nvPr/>
            </p:nvGrpSpPr>
            <p:grpSpPr>
              <a:xfrm rot="10800000">
                <a:off x="7948826" y="652835"/>
                <a:ext cx="360604" cy="172975"/>
                <a:chOff x="1984744" y="697023"/>
                <a:chExt cx="667488" cy="383291"/>
              </a:xfrm>
            </p:grpSpPr>
            <p:sp>
              <p:nvSpPr>
                <p:cNvPr id="32"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1"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20</a:t>
                </a:r>
                <a:endParaRPr lang="pt-BR" sz="1000" b="1" dirty="0" smtClean="0">
                  <a:solidFill>
                    <a:schemeClr val="bg1"/>
                  </a:solidFill>
                  <a:cs typeface="Lato Regular"/>
                </a:endParaRPr>
              </a:p>
            </p:txBody>
          </p:sp>
        </p:grpSp>
      </p:grpSp>
      <p:pic>
        <p:nvPicPr>
          <p:cNvPr id="4" name="Obrázek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640" y="1404110"/>
            <a:ext cx="1074560" cy="1074560"/>
          </a:xfrm>
          <a:prstGeom prst="rect">
            <a:avLst/>
          </a:prstGeom>
        </p:spPr>
      </p:pic>
      <p:pic>
        <p:nvPicPr>
          <p:cNvPr id="36" name="Obrázek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4496" y="1404110"/>
            <a:ext cx="1074560" cy="1074560"/>
          </a:xfrm>
          <a:prstGeom prst="rect">
            <a:avLst/>
          </a:prstGeom>
        </p:spPr>
      </p:pic>
      <p:pic>
        <p:nvPicPr>
          <p:cNvPr id="39" name="Obrázek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94496" y="2631070"/>
            <a:ext cx="1074560" cy="1074560"/>
          </a:xfrm>
          <a:prstGeom prst="rect">
            <a:avLst/>
          </a:prstGeom>
        </p:spPr>
      </p:pic>
      <p:pic>
        <p:nvPicPr>
          <p:cNvPr id="40" name="Obrázek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854" y="3858030"/>
            <a:ext cx="1074560" cy="1074560"/>
          </a:xfrm>
          <a:prstGeom prst="rect">
            <a:avLst/>
          </a:prstGeom>
        </p:spPr>
      </p:pic>
      <p:pic>
        <p:nvPicPr>
          <p:cNvPr id="41" name="Obrázek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52814" y="3858030"/>
            <a:ext cx="1074560" cy="1074560"/>
          </a:xfrm>
          <a:prstGeom prst="rect">
            <a:avLst/>
          </a:prstGeom>
        </p:spPr>
      </p:pic>
      <p:pic>
        <p:nvPicPr>
          <p:cNvPr id="42" name="Obrázek 4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94496" y="3858030"/>
            <a:ext cx="1074560" cy="1074560"/>
          </a:xfrm>
          <a:prstGeom prst="rect">
            <a:avLst/>
          </a:prstGeom>
        </p:spPr>
      </p:pic>
      <p:sp>
        <p:nvSpPr>
          <p:cNvPr id="5" name="TextovéPole 4"/>
          <p:cNvSpPr txBox="1"/>
          <p:nvPr/>
        </p:nvSpPr>
        <p:spPr>
          <a:xfrm>
            <a:off x="4591110" y="1647976"/>
            <a:ext cx="2836482" cy="276999"/>
          </a:xfrm>
          <a:prstGeom prst="rect">
            <a:avLst/>
          </a:prstGeom>
          <a:noFill/>
        </p:spPr>
        <p:txBody>
          <a:bodyPr wrap="none" rtlCol="0">
            <a:spAutoFit/>
          </a:bodyPr>
          <a:lstStyle/>
          <a:p>
            <a:r>
              <a:rPr lang="cs-CZ" sz="1200" b="1" dirty="0" smtClean="0">
                <a:solidFill>
                  <a:schemeClr val="bg1"/>
                </a:solidFill>
              </a:rPr>
              <a:t>1 - SILNĚ ZKORODOVANÝ KOTEVNÍ PÁSEK</a:t>
            </a:r>
            <a:endParaRPr lang="cs-CZ" sz="1200" b="1" dirty="0">
              <a:solidFill>
                <a:schemeClr val="bg1"/>
              </a:solidFill>
            </a:endParaRPr>
          </a:p>
        </p:txBody>
      </p:sp>
      <p:sp>
        <p:nvSpPr>
          <p:cNvPr id="43" name="TextovéPole 42"/>
          <p:cNvSpPr txBox="1"/>
          <p:nvPr/>
        </p:nvSpPr>
        <p:spPr>
          <a:xfrm>
            <a:off x="4591110" y="1941390"/>
            <a:ext cx="3007233" cy="276999"/>
          </a:xfrm>
          <a:prstGeom prst="rect">
            <a:avLst/>
          </a:prstGeom>
          <a:noFill/>
        </p:spPr>
        <p:txBody>
          <a:bodyPr wrap="none" rtlCol="0">
            <a:spAutoFit/>
          </a:bodyPr>
          <a:lstStyle/>
          <a:p>
            <a:r>
              <a:rPr lang="cs-CZ" sz="1200" b="1" dirty="0" smtClean="0">
                <a:solidFill>
                  <a:schemeClr val="bg1"/>
                </a:solidFill>
              </a:rPr>
              <a:t>2 – SILNĚ ZKORODOVANÝ KOTEVNÍ ÚHELNÍK</a:t>
            </a:r>
            <a:endParaRPr lang="cs-CZ" sz="1200" b="1" dirty="0">
              <a:solidFill>
                <a:schemeClr val="bg1"/>
              </a:solidFill>
            </a:endParaRPr>
          </a:p>
        </p:txBody>
      </p:sp>
      <p:sp>
        <p:nvSpPr>
          <p:cNvPr id="44" name="TextovéPole 43"/>
          <p:cNvSpPr txBox="1"/>
          <p:nvPr/>
        </p:nvSpPr>
        <p:spPr>
          <a:xfrm>
            <a:off x="4591110" y="2291474"/>
            <a:ext cx="3422604" cy="276999"/>
          </a:xfrm>
          <a:prstGeom prst="rect">
            <a:avLst/>
          </a:prstGeom>
          <a:noFill/>
        </p:spPr>
        <p:txBody>
          <a:bodyPr wrap="none" rtlCol="0">
            <a:spAutoFit/>
          </a:bodyPr>
          <a:lstStyle/>
          <a:p>
            <a:r>
              <a:rPr lang="cs-CZ" sz="1200" b="1" dirty="0" smtClean="0">
                <a:solidFill>
                  <a:schemeClr val="bg1"/>
                </a:solidFill>
              </a:rPr>
              <a:t>3 - NETĚSNOST ZKORODOVANÉ KOVOVÉ PODLAHY</a:t>
            </a:r>
            <a:endParaRPr lang="cs-CZ" sz="1200" b="1" dirty="0">
              <a:solidFill>
                <a:schemeClr val="bg1"/>
              </a:solidFill>
            </a:endParaRPr>
          </a:p>
        </p:txBody>
      </p:sp>
      <p:sp>
        <p:nvSpPr>
          <p:cNvPr id="45" name="TextovéPole 44"/>
          <p:cNvSpPr txBox="1"/>
          <p:nvPr/>
        </p:nvSpPr>
        <p:spPr>
          <a:xfrm>
            <a:off x="4591110" y="2639521"/>
            <a:ext cx="2561855" cy="276999"/>
          </a:xfrm>
          <a:prstGeom prst="rect">
            <a:avLst/>
          </a:prstGeom>
          <a:noFill/>
        </p:spPr>
        <p:txBody>
          <a:bodyPr wrap="none" rtlCol="0">
            <a:spAutoFit/>
          </a:bodyPr>
          <a:lstStyle/>
          <a:p>
            <a:r>
              <a:rPr lang="cs-CZ" sz="1200" b="1" dirty="0" smtClean="0">
                <a:solidFill>
                  <a:schemeClr val="bg1"/>
                </a:solidFill>
              </a:rPr>
              <a:t>4 - NETĚSNOST BETONOVÉ PODLAHY</a:t>
            </a:r>
            <a:endParaRPr lang="cs-CZ" sz="1200" b="1" dirty="0">
              <a:solidFill>
                <a:schemeClr val="bg1"/>
              </a:solidFill>
            </a:endParaRPr>
          </a:p>
        </p:txBody>
      </p:sp>
      <p:sp>
        <p:nvSpPr>
          <p:cNvPr id="46" name="TextovéPole 45"/>
          <p:cNvSpPr txBox="1"/>
          <p:nvPr/>
        </p:nvSpPr>
        <p:spPr>
          <a:xfrm>
            <a:off x="4591110" y="2968005"/>
            <a:ext cx="3219536" cy="276999"/>
          </a:xfrm>
          <a:prstGeom prst="rect">
            <a:avLst/>
          </a:prstGeom>
          <a:noFill/>
        </p:spPr>
        <p:txBody>
          <a:bodyPr wrap="none" rtlCol="0">
            <a:spAutoFit/>
          </a:bodyPr>
          <a:lstStyle/>
          <a:p>
            <a:r>
              <a:rPr lang="cs-CZ" sz="1200" b="1" dirty="0" smtClean="0">
                <a:solidFill>
                  <a:schemeClr val="bg1"/>
                </a:solidFill>
              </a:rPr>
              <a:t>5 - NETĚSNOST A KOROZE ŠROUBOVÝCH SPOJŮ</a:t>
            </a:r>
            <a:endParaRPr lang="cs-CZ" sz="1200" b="1" dirty="0">
              <a:solidFill>
                <a:schemeClr val="bg1"/>
              </a:solidFill>
            </a:endParaRPr>
          </a:p>
        </p:txBody>
      </p:sp>
      <p:sp>
        <p:nvSpPr>
          <p:cNvPr id="47" name="TextovéPole 46"/>
          <p:cNvSpPr txBox="1"/>
          <p:nvPr/>
        </p:nvSpPr>
        <p:spPr>
          <a:xfrm>
            <a:off x="4591110" y="3330411"/>
            <a:ext cx="2399055" cy="276999"/>
          </a:xfrm>
          <a:prstGeom prst="rect">
            <a:avLst/>
          </a:prstGeom>
          <a:noFill/>
        </p:spPr>
        <p:txBody>
          <a:bodyPr wrap="none" rtlCol="0">
            <a:spAutoFit/>
          </a:bodyPr>
          <a:lstStyle/>
          <a:p>
            <a:r>
              <a:rPr lang="cs-CZ" sz="1200" b="1" dirty="0" smtClean="0">
                <a:solidFill>
                  <a:schemeClr val="bg1"/>
                </a:solidFill>
              </a:rPr>
              <a:t>6 - SILNÁ KOROZE PLÁŠTĚ NÁDRŽE</a:t>
            </a:r>
            <a:endParaRPr lang="cs-CZ" sz="1200" b="1" dirty="0">
              <a:solidFill>
                <a:schemeClr val="bg1"/>
              </a:solidFill>
            </a:endParaRPr>
          </a:p>
        </p:txBody>
      </p:sp>
      <p:sp>
        <p:nvSpPr>
          <p:cNvPr id="48" name="TextovéPole 47"/>
          <p:cNvSpPr txBox="1"/>
          <p:nvPr/>
        </p:nvSpPr>
        <p:spPr>
          <a:xfrm>
            <a:off x="4591110" y="3638188"/>
            <a:ext cx="4036811" cy="276999"/>
          </a:xfrm>
          <a:prstGeom prst="rect">
            <a:avLst/>
          </a:prstGeom>
          <a:noFill/>
        </p:spPr>
        <p:txBody>
          <a:bodyPr wrap="none" rtlCol="0">
            <a:spAutoFit/>
          </a:bodyPr>
          <a:lstStyle/>
          <a:p>
            <a:r>
              <a:rPr lang="cs-CZ" sz="1200" b="1" dirty="0" smtClean="0">
                <a:solidFill>
                  <a:schemeClr val="bg1"/>
                </a:solidFill>
              </a:rPr>
              <a:t>7 </a:t>
            </a:r>
            <a:r>
              <a:rPr lang="cs-CZ" sz="1200" b="1" dirty="0">
                <a:solidFill>
                  <a:schemeClr val="bg1"/>
                </a:solidFill>
              </a:rPr>
              <a:t>-</a:t>
            </a:r>
            <a:r>
              <a:rPr lang="cs-CZ" sz="1200" b="1" dirty="0" smtClean="0">
                <a:solidFill>
                  <a:schemeClr val="bg1"/>
                </a:solidFill>
              </a:rPr>
              <a:t> SILNÁ KOROZE ZPEVŇUJÍCÍCH PRVKŮ, PŘÍRUB A ŽEBŘÍKŮ</a:t>
            </a:r>
            <a:endParaRPr lang="cs-CZ" sz="1200" b="1" dirty="0">
              <a:solidFill>
                <a:schemeClr val="bg1"/>
              </a:solidFill>
            </a:endParaRPr>
          </a:p>
        </p:txBody>
      </p:sp>
      <p:sp>
        <p:nvSpPr>
          <p:cNvPr id="49" name="TextovéPole 48"/>
          <p:cNvSpPr txBox="1"/>
          <p:nvPr/>
        </p:nvSpPr>
        <p:spPr>
          <a:xfrm>
            <a:off x="4591110" y="3945965"/>
            <a:ext cx="4142481" cy="276999"/>
          </a:xfrm>
          <a:prstGeom prst="rect">
            <a:avLst/>
          </a:prstGeom>
          <a:noFill/>
        </p:spPr>
        <p:txBody>
          <a:bodyPr wrap="none" rtlCol="0">
            <a:spAutoFit/>
          </a:bodyPr>
          <a:lstStyle/>
          <a:p>
            <a:r>
              <a:rPr lang="cs-CZ" sz="1200" b="1" dirty="0" smtClean="0">
                <a:solidFill>
                  <a:schemeClr val="bg1"/>
                </a:solidFill>
              </a:rPr>
              <a:t>8 - NEFUNKČNÍ TECHNOLOGIE NASKLADNĚNÍ A VYSKLADNĚNÍ</a:t>
            </a:r>
            <a:endParaRPr lang="cs-CZ" sz="1200" b="1" dirty="0">
              <a:solidFill>
                <a:schemeClr val="bg1"/>
              </a:solidFill>
            </a:endParaRPr>
          </a:p>
        </p:txBody>
      </p:sp>
      <p:sp>
        <p:nvSpPr>
          <p:cNvPr id="50" name="TextovéPole 49"/>
          <p:cNvSpPr txBox="1"/>
          <p:nvPr/>
        </p:nvSpPr>
        <p:spPr>
          <a:xfrm>
            <a:off x="4591110" y="4253742"/>
            <a:ext cx="2923557" cy="276999"/>
          </a:xfrm>
          <a:prstGeom prst="rect">
            <a:avLst/>
          </a:prstGeom>
          <a:noFill/>
        </p:spPr>
        <p:txBody>
          <a:bodyPr wrap="none" rtlCol="0">
            <a:spAutoFit/>
          </a:bodyPr>
          <a:lstStyle/>
          <a:p>
            <a:r>
              <a:rPr lang="cs-CZ" sz="1200" b="1" dirty="0" smtClean="0">
                <a:solidFill>
                  <a:schemeClr val="bg1"/>
                </a:solidFill>
              </a:rPr>
              <a:t>9 - KOROZE A ZÁVADY VENTILŮ A POTRUBÍ</a:t>
            </a:r>
            <a:endParaRPr lang="cs-CZ" sz="1200" b="1" dirty="0">
              <a:solidFill>
                <a:schemeClr val="bg1"/>
              </a:solidFill>
            </a:endParaRPr>
          </a:p>
        </p:txBody>
      </p:sp>
      <p:sp>
        <p:nvSpPr>
          <p:cNvPr id="9" name="Ovál 8"/>
          <p:cNvSpPr/>
          <p:nvPr/>
        </p:nvSpPr>
        <p:spPr>
          <a:xfrm>
            <a:off x="575609" y="1457471"/>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 name="TextovéPole 1"/>
          <p:cNvSpPr txBox="1"/>
          <p:nvPr/>
        </p:nvSpPr>
        <p:spPr>
          <a:xfrm>
            <a:off x="559796" y="1431763"/>
            <a:ext cx="227660" cy="246221"/>
          </a:xfrm>
          <a:prstGeom prst="rect">
            <a:avLst/>
          </a:prstGeom>
          <a:noFill/>
        </p:spPr>
        <p:txBody>
          <a:bodyPr wrap="square" rtlCol="0">
            <a:spAutoFit/>
          </a:bodyPr>
          <a:lstStyle/>
          <a:p>
            <a:pPr algn="ctr"/>
            <a:r>
              <a:rPr lang="cs-CZ" sz="1000" b="1" dirty="0" smtClean="0">
                <a:solidFill>
                  <a:schemeClr val="bg1"/>
                </a:solidFill>
              </a:rPr>
              <a:t>1</a:t>
            </a:r>
            <a:endParaRPr lang="cs-CZ" sz="1000" b="1" dirty="0">
              <a:solidFill>
                <a:schemeClr val="bg1"/>
              </a:solidFill>
            </a:endParaRPr>
          </a:p>
        </p:txBody>
      </p:sp>
      <p:sp>
        <p:nvSpPr>
          <p:cNvPr id="51" name="Ovál 50"/>
          <p:cNvSpPr/>
          <p:nvPr/>
        </p:nvSpPr>
        <p:spPr>
          <a:xfrm>
            <a:off x="1807735" y="1457903"/>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2" name="Ovál 51"/>
          <p:cNvSpPr/>
          <p:nvPr/>
        </p:nvSpPr>
        <p:spPr>
          <a:xfrm>
            <a:off x="3047673" y="1457903"/>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3" name="Ovál 52"/>
          <p:cNvSpPr/>
          <p:nvPr/>
        </p:nvSpPr>
        <p:spPr>
          <a:xfrm>
            <a:off x="575609" y="2685146"/>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4" name="Ovál 53"/>
          <p:cNvSpPr/>
          <p:nvPr/>
        </p:nvSpPr>
        <p:spPr>
          <a:xfrm>
            <a:off x="1807735" y="2685146"/>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5" name="Ovál 54"/>
          <p:cNvSpPr/>
          <p:nvPr/>
        </p:nvSpPr>
        <p:spPr>
          <a:xfrm>
            <a:off x="3047673" y="2685146"/>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6" name="Ovál 55"/>
          <p:cNvSpPr/>
          <p:nvPr/>
        </p:nvSpPr>
        <p:spPr>
          <a:xfrm>
            <a:off x="575609" y="3898716"/>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7" name="Ovál 56"/>
          <p:cNvSpPr/>
          <p:nvPr/>
        </p:nvSpPr>
        <p:spPr>
          <a:xfrm>
            <a:off x="1807735" y="3898716"/>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8" name="Ovál 57"/>
          <p:cNvSpPr/>
          <p:nvPr/>
        </p:nvSpPr>
        <p:spPr>
          <a:xfrm>
            <a:off x="3047673" y="3898716"/>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dirty="0"/>
          </a:p>
        </p:txBody>
      </p:sp>
      <p:sp>
        <p:nvSpPr>
          <p:cNvPr id="59" name="TextovéPole 58"/>
          <p:cNvSpPr txBox="1"/>
          <p:nvPr/>
        </p:nvSpPr>
        <p:spPr>
          <a:xfrm>
            <a:off x="1789155" y="1429241"/>
            <a:ext cx="227660" cy="246221"/>
          </a:xfrm>
          <a:prstGeom prst="rect">
            <a:avLst/>
          </a:prstGeom>
          <a:noFill/>
        </p:spPr>
        <p:txBody>
          <a:bodyPr wrap="square" rtlCol="0">
            <a:spAutoFit/>
          </a:bodyPr>
          <a:lstStyle/>
          <a:p>
            <a:pPr algn="ctr"/>
            <a:r>
              <a:rPr lang="cs-CZ" sz="1000" b="1" dirty="0" smtClean="0">
                <a:solidFill>
                  <a:schemeClr val="bg1"/>
                </a:solidFill>
              </a:rPr>
              <a:t>2</a:t>
            </a:r>
            <a:endParaRPr lang="cs-CZ" sz="1000" b="1" dirty="0">
              <a:solidFill>
                <a:schemeClr val="bg1"/>
              </a:solidFill>
            </a:endParaRPr>
          </a:p>
        </p:txBody>
      </p:sp>
      <p:sp>
        <p:nvSpPr>
          <p:cNvPr id="60" name="TextovéPole 59"/>
          <p:cNvSpPr txBox="1"/>
          <p:nvPr/>
        </p:nvSpPr>
        <p:spPr>
          <a:xfrm>
            <a:off x="3029093" y="1427234"/>
            <a:ext cx="227660" cy="246221"/>
          </a:xfrm>
          <a:prstGeom prst="rect">
            <a:avLst/>
          </a:prstGeom>
          <a:noFill/>
        </p:spPr>
        <p:txBody>
          <a:bodyPr wrap="square" rtlCol="0">
            <a:spAutoFit/>
          </a:bodyPr>
          <a:lstStyle/>
          <a:p>
            <a:pPr algn="ctr"/>
            <a:r>
              <a:rPr lang="cs-CZ" sz="1000" b="1" dirty="0" smtClean="0">
                <a:solidFill>
                  <a:schemeClr val="bg1"/>
                </a:solidFill>
              </a:rPr>
              <a:t>3</a:t>
            </a:r>
            <a:endParaRPr lang="cs-CZ" sz="1000" b="1" dirty="0">
              <a:solidFill>
                <a:schemeClr val="bg1"/>
              </a:solidFill>
            </a:endParaRPr>
          </a:p>
        </p:txBody>
      </p:sp>
      <p:sp>
        <p:nvSpPr>
          <p:cNvPr id="61" name="TextovéPole 60"/>
          <p:cNvSpPr txBox="1"/>
          <p:nvPr/>
        </p:nvSpPr>
        <p:spPr>
          <a:xfrm>
            <a:off x="548494" y="2654909"/>
            <a:ext cx="227660" cy="246221"/>
          </a:xfrm>
          <a:prstGeom prst="rect">
            <a:avLst/>
          </a:prstGeom>
          <a:noFill/>
        </p:spPr>
        <p:txBody>
          <a:bodyPr wrap="square" rtlCol="0">
            <a:spAutoFit/>
          </a:bodyPr>
          <a:lstStyle/>
          <a:p>
            <a:pPr algn="ctr"/>
            <a:r>
              <a:rPr lang="cs-CZ" sz="1000" b="1" dirty="0" smtClean="0">
                <a:solidFill>
                  <a:schemeClr val="bg1"/>
                </a:solidFill>
              </a:rPr>
              <a:t>4</a:t>
            </a:r>
            <a:endParaRPr lang="cs-CZ" sz="1000" b="1" dirty="0">
              <a:solidFill>
                <a:schemeClr val="bg1"/>
              </a:solidFill>
            </a:endParaRPr>
          </a:p>
        </p:txBody>
      </p:sp>
      <p:sp>
        <p:nvSpPr>
          <p:cNvPr id="62" name="TextovéPole 61"/>
          <p:cNvSpPr txBox="1"/>
          <p:nvPr/>
        </p:nvSpPr>
        <p:spPr>
          <a:xfrm>
            <a:off x="1789155" y="2654907"/>
            <a:ext cx="227660" cy="246221"/>
          </a:xfrm>
          <a:prstGeom prst="rect">
            <a:avLst/>
          </a:prstGeom>
          <a:noFill/>
        </p:spPr>
        <p:txBody>
          <a:bodyPr wrap="square" rtlCol="0">
            <a:spAutoFit/>
          </a:bodyPr>
          <a:lstStyle/>
          <a:p>
            <a:pPr algn="ctr"/>
            <a:r>
              <a:rPr lang="cs-CZ" sz="1000" b="1" dirty="0" smtClean="0">
                <a:solidFill>
                  <a:schemeClr val="bg1"/>
                </a:solidFill>
              </a:rPr>
              <a:t>5</a:t>
            </a:r>
            <a:endParaRPr lang="cs-CZ" sz="1000" b="1" dirty="0">
              <a:solidFill>
                <a:schemeClr val="bg1"/>
              </a:solidFill>
            </a:endParaRPr>
          </a:p>
        </p:txBody>
      </p:sp>
      <p:sp>
        <p:nvSpPr>
          <p:cNvPr id="63" name="TextovéPole 62"/>
          <p:cNvSpPr txBox="1"/>
          <p:nvPr/>
        </p:nvSpPr>
        <p:spPr>
          <a:xfrm>
            <a:off x="3029093" y="2654906"/>
            <a:ext cx="227660" cy="246221"/>
          </a:xfrm>
          <a:prstGeom prst="rect">
            <a:avLst/>
          </a:prstGeom>
          <a:noFill/>
        </p:spPr>
        <p:txBody>
          <a:bodyPr wrap="square" rtlCol="0">
            <a:spAutoFit/>
          </a:bodyPr>
          <a:lstStyle/>
          <a:p>
            <a:pPr algn="ctr"/>
            <a:r>
              <a:rPr lang="cs-CZ" sz="1000" b="1" dirty="0" smtClean="0">
                <a:solidFill>
                  <a:schemeClr val="bg1"/>
                </a:solidFill>
              </a:rPr>
              <a:t>6</a:t>
            </a:r>
            <a:endParaRPr lang="cs-CZ" sz="1000" b="1" dirty="0">
              <a:solidFill>
                <a:schemeClr val="bg1"/>
              </a:solidFill>
            </a:endParaRPr>
          </a:p>
        </p:txBody>
      </p:sp>
      <p:sp>
        <p:nvSpPr>
          <p:cNvPr id="64" name="TextovéPole 63"/>
          <p:cNvSpPr txBox="1"/>
          <p:nvPr/>
        </p:nvSpPr>
        <p:spPr>
          <a:xfrm>
            <a:off x="557029" y="3868479"/>
            <a:ext cx="227660" cy="246221"/>
          </a:xfrm>
          <a:prstGeom prst="rect">
            <a:avLst/>
          </a:prstGeom>
          <a:noFill/>
        </p:spPr>
        <p:txBody>
          <a:bodyPr wrap="square" rtlCol="0">
            <a:spAutoFit/>
          </a:bodyPr>
          <a:lstStyle/>
          <a:p>
            <a:pPr algn="ctr"/>
            <a:r>
              <a:rPr lang="cs-CZ" sz="1000" b="1" dirty="0" smtClean="0">
                <a:solidFill>
                  <a:schemeClr val="bg1"/>
                </a:solidFill>
              </a:rPr>
              <a:t>7</a:t>
            </a:r>
            <a:endParaRPr lang="cs-CZ" sz="1000" b="1" dirty="0">
              <a:solidFill>
                <a:schemeClr val="bg1"/>
              </a:solidFill>
            </a:endParaRPr>
          </a:p>
        </p:txBody>
      </p:sp>
      <p:sp>
        <p:nvSpPr>
          <p:cNvPr id="65" name="TextovéPole 64"/>
          <p:cNvSpPr txBox="1"/>
          <p:nvPr/>
        </p:nvSpPr>
        <p:spPr>
          <a:xfrm>
            <a:off x="1789155" y="3868479"/>
            <a:ext cx="227660" cy="246221"/>
          </a:xfrm>
          <a:prstGeom prst="rect">
            <a:avLst/>
          </a:prstGeom>
          <a:noFill/>
        </p:spPr>
        <p:txBody>
          <a:bodyPr wrap="square" rtlCol="0">
            <a:spAutoFit/>
          </a:bodyPr>
          <a:lstStyle/>
          <a:p>
            <a:pPr algn="ctr"/>
            <a:r>
              <a:rPr lang="cs-CZ" sz="1000" b="1" dirty="0" smtClean="0">
                <a:solidFill>
                  <a:schemeClr val="bg1"/>
                </a:solidFill>
              </a:rPr>
              <a:t>8</a:t>
            </a:r>
            <a:endParaRPr lang="cs-CZ" sz="1000" b="1" dirty="0">
              <a:solidFill>
                <a:schemeClr val="bg1"/>
              </a:solidFill>
            </a:endParaRPr>
          </a:p>
        </p:txBody>
      </p:sp>
      <p:sp>
        <p:nvSpPr>
          <p:cNvPr id="66" name="TextovéPole 65"/>
          <p:cNvSpPr txBox="1"/>
          <p:nvPr/>
        </p:nvSpPr>
        <p:spPr>
          <a:xfrm>
            <a:off x="3029093" y="3868478"/>
            <a:ext cx="227660" cy="246221"/>
          </a:xfrm>
          <a:prstGeom prst="rect">
            <a:avLst/>
          </a:prstGeom>
          <a:noFill/>
        </p:spPr>
        <p:txBody>
          <a:bodyPr wrap="square" rtlCol="0">
            <a:spAutoFit/>
          </a:bodyPr>
          <a:lstStyle/>
          <a:p>
            <a:pPr algn="ctr"/>
            <a:r>
              <a:rPr lang="cs-CZ" sz="1000" b="1" dirty="0" smtClean="0">
                <a:solidFill>
                  <a:schemeClr val="bg1"/>
                </a:solidFill>
              </a:rPr>
              <a:t>9</a:t>
            </a:r>
            <a:endParaRPr lang="cs-CZ" sz="1000" b="1" dirty="0">
              <a:solidFill>
                <a:schemeClr val="bg1"/>
              </a:solidFill>
            </a:endParaRPr>
          </a:p>
        </p:txBody>
      </p:sp>
    </p:spTree>
    <p:extLst>
      <p:ext uri="{BB962C8B-B14F-4D97-AF65-F5344CB8AC3E}">
        <p14:creationId xmlns:p14="http://schemas.microsoft.com/office/powerpoint/2010/main" val="2110290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wipe(down)">
                                      <p:cBhvr>
                                        <p:cTn id="33" dur="500"/>
                                        <p:tgtEl>
                                          <p:spTgt spid="59"/>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barn(inVertical)">
                                      <p:cBhvr>
                                        <p:cTn id="37" dur="500"/>
                                        <p:tgtEl>
                                          <p:spTgt spid="51"/>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500" fill="hold"/>
                                        <p:tgtEl>
                                          <p:spTgt spid="43"/>
                                        </p:tgtEl>
                                        <p:attrNameLst>
                                          <p:attrName>ppt_x</p:attrName>
                                        </p:attrNameLst>
                                      </p:cBhvr>
                                      <p:tavLst>
                                        <p:tav tm="0">
                                          <p:val>
                                            <p:strVal val="#ppt_x"/>
                                          </p:val>
                                        </p:tav>
                                        <p:tav tm="100000">
                                          <p:val>
                                            <p:strVal val="#ppt_x"/>
                                          </p:val>
                                        </p:tav>
                                      </p:tavLst>
                                    </p:anim>
                                    <p:anim calcmode="lin" valueType="num">
                                      <p:cBhvr additive="base">
                                        <p:cTn id="4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down)">
                                      <p:cBhvr>
                                        <p:cTn id="46" dur="500"/>
                                        <p:tgtEl>
                                          <p:spTgt spid="3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wipe(down)">
                                      <p:cBhvr>
                                        <p:cTn id="49" dur="500"/>
                                        <p:tgtEl>
                                          <p:spTgt spid="60"/>
                                        </p:tgtEl>
                                      </p:cBhvr>
                                    </p:animEffect>
                                  </p:childTnLst>
                                </p:cTn>
                              </p:par>
                            </p:childTnLst>
                          </p:cTn>
                        </p:par>
                        <p:par>
                          <p:cTn id="50" fill="hold">
                            <p:stCondLst>
                              <p:cond delay="500"/>
                            </p:stCondLst>
                            <p:childTnLst>
                              <p:par>
                                <p:cTn id="51" presetID="16" presetClass="entr" presetSubtype="21" fill="hold" grpId="0" nodeType="after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barn(inVertical)">
                                      <p:cBhvr>
                                        <p:cTn id="53" dur="500"/>
                                        <p:tgtEl>
                                          <p:spTgt spid="52"/>
                                        </p:tgtEl>
                                      </p:cBhvr>
                                    </p:animEffect>
                                  </p:childTnLst>
                                </p:cTn>
                              </p:par>
                              <p:par>
                                <p:cTn id="54" presetID="2" presetClass="entr" presetSubtype="4"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additive="base">
                                        <p:cTn id="56" dur="500" fill="hold"/>
                                        <p:tgtEl>
                                          <p:spTgt spid="44"/>
                                        </p:tgtEl>
                                        <p:attrNameLst>
                                          <p:attrName>ppt_x</p:attrName>
                                        </p:attrNameLst>
                                      </p:cBhvr>
                                      <p:tavLst>
                                        <p:tav tm="0">
                                          <p:val>
                                            <p:strVal val="#ppt_x"/>
                                          </p:val>
                                        </p:tav>
                                        <p:tav tm="100000">
                                          <p:val>
                                            <p:strVal val="#ppt_x"/>
                                          </p:val>
                                        </p:tav>
                                      </p:tavLst>
                                    </p:anim>
                                    <p:anim calcmode="lin" valueType="num">
                                      <p:cBhvr additive="base">
                                        <p:cTn id="57"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down)">
                                      <p:cBhvr>
                                        <p:cTn id="62" dur="500"/>
                                        <p:tgtEl>
                                          <p:spTgt spid="37"/>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wipe(down)">
                                      <p:cBhvr>
                                        <p:cTn id="65" dur="500"/>
                                        <p:tgtEl>
                                          <p:spTgt spid="61"/>
                                        </p:tgtEl>
                                      </p:cBhvr>
                                    </p:animEffect>
                                  </p:childTnLst>
                                </p:cTn>
                              </p:par>
                            </p:childTnLst>
                          </p:cTn>
                        </p:par>
                        <p:par>
                          <p:cTn id="66" fill="hold">
                            <p:stCondLst>
                              <p:cond delay="500"/>
                            </p:stCondLst>
                            <p:childTnLst>
                              <p:par>
                                <p:cTn id="67" presetID="16" presetClass="entr" presetSubtype="21" fill="hold" grpId="0" nodeType="after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barn(inVertical)">
                                      <p:cBhvr>
                                        <p:cTn id="69" dur="500"/>
                                        <p:tgtEl>
                                          <p:spTgt spid="53"/>
                                        </p:tgtEl>
                                      </p:cBhvr>
                                    </p:animEffect>
                                  </p:childTnLst>
                                </p:cTn>
                              </p:par>
                              <p:par>
                                <p:cTn id="70" presetID="2" presetClass="entr" presetSubtype="4" fill="hold" grpId="0" nodeType="withEffect">
                                  <p:stCondLst>
                                    <p:cond delay="0"/>
                                  </p:stCondLst>
                                  <p:childTnLst>
                                    <p:set>
                                      <p:cBhvr>
                                        <p:cTn id="71" dur="1" fill="hold">
                                          <p:stCondLst>
                                            <p:cond delay="0"/>
                                          </p:stCondLst>
                                        </p:cTn>
                                        <p:tgtEl>
                                          <p:spTgt spid="45"/>
                                        </p:tgtEl>
                                        <p:attrNameLst>
                                          <p:attrName>style.visibility</p:attrName>
                                        </p:attrNameLst>
                                      </p:cBhvr>
                                      <p:to>
                                        <p:strVal val="visible"/>
                                      </p:to>
                                    </p:set>
                                    <p:anim calcmode="lin" valueType="num">
                                      <p:cBhvr additive="base">
                                        <p:cTn id="72" dur="500" fill="hold"/>
                                        <p:tgtEl>
                                          <p:spTgt spid="45"/>
                                        </p:tgtEl>
                                        <p:attrNameLst>
                                          <p:attrName>ppt_x</p:attrName>
                                        </p:attrNameLst>
                                      </p:cBhvr>
                                      <p:tavLst>
                                        <p:tav tm="0">
                                          <p:val>
                                            <p:strVal val="#ppt_x"/>
                                          </p:val>
                                        </p:tav>
                                        <p:tav tm="100000">
                                          <p:val>
                                            <p:strVal val="#ppt_x"/>
                                          </p:val>
                                        </p:tav>
                                      </p:tavLst>
                                    </p:anim>
                                    <p:anim calcmode="lin" valueType="num">
                                      <p:cBhvr additive="base">
                                        <p:cTn id="7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wipe(down)">
                                      <p:cBhvr>
                                        <p:cTn id="78" dur="500"/>
                                        <p:tgtEl>
                                          <p:spTgt spid="38"/>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62"/>
                                        </p:tgtEl>
                                        <p:attrNameLst>
                                          <p:attrName>style.visibility</p:attrName>
                                        </p:attrNameLst>
                                      </p:cBhvr>
                                      <p:to>
                                        <p:strVal val="visible"/>
                                      </p:to>
                                    </p:set>
                                    <p:animEffect transition="in" filter="wipe(down)">
                                      <p:cBhvr>
                                        <p:cTn id="81" dur="500"/>
                                        <p:tgtEl>
                                          <p:spTgt spid="62"/>
                                        </p:tgtEl>
                                      </p:cBhvr>
                                    </p:animEffect>
                                  </p:childTnLst>
                                </p:cTn>
                              </p:par>
                            </p:childTnLst>
                          </p:cTn>
                        </p:par>
                        <p:par>
                          <p:cTn id="82" fill="hold">
                            <p:stCondLst>
                              <p:cond delay="500"/>
                            </p:stCondLst>
                            <p:childTnLst>
                              <p:par>
                                <p:cTn id="83" presetID="16" presetClass="entr" presetSubtype="21" fill="hold" grpId="0" nodeType="afterEffect">
                                  <p:stCondLst>
                                    <p:cond delay="0"/>
                                  </p:stCondLst>
                                  <p:childTnLst>
                                    <p:set>
                                      <p:cBhvr>
                                        <p:cTn id="84" dur="1" fill="hold">
                                          <p:stCondLst>
                                            <p:cond delay="0"/>
                                          </p:stCondLst>
                                        </p:cTn>
                                        <p:tgtEl>
                                          <p:spTgt spid="54"/>
                                        </p:tgtEl>
                                        <p:attrNameLst>
                                          <p:attrName>style.visibility</p:attrName>
                                        </p:attrNameLst>
                                      </p:cBhvr>
                                      <p:to>
                                        <p:strVal val="visible"/>
                                      </p:to>
                                    </p:set>
                                    <p:animEffect transition="in" filter="barn(inVertical)">
                                      <p:cBhvr>
                                        <p:cTn id="85" dur="500"/>
                                        <p:tgtEl>
                                          <p:spTgt spid="54"/>
                                        </p:tgtEl>
                                      </p:cBhvr>
                                    </p:animEffect>
                                  </p:childTnLst>
                                </p:cTn>
                              </p:par>
                              <p:par>
                                <p:cTn id="86" presetID="2" presetClass="entr" presetSubtype="4" fill="hold" grpId="0" nodeType="withEffect">
                                  <p:stCondLst>
                                    <p:cond delay="0"/>
                                  </p:stCondLst>
                                  <p:childTnLst>
                                    <p:set>
                                      <p:cBhvr>
                                        <p:cTn id="87" dur="1" fill="hold">
                                          <p:stCondLst>
                                            <p:cond delay="0"/>
                                          </p:stCondLst>
                                        </p:cTn>
                                        <p:tgtEl>
                                          <p:spTgt spid="46"/>
                                        </p:tgtEl>
                                        <p:attrNameLst>
                                          <p:attrName>style.visibility</p:attrName>
                                        </p:attrNameLst>
                                      </p:cBhvr>
                                      <p:to>
                                        <p:strVal val="visible"/>
                                      </p:to>
                                    </p:set>
                                    <p:anim calcmode="lin" valueType="num">
                                      <p:cBhvr additive="base">
                                        <p:cTn id="88" dur="500" fill="hold"/>
                                        <p:tgtEl>
                                          <p:spTgt spid="46"/>
                                        </p:tgtEl>
                                        <p:attrNameLst>
                                          <p:attrName>ppt_x</p:attrName>
                                        </p:attrNameLst>
                                      </p:cBhvr>
                                      <p:tavLst>
                                        <p:tav tm="0">
                                          <p:val>
                                            <p:strVal val="#ppt_x"/>
                                          </p:val>
                                        </p:tav>
                                        <p:tav tm="100000">
                                          <p:val>
                                            <p:strVal val="#ppt_x"/>
                                          </p:val>
                                        </p:tav>
                                      </p:tavLst>
                                    </p:anim>
                                    <p:anim calcmode="lin" valueType="num">
                                      <p:cBhvr additive="base">
                                        <p:cTn id="89"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wipe(down)">
                                      <p:cBhvr>
                                        <p:cTn id="94" dur="500"/>
                                        <p:tgtEl>
                                          <p:spTgt spid="39"/>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63"/>
                                        </p:tgtEl>
                                        <p:attrNameLst>
                                          <p:attrName>style.visibility</p:attrName>
                                        </p:attrNameLst>
                                      </p:cBhvr>
                                      <p:to>
                                        <p:strVal val="visible"/>
                                      </p:to>
                                    </p:set>
                                    <p:animEffect transition="in" filter="wipe(down)">
                                      <p:cBhvr>
                                        <p:cTn id="97" dur="500"/>
                                        <p:tgtEl>
                                          <p:spTgt spid="63"/>
                                        </p:tgtEl>
                                      </p:cBhvr>
                                    </p:animEffect>
                                  </p:childTnLst>
                                </p:cTn>
                              </p:par>
                            </p:childTnLst>
                          </p:cTn>
                        </p:par>
                        <p:par>
                          <p:cTn id="98" fill="hold">
                            <p:stCondLst>
                              <p:cond delay="500"/>
                            </p:stCondLst>
                            <p:childTnLst>
                              <p:par>
                                <p:cTn id="99" presetID="16" presetClass="entr" presetSubtype="21" fill="hold" grpId="0" nodeType="after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barn(inVertical)">
                                      <p:cBhvr>
                                        <p:cTn id="101" dur="500"/>
                                        <p:tgtEl>
                                          <p:spTgt spid="55"/>
                                        </p:tgtEl>
                                      </p:cBhvr>
                                    </p:animEffect>
                                  </p:childTnLst>
                                </p:cTn>
                              </p:par>
                              <p:par>
                                <p:cTn id="102" presetID="2" presetClass="entr" presetSubtype="4" fill="hold" grpId="0" nodeType="withEffect">
                                  <p:stCondLst>
                                    <p:cond delay="0"/>
                                  </p:stCondLst>
                                  <p:childTnLst>
                                    <p:set>
                                      <p:cBhvr>
                                        <p:cTn id="103" dur="1" fill="hold">
                                          <p:stCondLst>
                                            <p:cond delay="0"/>
                                          </p:stCondLst>
                                        </p:cTn>
                                        <p:tgtEl>
                                          <p:spTgt spid="47"/>
                                        </p:tgtEl>
                                        <p:attrNameLst>
                                          <p:attrName>style.visibility</p:attrName>
                                        </p:attrNameLst>
                                      </p:cBhvr>
                                      <p:to>
                                        <p:strVal val="visible"/>
                                      </p:to>
                                    </p:set>
                                    <p:anim calcmode="lin" valueType="num">
                                      <p:cBhvr additive="base">
                                        <p:cTn id="104" dur="500" fill="hold"/>
                                        <p:tgtEl>
                                          <p:spTgt spid="47"/>
                                        </p:tgtEl>
                                        <p:attrNameLst>
                                          <p:attrName>ppt_x</p:attrName>
                                        </p:attrNameLst>
                                      </p:cBhvr>
                                      <p:tavLst>
                                        <p:tav tm="0">
                                          <p:val>
                                            <p:strVal val="#ppt_x"/>
                                          </p:val>
                                        </p:tav>
                                        <p:tav tm="100000">
                                          <p:val>
                                            <p:strVal val="#ppt_x"/>
                                          </p:val>
                                        </p:tav>
                                      </p:tavLst>
                                    </p:anim>
                                    <p:anim calcmode="lin" valueType="num">
                                      <p:cBhvr additive="base">
                                        <p:cTn id="105"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wipe(down)">
                                      <p:cBhvr>
                                        <p:cTn id="110" dur="500"/>
                                        <p:tgtEl>
                                          <p:spTgt spid="40"/>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64"/>
                                        </p:tgtEl>
                                        <p:attrNameLst>
                                          <p:attrName>style.visibility</p:attrName>
                                        </p:attrNameLst>
                                      </p:cBhvr>
                                      <p:to>
                                        <p:strVal val="visible"/>
                                      </p:to>
                                    </p:set>
                                    <p:animEffect transition="in" filter="wipe(down)">
                                      <p:cBhvr>
                                        <p:cTn id="113" dur="500"/>
                                        <p:tgtEl>
                                          <p:spTgt spid="64"/>
                                        </p:tgtEl>
                                      </p:cBhvr>
                                    </p:animEffect>
                                  </p:childTnLst>
                                </p:cTn>
                              </p:par>
                            </p:childTnLst>
                          </p:cTn>
                        </p:par>
                        <p:par>
                          <p:cTn id="114" fill="hold">
                            <p:stCondLst>
                              <p:cond delay="500"/>
                            </p:stCondLst>
                            <p:childTnLst>
                              <p:par>
                                <p:cTn id="115" presetID="16" presetClass="entr" presetSubtype="21" fill="hold" grpId="0" nodeType="afterEffect">
                                  <p:stCondLst>
                                    <p:cond delay="0"/>
                                  </p:stCondLst>
                                  <p:childTnLst>
                                    <p:set>
                                      <p:cBhvr>
                                        <p:cTn id="116" dur="1" fill="hold">
                                          <p:stCondLst>
                                            <p:cond delay="0"/>
                                          </p:stCondLst>
                                        </p:cTn>
                                        <p:tgtEl>
                                          <p:spTgt spid="56"/>
                                        </p:tgtEl>
                                        <p:attrNameLst>
                                          <p:attrName>style.visibility</p:attrName>
                                        </p:attrNameLst>
                                      </p:cBhvr>
                                      <p:to>
                                        <p:strVal val="visible"/>
                                      </p:to>
                                    </p:set>
                                    <p:animEffect transition="in" filter="barn(inVertical)">
                                      <p:cBhvr>
                                        <p:cTn id="117" dur="500"/>
                                        <p:tgtEl>
                                          <p:spTgt spid="56"/>
                                        </p:tgtEl>
                                      </p:cBhvr>
                                    </p:animEffect>
                                  </p:childTnLst>
                                </p:cTn>
                              </p:par>
                              <p:par>
                                <p:cTn id="118" presetID="2" presetClass="entr" presetSubtype="4" fill="hold" grpId="0" nodeType="withEffect">
                                  <p:stCondLst>
                                    <p:cond delay="0"/>
                                  </p:stCondLst>
                                  <p:childTnLst>
                                    <p:set>
                                      <p:cBhvr>
                                        <p:cTn id="119" dur="1" fill="hold">
                                          <p:stCondLst>
                                            <p:cond delay="0"/>
                                          </p:stCondLst>
                                        </p:cTn>
                                        <p:tgtEl>
                                          <p:spTgt spid="48"/>
                                        </p:tgtEl>
                                        <p:attrNameLst>
                                          <p:attrName>style.visibility</p:attrName>
                                        </p:attrNameLst>
                                      </p:cBhvr>
                                      <p:to>
                                        <p:strVal val="visible"/>
                                      </p:to>
                                    </p:set>
                                    <p:anim calcmode="lin" valueType="num">
                                      <p:cBhvr additive="base">
                                        <p:cTn id="120" dur="500" fill="hold"/>
                                        <p:tgtEl>
                                          <p:spTgt spid="48"/>
                                        </p:tgtEl>
                                        <p:attrNameLst>
                                          <p:attrName>ppt_x</p:attrName>
                                        </p:attrNameLst>
                                      </p:cBhvr>
                                      <p:tavLst>
                                        <p:tav tm="0">
                                          <p:val>
                                            <p:strVal val="#ppt_x"/>
                                          </p:val>
                                        </p:tav>
                                        <p:tav tm="100000">
                                          <p:val>
                                            <p:strVal val="#ppt_x"/>
                                          </p:val>
                                        </p:tav>
                                      </p:tavLst>
                                    </p:anim>
                                    <p:anim calcmode="lin" valueType="num">
                                      <p:cBhvr additive="base">
                                        <p:cTn id="121"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nodeType="clickEffect">
                                  <p:stCondLst>
                                    <p:cond delay="0"/>
                                  </p:stCondLst>
                                  <p:childTnLst>
                                    <p:set>
                                      <p:cBhvr>
                                        <p:cTn id="125" dur="1" fill="hold">
                                          <p:stCondLst>
                                            <p:cond delay="0"/>
                                          </p:stCondLst>
                                        </p:cTn>
                                        <p:tgtEl>
                                          <p:spTgt spid="41"/>
                                        </p:tgtEl>
                                        <p:attrNameLst>
                                          <p:attrName>style.visibility</p:attrName>
                                        </p:attrNameLst>
                                      </p:cBhvr>
                                      <p:to>
                                        <p:strVal val="visible"/>
                                      </p:to>
                                    </p:set>
                                    <p:animEffect transition="in" filter="wipe(down)">
                                      <p:cBhvr>
                                        <p:cTn id="126" dur="500"/>
                                        <p:tgtEl>
                                          <p:spTgt spid="41"/>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65"/>
                                        </p:tgtEl>
                                        <p:attrNameLst>
                                          <p:attrName>style.visibility</p:attrName>
                                        </p:attrNameLst>
                                      </p:cBhvr>
                                      <p:to>
                                        <p:strVal val="visible"/>
                                      </p:to>
                                    </p:set>
                                    <p:animEffect transition="in" filter="wipe(down)">
                                      <p:cBhvr>
                                        <p:cTn id="129" dur="500"/>
                                        <p:tgtEl>
                                          <p:spTgt spid="65"/>
                                        </p:tgtEl>
                                      </p:cBhvr>
                                    </p:animEffect>
                                  </p:childTnLst>
                                </p:cTn>
                              </p:par>
                            </p:childTnLst>
                          </p:cTn>
                        </p:par>
                        <p:par>
                          <p:cTn id="130" fill="hold">
                            <p:stCondLst>
                              <p:cond delay="500"/>
                            </p:stCondLst>
                            <p:childTnLst>
                              <p:par>
                                <p:cTn id="131" presetID="16" presetClass="entr" presetSubtype="21" fill="hold" grpId="0" nodeType="afterEffect">
                                  <p:stCondLst>
                                    <p:cond delay="0"/>
                                  </p:stCondLst>
                                  <p:childTnLst>
                                    <p:set>
                                      <p:cBhvr>
                                        <p:cTn id="132" dur="1" fill="hold">
                                          <p:stCondLst>
                                            <p:cond delay="0"/>
                                          </p:stCondLst>
                                        </p:cTn>
                                        <p:tgtEl>
                                          <p:spTgt spid="57"/>
                                        </p:tgtEl>
                                        <p:attrNameLst>
                                          <p:attrName>style.visibility</p:attrName>
                                        </p:attrNameLst>
                                      </p:cBhvr>
                                      <p:to>
                                        <p:strVal val="visible"/>
                                      </p:to>
                                    </p:set>
                                    <p:animEffect transition="in" filter="barn(inVertical)">
                                      <p:cBhvr>
                                        <p:cTn id="133" dur="500"/>
                                        <p:tgtEl>
                                          <p:spTgt spid="57"/>
                                        </p:tgtEl>
                                      </p:cBhvr>
                                    </p:animEffect>
                                  </p:childTnLst>
                                </p:cTn>
                              </p:par>
                              <p:par>
                                <p:cTn id="134" presetID="2" presetClass="entr" presetSubtype="4" fill="hold" grpId="0" nodeType="withEffect">
                                  <p:stCondLst>
                                    <p:cond delay="0"/>
                                  </p:stCondLst>
                                  <p:childTnLst>
                                    <p:set>
                                      <p:cBhvr>
                                        <p:cTn id="135" dur="1" fill="hold">
                                          <p:stCondLst>
                                            <p:cond delay="0"/>
                                          </p:stCondLst>
                                        </p:cTn>
                                        <p:tgtEl>
                                          <p:spTgt spid="49"/>
                                        </p:tgtEl>
                                        <p:attrNameLst>
                                          <p:attrName>style.visibility</p:attrName>
                                        </p:attrNameLst>
                                      </p:cBhvr>
                                      <p:to>
                                        <p:strVal val="visible"/>
                                      </p:to>
                                    </p:set>
                                    <p:anim calcmode="lin" valueType="num">
                                      <p:cBhvr additive="base">
                                        <p:cTn id="136" dur="500" fill="hold"/>
                                        <p:tgtEl>
                                          <p:spTgt spid="49"/>
                                        </p:tgtEl>
                                        <p:attrNameLst>
                                          <p:attrName>ppt_x</p:attrName>
                                        </p:attrNameLst>
                                      </p:cBhvr>
                                      <p:tavLst>
                                        <p:tav tm="0">
                                          <p:val>
                                            <p:strVal val="#ppt_x"/>
                                          </p:val>
                                        </p:tav>
                                        <p:tav tm="100000">
                                          <p:val>
                                            <p:strVal val="#ppt_x"/>
                                          </p:val>
                                        </p:tav>
                                      </p:tavLst>
                                    </p:anim>
                                    <p:anim calcmode="lin" valueType="num">
                                      <p:cBhvr additive="base">
                                        <p:cTn id="13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nodeType="clickEffect">
                                  <p:stCondLst>
                                    <p:cond delay="0"/>
                                  </p:stCondLst>
                                  <p:childTnLst>
                                    <p:set>
                                      <p:cBhvr>
                                        <p:cTn id="141" dur="1" fill="hold">
                                          <p:stCondLst>
                                            <p:cond delay="0"/>
                                          </p:stCondLst>
                                        </p:cTn>
                                        <p:tgtEl>
                                          <p:spTgt spid="42"/>
                                        </p:tgtEl>
                                        <p:attrNameLst>
                                          <p:attrName>style.visibility</p:attrName>
                                        </p:attrNameLst>
                                      </p:cBhvr>
                                      <p:to>
                                        <p:strVal val="visible"/>
                                      </p:to>
                                    </p:set>
                                    <p:animEffect transition="in" filter="wipe(down)">
                                      <p:cBhvr>
                                        <p:cTn id="142" dur="500"/>
                                        <p:tgtEl>
                                          <p:spTgt spid="42"/>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66"/>
                                        </p:tgtEl>
                                        <p:attrNameLst>
                                          <p:attrName>style.visibility</p:attrName>
                                        </p:attrNameLst>
                                      </p:cBhvr>
                                      <p:to>
                                        <p:strVal val="visible"/>
                                      </p:to>
                                    </p:set>
                                    <p:animEffect transition="in" filter="wipe(down)">
                                      <p:cBhvr>
                                        <p:cTn id="145" dur="500"/>
                                        <p:tgtEl>
                                          <p:spTgt spid="66"/>
                                        </p:tgtEl>
                                      </p:cBhvr>
                                    </p:animEffect>
                                  </p:childTnLst>
                                </p:cTn>
                              </p:par>
                            </p:childTnLst>
                          </p:cTn>
                        </p:par>
                        <p:par>
                          <p:cTn id="146" fill="hold">
                            <p:stCondLst>
                              <p:cond delay="500"/>
                            </p:stCondLst>
                            <p:childTnLst>
                              <p:par>
                                <p:cTn id="147" presetID="16" presetClass="entr" presetSubtype="21" fill="hold" grpId="0" nodeType="afterEffect">
                                  <p:stCondLst>
                                    <p:cond delay="0"/>
                                  </p:stCondLst>
                                  <p:childTnLst>
                                    <p:set>
                                      <p:cBhvr>
                                        <p:cTn id="148" dur="1" fill="hold">
                                          <p:stCondLst>
                                            <p:cond delay="0"/>
                                          </p:stCondLst>
                                        </p:cTn>
                                        <p:tgtEl>
                                          <p:spTgt spid="58"/>
                                        </p:tgtEl>
                                        <p:attrNameLst>
                                          <p:attrName>style.visibility</p:attrName>
                                        </p:attrNameLst>
                                      </p:cBhvr>
                                      <p:to>
                                        <p:strVal val="visible"/>
                                      </p:to>
                                    </p:set>
                                    <p:animEffect transition="in" filter="barn(inVertical)">
                                      <p:cBhvr>
                                        <p:cTn id="149" dur="500"/>
                                        <p:tgtEl>
                                          <p:spTgt spid="58"/>
                                        </p:tgtEl>
                                      </p:cBhvr>
                                    </p:animEffect>
                                  </p:childTnLst>
                                </p:cTn>
                              </p:par>
                              <p:par>
                                <p:cTn id="150" presetID="2" presetClass="entr" presetSubtype="4" fill="hold" grpId="0" nodeType="withEffect">
                                  <p:stCondLst>
                                    <p:cond delay="0"/>
                                  </p:stCondLst>
                                  <p:childTnLst>
                                    <p:set>
                                      <p:cBhvr>
                                        <p:cTn id="151" dur="1" fill="hold">
                                          <p:stCondLst>
                                            <p:cond delay="0"/>
                                          </p:stCondLst>
                                        </p:cTn>
                                        <p:tgtEl>
                                          <p:spTgt spid="50"/>
                                        </p:tgtEl>
                                        <p:attrNameLst>
                                          <p:attrName>style.visibility</p:attrName>
                                        </p:attrNameLst>
                                      </p:cBhvr>
                                      <p:to>
                                        <p:strVal val="visible"/>
                                      </p:to>
                                    </p:set>
                                    <p:anim calcmode="lin" valueType="num">
                                      <p:cBhvr additive="base">
                                        <p:cTn id="152" dur="500" fill="hold"/>
                                        <p:tgtEl>
                                          <p:spTgt spid="50"/>
                                        </p:tgtEl>
                                        <p:attrNameLst>
                                          <p:attrName>ppt_x</p:attrName>
                                        </p:attrNameLst>
                                      </p:cBhvr>
                                      <p:tavLst>
                                        <p:tav tm="0">
                                          <p:val>
                                            <p:strVal val="#ppt_x"/>
                                          </p:val>
                                        </p:tav>
                                        <p:tav tm="100000">
                                          <p:val>
                                            <p:strVal val="#ppt_x"/>
                                          </p:val>
                                        </p:tav>
                                      </p:tavLst>
                                    </p:anim>
                                    <p:anim calcmode="lin" valueType="num">
                                      <p:cBhvr additive="base">
                                        <p:cTn id="15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animBg="1"/>
      <p:bldP spid="5" grpId="0"/>
      <p:bldP spid="43" grpId="0"/>
      <p:bldP spid="44" grpId="0"/>
      <p:bldP spid="45" grpId="0"/>
      <p:bldP spid="46" grpId="0"/>
      <p:bldP spid="47" grpId="0"/>
      <p:bldP spid="48" grpId="0"/>
      <p:bldP spid="49" grpId="0"/>
      <p:bldP spid="50" grpId="0"/>
      <p:bldP spid="9" grpId="0" animBg="1"/>
      <p:bldP spid="2" grpId="0"/>
      <p:bldP spid="51" grpId="0" animBg="1"/>
      <p:bldP spid="52" grpId="0" animBg="1"/>
      <p:bldP spid="53" grpId="0" animBg="1"/>
      <p:bldP spid="54" grpId="0" animBg="1"/>
      <p:bldP spid="55" grpId="0" animBg="1"/>
      <p:bldP spid="56" grpId="0" animBg="1"/>
      <p:bldP spid="57" grpId="0" animBg="1"/>
      <p:bldP spid="58" grpId="0" animBg="1"/>
      <p:bldP spid="59" grpId="0"/>
      <p:bldP spid="60" grpId="0"/>
      <p:bldP spid="61" grpId="0"/>
      <p:bldP spid="62" grpId="0"/>
      <p:bldP spid="63" grpId="0"/>
      <p:bldP spid="64" grpId="0"/>
      <p:bldP spid="65" grpId="0"/>
      <p:bldP spid="6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Obrázek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814" y="2631070"/>
            <a:ext cx="1074560" cy="1074560"/>
          </a:xfrm>
          <a:prstGeom prst="rect">
            <a:avLst/>
          </a:prstGeom>
        </p:spPr>
      </p:pic>
      <p:pic>
        <p:nvPicPr>
          <p:cNvPr id="37" name="Obrázek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854" y="2631070"/>
            <a:ext cx="1074560" cy="1074560"/>
          </a:xfrm>
          <a:prstGeom prst="rect">
            <a:avLst/>
          </a:prstGeom>
        </p:spPr>
      </p:pic>
      <p:pic>
        <p:nvPicPr>
          <p:cNvPr id="35" name="Obrázek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1803" y="1404110"/>
            <a:ext cx="1074560" cy="1074560"/>
          </a:xfrm>
          <a:prstGeom prst="rect">
            <a:avLst/>
          </a:prstGeom>
        </p:spPr>
      </p:pic>
      <p:sp>
        <p:nvSpPr>
          <p:cNvPr id="23" name="Rectangle 22"/>
          <p:cNvSpPr/>
          <p:nvPr/>
        </p:nvSpPr>
        <p:spPr>
          <a:xfrm>
            <a:off x="4486275" y="1404108"/>
            <a:ext cx="4257675" cy="352848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6" name="Freeform 5"/>
          <p:cNvSpPr/>
          <p:nvPr/>
        </p:nvSpPr>
        <p:spPr>
          <a:xfrm flipH="1">
            <a:off x="4214991" y="1404108"/>
            <a:ext cx="45719" cy="3528481"/>
          </a:xfrm>
          <a:custGeom>
            <a:avLst/>
            <a:gdLst>
              <a:gd name="connsiteX0" fmla="*/ 0 w 55460"/>
              <a:gd name="connsiteY0" fmla="*/ 0 h 1519481"/>
              <a:gd name="connsiteX1" fmla="*/ 11092 w 55460"/>
              <a:gd name="connsiteY1" fmla="*/ 632193 h 1519481"/>
              <a:gd name="connsiteX2" fmla="*/ 16638 w 55460"/>
              <a:gd name="connsiteY2" fmla="*/ 726467 h 1519481"/>
              <a:gd name="connsiteX3" fmla="*/ 55460 w 55460"/>
              <a:gd name="connsiteY3" fmla="*/ 770831 h 1519481"/>
              <a:gd name="connsiteX4" fmla="*/ 5546 w 55460"/>
              <a:gd name="connsiteY4" fmla="*/ 793014 h 1519481"/>
              <a:gd name="connsiteX5" fmla="*/ 5546 w 55460"/>
              <a:gd name="connsiteY5" fmla="*/ 793014 h 1519481"/>
              <a:gd name="connsiteX6" fmla="*/ 0 w 55460"/>
              <a:gd name="connsiteY6" fmla="*/ 1513935 h 1519481"/>
              <a:gd name="connsiteX7" fmla="*/ 0 w 55460"/>
              <a:gd name="connsiteY7" fmla="*/ 1519481 h 1519481"/>
              <a:gd name="connsiteX8" fmla="*/ 0 w 55460"/>
              <a:gd name="connsiteY8" fmla="*/ 1519481 h 1519481"/>
              <a:gd name="connsiteX9" fmla="*/ 0 w 55460"/>
              <a:gd name="connsiteY9" fmla="*/ 1519481 h 151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60" h="1519481">
                <a:moveTo>
                  <a:pt x="0" y="0"/>
                </a:moveTo>
                <a:lnTo>
                  <a:pt x="11092" y="632193"/>
                </a:lnTo>
                <a:lnTo>
                  <a:pt x="16638" y="726467"/>
                </a:lnTo>
                <a:lnTo>
                  <a:pt x="55460" y="770831"/>
                </a:lnTo>
                <a:lnTo>
                  <a:pt x="5546" y="793014"/>
                </a:lnTo>
                <a:lnTo>
                  <a:pt x="5546" y="793014"/>
                </a:lnTo>
                <a:cubicBezTo>
                  <a:pt x="3697" y="1033321"/>
                  <a:pt x="1849" y="1273628"/>
                  <a:pt x="0" y="1513935"/>
                </a:cubicBezTo>
                <a:lnTo>
                  <a:pt x="0" y="1519481"/>
                </a:lnTo>
                <a:lnTo>
                  <a:pt x="0" y="1519481"/>
                </a:lnTo>
                <a:lnTo>
                  <a:pt x="0" y="1519481"/>
                </a:lnTo>
              </a:path>
            </a:pathLst>
          </a:cu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Lato Regular"/>
            </a:endParaRPr>
          </a:p>
        </p:txBody>
      </p:sp>
      <p:sp>
        <p:nvSpPr>
          <p:cNvPr id="24" name="TextBox 37"/>
          <p:cNvSpPr txBox="1"/>
          <p:nvPr/>
        </p:nvSpPr>
        <p:spPr>
          <a:xfrm>
            <a:off x="1182865" y="573350"/>
            <a:ext cx="2886191" cy="652486"/>
          </a:xfrm>
          <a:prstGeom prst="rect">
            <a:avLst/>
          </a:prstGeom>
          <a:noFill/>
        </p:spPr>
        <p:txBody>
          <a:bodyPr wrap="square" rtlCol="0">
            <a:spAutoFit/>
          </a:bodyPr>
          <a:lstStyle/>
          <a:p>
            <a:pPr>
              <a:lnSpc>
                <a:spcPct val="70000"/>
              </a:lnSpc>
            </a:pPr>
            <a:r>
              <a:rPr lang="cs-CZ" sz="3200" b="1" dirty="0" smtClean="0">
                <a:cs typeface="Lato Black"/>
              </a:rPr>
              <a:t>SERVIS</a:t>
            </a:r>
            <a:endParaRPr lang="pt-BR" sz="3200" b="1" dirty="0" smtClean="0">
              <a:cs typeface="Lato Black"/>
            </a:endParaRPr>
          </a:p>
          <a:p>
            <a:pPr>
              <a:lnSpc>
                <a:spcPct val="70000"/>
              </a:lnSpc>
            </a:pPr>
            <a:r>
              <a:rPr lang="cs-CZ" sz="2000" b="1" dirty="0" smtClean="0">
                <a:solidFill>
                  <a:srgbClr val="00B4FF"/>
                </a:solidFill>
                <a:cs typeface="Lato Black"/>
              </a:rPr>
              <a:t>SMALTOVANÝCH NÁDRŽÍ</a:t>
            </a:r>
            <a:endParaRPr lang="pt-BR" sz="2000" b="1" dirty="0" smtClean="0">
              <a:solidFill>
                <a:srgbClr val="00B4FF"/>
              </a:solidFill>
              <a:cs typeface="Lato Black"/>
            </a:endParaRPr>
          </a:p>
        </p:txBody>
      </p:sp>
      <p:pic>
        <p:nvPicPr>
          <p:cNvPr id="25" name="Picture 38"/>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25854" y="642238"/>
            <a:ext cx="523205" cy="529117"/>
          </a:xfrm>
          <a:prstGeom prst="rect">
            <a:avLst/>
          </a:prstGeom>
          <a:noFill/>
          <a:ln>
            <a:noFill/>
          </a:ln>
        </p:spPr>
      </p:pic>
      <p:grpSp>
        <p:nvGrpSpPr>
          <p:cNvPr id="26" name="Group 13"/>
          <p:cNvGrpSpPr/>
          <p:nvPr/>
        </p:nvGrpSpPr>
        <p:grpSpPr>
          <a:xfrm>
            <a:off x="6934739" y="315195"/>
            <a:ext cx="1629030" cy="246221"/>
            <a:chOff x="6945008" y="315195"/>
            <a:chExt cx="1629030" cy="246221"/>
          </a:xfrm>
        </p:grpSpPr>
        <p:pic>
          <p:nvPicPr>
            <p:cNvPr id="27"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28" name="TextBox 10"/>
            <p:cNvSpPr txBox="1"/>
            <p:nvPr/>
          </p:nvSpPr>
          <p:spPr>
            <a:xfrm>
              <a:off x="6945008" y="330116"/>
              <a:ext cx="979715"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SERVIS</a:t>
              </a:r>
              <a:endParaRPr lang="pt-BR" sz="800" b="1" dirty="0" smtClean="0">
                <a:solidFill>
                  <a:schemeClr val="bg1">
                    <a:lumMod val="50000"/>
                  </a:schemeClr>
                </a:solidFill>
                <a:cs typeface="Lato Regular"/>
              </a:endParaRPr>
            </a:p>
          </p:txBody>
        </p:sp>
        <p:grpSp>
          <p:nvGrpSpPr>
            <p:cNvPr id="29" name="Group 12"/>
            <p:cNvGrpSpPr/>
            <p:nvPr/>
          </p:nvGrpSpPr>
          <p:grpSpPr>
            <a:xfrm>
              <a:off x="7895305" y="315195"/>
              <a:ext cx="433175" cy="246221"/>
              <a:chOff x="7948826" y="605866"/>
              <a:chExt cx="433175" cy="246221"/>
            </a:xfrm>
          </p:grpSpPr>
          <p:grpSp>
            <p:nvGrpSpPr>
              <p:cNvPr id="30" name="Group 7"/>
              <p:cNvGrpSpPr/>
              <p:nvPr/>
            </p:nvGrpSpPr>
            <p:grpSpPr>
              <a:xfrm rot="10800000">
                <a:off x="7948826" y="652835"/>
                <a:ext cx="360604" cy="172975"/>
                <a:chOff x="1984744" y="697023"/>
                <a:chExt cx="667488" cy="383291"/>
              </a:xfrm>
            </p:grpSpPr>
            <p:sp>
              <p:nvSpPr>
                <p:cNvPr id="32"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1"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21</a:t>
                </a:r>
                <a:endParaRPr lang="pt-BR" sz="1000" b="1" dirty="0" smtClean="0">
                  <a:solidFill>
                    <a:schemeClr val="bg1"/>
                  </a:solidFill>
                  <a:cs typeface="Lato Regular"/>
                </a:endParaRPr>
              </a:p>
            </p:txBody>
          </p:sp>
        </p:grpSp>
      </p:grpSp>
      <p:pic>
        <p:nvPicPr>
          <p:cNvPr id="4" name="Obrázek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640" y="1404110"/>
            <a:ext cx="1074560" cy="1074560"/>
          </a:xfrm>
          <a:prstGeom prst="rect">
            <a:avLst/>
          </a:prstGeom>
        </p:spPr>
      </p:pic>
      <p:pic>
        <p:nvPicPr>
          <p:cNvPr id="36" name="Obrázek 3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94496" y="1404110"/>
            <a:ext cx="1074560" cy="1074560"/>
          </a:xfrm>
          <a:prstGeom prst="rect">
            <a:avLst/>
          </a:prstGeom>
        </p:spPr>
      </p:pic>
      <p:pic>
        <p:nvPicPr>
          <p:cNvPr id="39" name="Obrázek 3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94496" y="2631070"/>
            <a:ext cx="1074560" cy="1074560"/>
          </a:xfrm>
          <a:prstGeom prst="rect">
            <a:avLst/>
          </a:prstGeom>
        </p:spPr>
      </p:pic>
      <p:pic>
        <p:nvPicPr>
          <p:cNvPr id="40" name="Obrázek 3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854" y="3858030"/>
            <a:ext cx="1074560" cy="1074560"/>
          </a:xfrm>
          <a:prstGeom prst="rect">
            <a:avLst/>
          </a:prstGeom>
        </p:spPr>
      </p:pic>
      <p:pic>
        <p:nvPicPr>
          <p:cNvPr id="41" name="Obrázek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52814" y="3858030"/>
            <a:ext cx="1074560" cy="1074560"/>
          </a:xfrm>
          <a:prstGeom prst="rect">
            <a:avLst/>
          </a:prstGeom>
        </p:spPr>
      </p:pic>
      <p:pic>
        <p:nvPicPr>
          <p:cNvPr id="42" name="Obrázek 4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94496" y="3858030"/>
            <a:ext cx="1074560" cy="1074560"/>
          </a:xfrm>
          <a:prstGeom prst="rect">
            <a:avLst/>
          </a:prstGeom>
        </p:spPr>
      </p:pic>
      <p:sp>
        <p:nvSpPr>
          <p:cNvPr id="5" name="TextovéPole 4"/>
          <p:cNvSpPr txBox="1"/>
          <p:nvPr/>
        </p:nvSpPr>
        <p:spPr>
          <a:xfrm>
            <a:off x="4591110" y="1647976"/>
            <a:ext cx="3320076" cy="276999"/>
          </a:xfrm>
          <a:prstGeom prst="rect">
            <a:avLst/>
          </a:prstGeom>
          <a:noFill/>
        </p:spPr>
        <p:txBody>
          <a:bodyPr wrap="none" rtlCol="0">
            <a:spAutoFit/>
          </a:bodyPr>
          <a:lstStyle/>
          <a:p>
            <a:r>
              <a:rPr lang="cs-CZ" sz="1200" b="1" dirty="0" smtClean="0">
                <a:solidFill>
                  <a:schemeClr val="bg1"/>
                </a:solidFill>
              </a:rPr>
              <a:t>1 – REVIZNÍ PROHLÍDKY SMALTOVANÝCH NÁDRŽÍ</a:t>
            </a:r>
            <a:endParaRPr lang="cs-CZ" sz="1200" b="1" dirty="0">
              <a:solidFill>
                <a:schemeClr val="bg1"/>
              </a:solidFill>
            </a:endParaRPr>
          </a:p>
        </p:txBody>
      </p:sp>
      <p:sp>
        <p:nvSpPr>
          <p:cNvPr id="43" name="TextovéPole 42"/>
          <p:cNvSpPr txBox="1"/>
          <p:nvPr/>
        </p:nvSpPr>
        <p:spPr>
          <a:xfrm>
            <a:off x="4591110" y="1941390"/>
            <a:ext cx="3580596" cy="276999"/>
          </a:xfrm>
          <a:prstGeom prst="rect">
            <a:avLst/>
          </a:prstGeom>
          <a:noFill/>
        </p:spPr>
        <p:txBody>
          <a:bodyPr wrap="none" rtlCol="0">
            <a:spAutoFit/>
          </a:bodyPr>
          <a:lstStyle/>
          <a:p>
            <a:r>
              <a:rPr lang="cs-CZ" sz="1200" b="1" dirty="0" smtClean="0">
                <a:solidFill>
                  <a:schemeClr val="bg1"/>
                </a:solidFill>
              </a:rPr>
              <a:t>2 – POSOUZENÍ STAVU SMALTOVANÝCH SIL A NÁDRŽÍ</a:t>
            </a:r>
            <a:endParaRPr lang="cs-CZ" sz="1200" b="1" dirty="0">
              <a:solidFill>
                <a:schemeClr val="bg1"/>
              </a:solidFill>
            </a:endParaRPr>
          </a:p>
        </p:txBody>
      </p:sp>
      <p:sp>
        <p:nvSpPr>
          <p:cNvPr id="44" name="TextovéPole 43"/>
          <p:cNvSpPr txBox="1"/>
          <p:nvPr/>
        </p:nvSpPr>
        <p:spPr>
          <a:xfrm>
            <a:off x="4591110" y="2291474"/>
            <a:ext cx="2069284" cy="276999"/>
          </a:xfrm>
          <a:prstGeom prst="rect">
            <a:avLst/>
          </a:prstGeom>
          <a:noFill/>
        </p:spPr>
        <p:txBody>
          <a:bodyPr wrap="none" rtlCol="0">
            <a:spAutoFit/>
          </a:bodyPr>
          <a:lstStyle/>
          <a:p>
            <a:r>
              <a:rPr lang="cs-CZ" sz="1200" b="1" dirty="0" smtClean="0">
                <a:solidFill>
                  <a:schemeClr val="bg1"/>
                </a:solidFill>
              </a:rPr>
              <a:t>3 – MĚŘENÍ SÍLY MATERIÁLU</a:t>
            </a:r>
            <a:endParaRPr lang="cs-CZ" sz="1200" b="1" dirty="0">
              <a:solidFill>
                <a:schemeClr val="bg1"/>
              </a:solidFill>
            </a:endParaRPr>
          </a:p>
        </p:txBody>
      </p:sp>
      <p:sp>
        <p:nvSpPr>
          <p:cNvPr id="45" name="TextovéPole 44"/>
          <p:cNvSpPr txBox="1"/>
          <p:nvPr/>
        </p:nvSpPr>
        <p:spPr>
          <a:xfrm>
            <a:off x="4591110" y="2639521"/>
            <a:ext cx="3763594" cy="276999"/>
          </a:xfrm>
          <a:prstGeom prst="rect">
            <a:avLst/>
          </a:prstGeom>
          <a:noFill/>
        </p:spPr>
        <p:txBody>
          <a:bodyPr wrap="none" rtlCol="0">
            <a:spAutoFit/>
          </a:bodyPr>
          <a:lstStyle/>
          <a:p>
            <a:r>
              <a:rPr lang="cs-CZ" sz="1200" b="1" dirty="0" smtClean="0">
                <a:solidFill>
                  <a:schemeClr val="bg1"/>
                </a:solidFill>
              </a:rPr>
              <a:t>4 – VYSOKONAPĚŤOVÝ TEST SMALTOVANÉHO POVRCHU</a:t>
            </a:r>
            <a:endParaRPr lang="cs-CZ" sz="1200" b="1" dirty="0">
              <a:solidFill>
                <a:schemeClr val="bg1"/>
              </a:solidFill>
            </a:endParaRPr>
          </a:p>
        </p:txBody>
      </p:sp>
      <p:sp>
        <p:nvSpPr>
          <p:cNvPr id="46" name="TextovéPole 45"/>
          <p:cNvSpPr txBox="1"/>
          <p:nvPr/>
        </p:nvSpPr>
        <p:spPr>
          <a:xfrm>
            <a:off x="4591110" y="2968005"/>
            <a:ext cx="2087944" cy="276999"/>
          </a:xfrm>
          <a:prstGeom prst="rect">
            <a:avLst/>
          </a:prstGeom>
          <a:noFill/>
        </p:spPr>
        <p:txBody>
          <a:bodyPr wrap="none" rtlCol="0">
            <a:spAutoFit/>
          </a:bodyPr>
          <a:lstStyle/>
          <a:p>
            <a:r>
              <a:rPr lang="cs-CZ" sz="1200" b="1" dirty="0" smtClean="0">
                <a:solidFill>
                  <a:schemeClr val="bg1"/>
                </a:solidFill>
              </a:rPr>
              <a:t>5 – MĚŘENÍ TLOUŠŤKY BARVY</a:t>
            </a:r>
            <a:endParaRPr lang="cs-CZ" sz="1200" b="1" dirty="0">
              <a:solidFill>
                <a:schemeClr val="bg1"/>
              </a:solidFill>
            </a:endParaRPr>
          </a:p>
        </p:txBody>
      </p:sp>
      <p:sp>
        <p:nvSpPr>
          <p:cNvPr id="47" name="TextovéPole 46"/>
          <p:cNvSpPr txBox="1"/>
          <p:nvPr/>
        </p:nvSpPr>
        <p:spPr>
          <a:xfrm>
            <a:off x="4591110" y="3330411"/>
            <a:ext cx="3491725" cy="276999"/>
          </a:xfrm>
          <a:prstGeom prst="rect">
            <a:avLst/>
          </a:prstGeom>
          <a:noFill/>
        </p:spPr>
        <p:txBody>
          <a:bodyPr wrap="none" rtlCol="0">
            <a:spAutoFit/>
          </a:bodyPr>
          <a:lstStyle/>
          <a:p>
            <a:r>
              <a:rPr lang="cs-CZ" sz="1200" b="1" dirty="0" smtClean="0">
                <a:solidFill>
                  <a:schemeClr val="bg1"/>
                </a:solidFill>
              </a:rPr>
              <a:t>6 – DROBNÉ OPRAVY SMALTOVANÝCH SIL A NÁDRŽÍ</a:t>
            </a:r>
            <a:endParaRPr lang="cs-CZ" sz="1200" b="1" dirty="0">
              <a:solidFill>
                <a:schemeClr val="bg1"/>
              </a:solidFill>
            </a:endParaRPr>
          </a:p>
        </p:txBody>
      </p:sp>
      <p:sp>
        <p:nvSpPr>
          <p:cNvPr id="48" name="TextovéPole 47"/>
          <p:cNvSpPr txBox="1"/>
          <p:nvPr/>
        </p:nvSpPr>
        <p:spPr>
          <a:xfrm>
            <a:off x="4591110" y="3638188"/>
            <a:ext cx="2972673" cy="276999"/>
          </a:xfrm>
          <a:prstGeom prst="rect">
            <a:avLst/>
          </a:prstGeom>
          <a:noFill/>
        </p:spPr>
        <p:txBody>
          <a:bodyPr wrap="none" rtlCol="0">
            <a:spAutoFit/>
          </a:bodyPr>
          <a:lstStyle/>
          <a:p>
            <a:r>
              <a:rPr lang="cs-CZ" sz="1200" b="1" dirty="0" smtClean="0">
                <a:solidFill>
                  <a:schemeClr val="bg1"/>
                </a:solidFill>
              </a:rPr>
              <a:t>7 – PROVÁDĚNÍ VODNÍCH ZKOUŠEK NÁDRŽÍ</a:t>
            </a:r>
            <a:endParaRPr lang="cs-CZ" sz="1200" b="1" dirty="0">
              <a:solidFill>
                <a:schemeClr val="bg1"/>
              </a:solidFill>
            </a:endParaRPr>
          </a:p>
        </p:txBody>
      </p:sp>
      <p:sp>
        <p:nvSpPr>
          <p:cNvPr id="49" name="TextovéPole 48"/>
          <p:cNvSpPr txBox="1"/>
          <p:nvPr/>
        </p:nvSpPr>
        <p:spPr>
          <a:xfrm>
            <a:off x="4591110" y="3945965"/>
            <a:ext cx="3580275" cy="276999"/>
          </a:xfrm>
          <a:prstGeom prst="rect">
            <a:avLst/>
          </a:prstGeom>
          <a:noFill/>
        </p:spPr>
        <p:txBody>
          <a:bodyPr wrap="none" rtlCol="0">
            <a:spAutoFit/>
          </a:bodyPr>
          <a:lstStyle/>
          <a:p>
            <a:r>
              <a:rPr lang="cs-CZ" sz="1200" b="1" dirty="0" smtClean="0">
                <a:solidFill>
                  <a:schemeClr val="bg1"/>
                </a:solidFill>
              </a:rPr>
              <a:t>8 – KONTROLNÍ SONDY KOVOVÝCH PODLAH NÁDRŽÍ</a:t>
            </a:r>
            <a:endParaRPr lang="cs-CZ" sz="1200" b="1" dirty="0">
              <a:solidFill>
                <a:schemeClr val="bg1"/>
              </a:solidFill>
            </a:endParaRPr>
          </a:p>
        </p:txBody>
      </p:sp>
      <p:sp>
        <p:nvSpPr>
          <p:cNvPr id="50" name="TextovéPole 49"/>
          <p:cNvSpPr txBox="1"/>
          <p:nvPr/>
        </p:nvSpPr>
        <p:spPr>
          <a:xfrm>
            <a:off x="4591110" y="4253742"/>
            <a:ext cx="3558282" cy="276999"/>
          </a:xfrm>
          <a:prstGeom prst="rect">
            <a:avLst/>
          </a:prstGeom>
          <a:noFill/>
        </p:spPr>
        <p:txBody>
          <a:bodyPr wrap="none" rtlCol="0">
            <a:spAutoFit/>
          </a:bodyPr>
          <a:lstStyle/>
          <a:p>
            <a:r>
              <a:rPr lang="cs-CZ" sz="1200" b="1" dirty="0" smtClean="0">
                <a:solidFill>
                  <a:schemeClr val="bg1"/>
                </a:solidFill>
              </a:rPr>
              <a:t>9 – REVIZE A REVIZNÍ PROHLÍDKY ELEKTROINSTALACÍ</a:t>
            </a:r>
            <a:endParaRPr lang="cs-CZ" sz="1200" b="1" dirty="0">
              <a:solidFill>
                <a:schemeClr val="bg1"/>
              </a:solidFill>
            </a:endParaRPr>
          </a:p>
        </p:txBody>
      </p:sp>
      <p:sp>
        <p:nvSpPr>
          <p:cNvPr id="9" name="Ovál 8"/>
          <p:cNvSpPr/>
          <p:nvPr/>
        </p:nvSpPr>
        <p:spPr>
          <a:xfrm>
            <a:off x="575609" y="1457471"/>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 name="TextovéPole 1"/>
          <p:cNvSpPr txBox="1"/>
          <p:nvPr/>
        </p:nvSpPr>
        <p:spPr>
          <a:xfrm>
            <a:off x="570193" y="1430247"/>
            <a:ext cx="227660" cy="246221"/>
          </a:xfrm>
          <a:prstGeom prst="rect">
            <a:avLst/>
          </a:prstGeom>
          <a:noFill/>
        </p:spPr>
        <p:txBody>
          <a:bodyPr wrap="square" rtlCol="0">
            <a:spAutoFit/>
          </a:bodyPr>
          <a:lstStyle/>
          <a:p>
            <a:pPr algn="ctr"/>
            <a:r>
              <a:rPr lang="cs-CZ" sz="1000" b="1" dirty="0" smtClean="0">
                <a:solidFill>
                  <a:schemeClr val="bg1"/>
                </a:solidFill>
              </a:rPr>
              <a:t>1</a:t>
            </a:r>
            <a:endParaRPr lang="cs-CZ" sz="1000" b="1" dirty="0">
              <a:solidFill>
                <a:schemeClr val="bg1"/>
              </a:solidFill>
            </a:endParaRPr>
          </a:p>
        </p:txBody>
      </p:sp>
      <p:sp>
        <p:nvSpPr>
          <p:cNvPr id="51" name="Ovál 50"/>
          <p:cNvSpPr/>
          <p:nvPr/>
        </p:nvSpPr>
        <p:spPr>
          <a:xfrm>
            <a:off x="1807735" y="1457903"/>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2" name="Ovál 51"/>
          <p:cNvSpPr/>
          <p:nvPr/>
        </p:nvSpPr>
        <p:spPr>
          <a:xfrm>
            <a:off x="3047673" y="1457903"/>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3" name="Ovál 52"/>
          <p:cNvSpPr/>
          <p:nvPr/>
        </p:nvSpPr>
        <p:spPr>
          <a:xfrm>
            <a:off x="575609" y="2685146"/>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4" name="Ovál 53"/>
          <p:cNvSpPr/>
          <p:nvPr/>
        </p:nvSpPr>
        <p:spPr>
          <a:xfrm>
            <a:off x="1807735" y="2685146"/>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5" name="Ovál 54"/>
          <p:cNvSpPr/>
          <p:nvPr/>
        </p:nvSpPr>
        <p:spPr>
          <a:xfrm>
            <a:off x="3047673" y="2685146"/>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6" name="Ovál 55"/>
          <p:cNvSpPr/>
          <p:nvPr/>
        </p:nvSpPr>
        <p:spPr>
          <a:xfrm>
            <a:off x="575609" y="3898716"/>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7" name="Ovál 56"/>
          <p:cNvSpPr/>
          <p:nvPr/>
        </p:nvSpPr>
        <p:spPr>
          <a:xfrm>
            <a:off x="1807735" y="3898716"/>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8" name="Ovál 57"/>
          <p:cNvSpPr/>
          <p:nvPr/>
        </p:nvSpPr>
        <p:spPr>
          <a:xfrm>
            <a:off x="3047673" y="3898716"/>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dirty="0"/>
          </a:p>
        </p:txBody>
      </p:sp>
      <p:sp>
        <p:nvSpPr>
          <p:cNvPr id="59" name="TextovéPole 58"/>
          <p:cNvSpPr txBox="1"/>
          <p:nvPr/>
        </p:nvSpPr>
        <p:spPr>
          <a:xfrm>
            <a:off x="1789155" y="1429241"/>
            <a:ext cx="227660" cy="246221"/>
          </a:xfrm>
          <a:prstGeom prst="rect">
            <a:avLst/>
          </a:prstGeom>
          <a:noFill/>
        </p:spPr>
        <p:txBody>
          <a:bodyPr wrap="square" rtlCol="0">
            <a:spAutoFit/>
          </a:bodyPr>
          <a:lstStyle/>
          <a:p>
            <a:pPr algn="ctr"/>
            <a:r>
              <a:rPr lang="cs-CZ" sz="1000" b="1" dirty="0" smtClean="0">
                <a:solidFill>
                  <a:schemeClr val="bg1"/>
                </a:solidFill>
              </a:rPr>
              <a:t>2</a:t>
            </a:r>
            <a:endParaRPr lang="cs-CZ" sz="1000" b="1" dirty="0">
              <a:solidFill>
                <a:schemeClr val="bg1"/>
              </a:solidFill>
            </a:endParaRPr>
          </a:p>
        </p:txBody>
      </p:sp>
      <p:sp>
        <p:nvSpPr>
          <p:cNvPr id="60" name="TextovéPole 59"/>
          <p:cNvSpPr txBox="1"/>
          <p:nvPr/>
        </p:nvSpPr>
        <p:spPr>
          <a:xfrm>
            <a:off x="3029093" y="1427234"/>
            <a:ext cx="227660" cy="246221"/>
          </a:xfrm>
          <a:prstGeom prst="rect">
            <a:avLst/>
          </a:prstGeom>
          <a:noFill/>
        </p:spPr>
        <p:txBody>
          <a:bodyPr wrap="square" rtlCol="0">
            <a:spAutoFit/>
          </a:bodyPr>
          <a:lstStyle/>
          <a:p>
            <a:pPr algn="ctr"/>
            <a:r>
              <a:rPr lang="cs-CZ" sz="1000" b="1" dirty="0" smtClean="0">
                <a:solidFill>
                  <a:schemeClr val="bg1"/>
                </a:solidFill>
              </a:rPr>
              <a:t>3</a:t>
            </a:r>
            <a:endParaRPr lang="cs-CZ" sz="1000" b="1" dirty="0">
              <a:solidFill>
                <a:schemeClr val="bg1"/>
              </a:solidFill>
            </a:endParaRPr>
          </a:p>
        </p:txBody>
      </p:sp>
      <p:sp>
        <p:nvSpPr>
          <p:cNvPr id="61" name="TextovéPole 60"/>
          <p:cNvSpPr txBox="1"/>
          <p:nvPr/>
        </p:nvSpPr>
        <p:spPr>
          <a:xfrm>
            <a:off x="557029" y="2654908"/>
            <a:ext cx="227660" cy="246221"/>
          </a:xfrm>
          <a:prstGeom prst="rect">
            <a:avLst/>
          </a:prstGeom>
          <a:noFill/>
        </p:spPr>
        <p:txBody>
          <a:bodyPr wrap="square" rtlCol="0">
            <a:spAutoFit/>
          </a:bodyPr>
          <a:lstStyle/>
          <a:p>
            <a:pPr algn="ctr"/>
            <a:r>
              <a:rPr lang="cs-CZ" sz="1000" b="1" dirty="0" smtClean="0">
                <a:solidFill>
                  <a:schemeClr val="bg1"/>
                </a:solidFill>
              </a:rPr>
              <a:t>4</a:t>
            </a:r>
            <a:endParaRPr lang="cs-CZ" sz="1000" b="1" dirty="0">
              <a:solidFill>
                <a:schemeClr val="bg1"/>
              </a:solidFill>
            </a:endParaRPr>
          </a:p>
        </p:txBody>
      </p:sp>
      <p:sp>
        <p:nvSpPr>
          <p:cNvPr id="62" name="TextovéPole 61"/>
          <p:cNvSpPr txBox="1"/>
          <p:nvPr/>
        </p:nvSpPr>
        <p:spPr>
          <a:xfrm>
            <a:off x="1789155" y="2654907"/>
            <a:ext cx="227660" cy="246221"/>
          </a:xfrm>
          <a:prstGeom prst="rect">
            <a:avLst/>
          </a:prstGeom>
          <a:noFill/>
        </p:spPr>
        <p:txBody>
          <a:bodyPr wrap="square" rtlCol="0">
            <a:spAutoFit/>
          </a:bodyPr>
          <a:lstStyle/>
          <a:p>
            <a:pPr algn="ctr"/>
            <a:r>
              <a:rPr lang="cs-CZ" sz="1000" b="1" dirty="0" smtClean="0">
                <a:solidFill>
                  <a:schemeClr val="bg1"/>
                </a:solidFill>
              </a:rPr>
              <a:t>5</a:t>
            </a:r>
            <a:endParaRPr lang="cs-CZ" sz="1000" b="1" dirty="0">
              <a:solidFill>
                <a:schemeClr val="bg1"/>
              </a:solidFill>
            </a:endParaRPr>
          </a:p>
        </p:txBody>
      </p:sp>
      <p:sp>
        <p:nvSpPr>
          <p:cNvPr id="63" name="TextovéPole 62"/>
          <p:cNvSpPr txBox="1"/>
          <p:nvPr/>
        </p:nvSpPr>
        <p:spPr>
          <a:xfrm>
            <a:off x="3029093" y="2654906"/>
            <a:ext cx="227660" cy="246221"/>
          </a:xfrm>
          <a:prstGeom prst="rect">
            <a:avLst/>
          </a:prstGeom>
          <a:noFill/>
        </p:spPr>
        <p:txBody>
          <a:bodyPr wrap="square" rtlCol="0">
            <a:spAutoFit/>
          </a:bodyPr>
          <a:lstStyle/>
          <a:p>
            <a:pPr algn="ctr"/>
            <a:r>
              <a:rPr lang="cs-CZ" sz="1000" b="1" dirty="0" smtClean="0">
                <a:solidFill>
                  <a:schemeClr val="bg1"/>
                </a:solidFill>
              </a:rPr>
              <a:t>6</a:t>
            </a:r>
            <a:endParaRPr lang="cs-CZ" sz="1000" b="1" dirty="0">
              <a:solidFill>
                <a:schemeClr val="bg1"/>
              </a:solidFill>
            </a:endParaRPr>
          </a:p>
        </p:txBody>
      </p:sp>
      <p:sp>
        <p:nvSpPr>
          <p:cNvPr id="64" name="TextovéPole 63"/>
          <p:cNvSpPr txBox="1"/>
          <p:nvPr/>
        </p:nvSpPr>
        <p:spPr>
          <a:xfrm>
            <a:off x="557029" y="3868479"/>
            <a:ext cx="227660" cy="246221"/>
          </a:xfrm>
          <a:prstGeom prst="rect">
            <a:avLst/>
          </a:prstGeom>
          <a:noFill/>
        </p:spPr>
        <p:txBody>
          <a:bodyPr wrap="square" rtlCol="0">
            <a:spAutoFit/>
          </a:bodyPr>
          <a:lstStyle/>
          <a:p>
            <a:pPr algn="ctr"/>
            <a:r>
              <a:rPr lang="cs-CZ" sz="1000" b="1" dirty="0" smtClean="0">
                <a:solidFill>
                  <a:schemeClr val="bg1"/>
                </a:solidFill>
              </a:rPr>
              <a:t>7</a:t>
            </a:r>
            <a:endParaRPr lang="cs-CZ" sz="1000" b="1" dirty="0">
              <a:solidFill>
                <a:schemeClr val="bg1"/>
              </a:solidFill>
            </a:endParaRPr>
          </a:p>
        </p:txBody>
      </p:sp>
      <p:sp>
        <p:nvSpPr>
          <p:cNvPr id="65" name="TextovéPole 64"/>
          <p:cNvSpPr txBox="1"/>
          <p:nvPr/>
        </p:nvSpPr>
        <p:spPr>
          <a:xfrm>
            <a:off x="1789155" y="3868479"/>
            <a:ext cx="227660" cy="246221"/>
          </a:xfrm>
          <a:prstGeom prst="rect">
            <a:avLst/>
          </a:prstGeom>
          <a:noFill/>
        </p:spPr>
        <p:txBody>
          <a:bodyPr wrap="square" rtlCol="0">
            <a:spAutoFit/>
          </a:bodyPr>
          <a:lstStyle/>
          <a:p>
            <a:pPr algn="ctr"/>
            <a:r>
              <a:rPr lang="cs-CZ" sz="1000" b="1" dirty="0" smtClean="0">
                <a:solidFill>
                  <a:schemeClr val="bg1"/>
                </a:solidFill>
              </a:rPr>
              <a:t>8</a:t>
            </a:r>
            <a:endParaRPr lang="cs-CZ" sz="1000" b="1" dirty="0">
              <a:solidFill>
                <a:schemeClr val="bg1"/>
              </a:solidFill>
            </a:endParaRPr>
          </a:p>
        </p:txBody>
      </p:sp>
      <p:sp>
        <p:nvSpPr>
          <p:cNvPr id="66" name="TextovéPole 65"/>
          <p:cNvSpPr txBox="1"/>
          <p:nvPr/>
        </p:nvSpPr>
        <p:spPr>
          <a:xfrm>
            <a:off x="3029093" y="3868478"/>
            <a:ext cx="227660" cy="246221"/>
          </a:xfrm>
          <a:prstGeom prst="rect">
            <a:avLst/>
          </a:prstGeom>
          <a:noFill/>
        </p:spPr>
        <p:txBody>
          <a:bodyPr wrap="square" rtlCol="0">
            <a:spAutoFit/>
          </a:bodyPr>
          <a:lstStyle/>
          <a:p>
            <a:pPr algn="ctr"/>
            <a:r>
              <a:rPr lang="cs-CZ" sz="1000" b="1" dirty="0" smtClean="0">
                <a:solidFill>
                  <a:schemeClr val="bg1"/>
                </a:solidFill>
              </a:rPr>
              <a:t>9</a:t>
            </a:r>
            <a:endParaRPr lang="cs-CZ" sz="1000" b="1" dirty="0">
              <a:solidFill>
                <a:schemeClr val="bg1"/>
              </a:solidFill>
            </a:endParaRPr>
          </a:p>
        </p:txBody>
      </p:sp>
    </p:spTree>
    <p:extLst>
      <p:ext uri="{BB962C8B-B14F-4D97-AF65-F5344CB8AC3E}">
        <p14:creationId xmlns:p14="http://schemas.microsoft.com/office/powerpoint/2010/main" val="7103922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wipe(down)">
                                      <p:cBhvr>
                                        <p:cTn id="33" dur="500"/>
                                        <p:tgtEl>
                                          <p:spTgt spid="59"/>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barn(inVertical)">
                                      <p:cBhvr>
                                        <p:cTn id="37" dur="500"/>
                                        <p:tgtEl>
                                          <p:spTgt spid="51"/>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500" fill="hold"/>
                                        <p:tgtEl>
                                          <p:spTgt spid="43"/>
                                        </p:tgtEl>
                                        <p:attrNameLst>
                                          <p:attrName>ppt_x</p:attrName>
                                        </p:attrNameLst>
                                      </p:cBhvr>
                                      <p:tavLst>
                                        <p:tav tm="0">
                                          <p:val>
                                            <p:strVal val="#ppt_x"/>
                                          </p:val>
                                        </p:tav>
                                        <p:tav tm="100000">
                                          <p:val>
                                            <p:strVal val="#ppt_x"/>
                                          </p:val>
                                        </p:tav>
                                      </p:tavLst>
                                    </p:anim>
                                    <p:anim calcmode="lin" valueType="num">
                                      <p:cBhvr additive="base">
                                        <p:cTn id="4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down)">
                                      <p:cBhvr>
                                        <p:cTn id="46" dur="500"/>
                                        <p:tgtEl>
                                          <p:spTgt spid="3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wipe(down)">
                                      <p:cBhvr>
                                        <p:cTn id="49" dur="500"/>
                                        <p:tgtEl>
                                          <p:spTgt spid="60"/>
                                        </p:tgtEl>
                                      </p:cBhvr>
                                    </p:animEffect>
                                  </p:childTnLst>
                                </p:cTn>
                              </p:par>
                            </p:childTnLst>
                          </p:cTn>
                        </p:par>
                        <p:par>
                          <p:cTn id="50" fill="hold">
                            <p:stCondLst>
                              <p:cond delay="500"/>
                            </p:stCondLst>
                            <p:childTnLst>
                              <p:par>
                                <p:cTn id="51" presetID="16" presetClass="entr" presetSubtype="21" fill="hold" grpId="0" nodeType="after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barn(inVertical)">
                                      <p:cBhvr>
                                        <p:cTn id="53" dur="500"/>
                                        <p:tgtEl>
                                          <p:spTgt spid="52"/>
                                        </p:tgtEl>
                                      </p:cBhvr>
                                    </p:animEffect>
                                  </p:childTnLst>
                                </p:cTn>
                              </p:par>
                              <p:par>
                                <p:cTn id="54" presetID="2" presetClass="entr" presetSubtype="4"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additive="base">
                                        <p:cTn id="56" dur="500" fill="hold"/>
                                        <p:tgtEl>
                                          <p:spTgt spid="44"/>
                                        </p:tgtEl>
                                        <p:attrNameLst>
                                          <p:attrName>ppt_x</p:attrName>
                                        </p:attrNameLst>
                                      </p:cBhvr>
                                      <p:tavLst>
                                        <p:tav tm="0">
                                          <p:val>
                                            <p:strVal val="#ppt_x"/>
                                          </p:val>
                                        </p:tav>
                                        <p:tav tm="100000">
                                          <p:val>
                                            <p:strVal val="#ppt_x"/>
                                          </p:val>
                                        </p:tav>
                                      </p:tavLst>
                                    </p:anim>
                                    <p:anim calcmode="lin" valueType="num">
                                      <p:cBhvr additive="base">
                                        <p:cTn id="57"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down)">
                                      <p:cBhvr>
                                        <p:cTn id="62" dur="500"/>
                                        <p:tgtEl>
                                          <p:spTgt spid="37"/>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wipe(down)">
                                      <p:cBhvr>
                                        <p:cTn id="65" dur="500"/>
                                        <p:tgtEl>
                                          <p:spTgt spid="61"/>
                                        </p:tgtEl>
                                      </p:cBhvr>
                                    </p:animEffect>
                                  </p:childTnLst>
                                </p:cTn>
                              </p:par>
                            </p:childTnLst>
                          </p:cTn>
                        </p:par>
                        <p:par>
                          <p:cTn id="66" fill="hold">
                            <p:stCondLst>
                              <p:cond delay="500"/>
                            </p:stCondLst>
                            <p:childTnLst>
                              <p:par>
                                <p:cTn id="67" presetID="16" presetClass="entr" presetSubtype="21" fill="hold" grpId="0" nodeType="afterEffect">
                                  <p:stCondLst>
                                    <p:cond delay="0"/>
                                  </p:stCondLst>
                                  <p:childTnLst>
                                    <p:set>
                                      <p:cBhvr>
                                        <p:cTn id="68" dur="1" fill="hold">
                                          <p:stCondLst>
                                            <p:cond delay="0"/>
                                          </p:stCondLst>
                                        </p:cTn>
                                        <p:tgtEl>
                                          <p:spTgt spid="53"/>
                                        </p:tgtEl>
                                        <p:attrNameLst>
                                          <p:attrName>style.visibility</p:attrName>
                                        </p:attrNameLst>
                                      </p:cBhvr>
                                      <p:to>
                                        <p:strVal val="visible"/>
                                      </p:to>
                                    </p:set>
                                    <p:animEffect transition="in" filter="barn(inVertical)">
                                      <p:cBhvr>
                                        <p:cTn id="69" dur="500"/>
                                        <p:tgtEl>
                                          <p:spTgt spid="53"/>
                                        </p:tgtEl>
                                      </p:cBhvr>
                                    </p:animEffect>
                                  </p:childTnLst>
                                </p:cTn>
                              </p:par>
                              <p:par>
                                <p:cTn id="70" presetID="2" presetClass="entr" presetSubtype="4" fill="hold" grpId="0" nodeType="withEffect">
                                  <p:stCondLst>
                                    <p:cond delay="0"/>
                                  </p:stCondLst>
                                  <p:childTnLst>
                                    <p:set>
                                      <p:cBhvr>
                                        <p:cTn id="71" dur="1" fill="hold">
                                          <p:stCondLst>
                                            <p:cond delay="0"/>
                                          </p:stCondLst>
                                        </p:cTn>
                                        <p:tgtEl>
                                          <p:spTgt spid="45"/>
                                        </p:tgtEl>
                                        <p:attrNameLst>
                                          <p:attrName>style.visibility</p:attrName>
                                        </p:attrNameLst>
                                      </p:cBhvr>
                                      <p:to>
                                        <p:strVal val="visible"/>
                                      </p:to>
                                    </p:set>
                                    <p:anim calcmode="lin" valueType="num">
                                      <p:cBhvr additive="base">
                                        <p:cTn id="72" dur="500" fill="hold"/>
                                        <p:tgtEl>
                                          <p:spTgt spid="45"/>
                                        </p:tgtEl>
                                        <p:attrNameLst>
                                          <p:attrName>ppt_x</p:attrName>
                                        </p:attrNameLst>
                                      </p:cBhvr>
                                      <p:tavLst>
                                        <p:tav tm="0">
                                          <p:val>
                                            <p:strVal val="#ppt_x"/>
                                          </p:val>
                                        </p:tav>
                                        <p:tav tm="100000">
                                          <p:val>
                                            <p:strVal val="#ppt_x"/>
                                          </p:val>
                                        </p:tav>
                                      </p:tavLst>
                                    </p:anim>
                                    <p:anim calcmode="lin" valueType="num">
                                      <p:cBhvr additive="base">
                                        <p:cTn id="73"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38"/>
                                        </p:tgtEl>
                                        <p:attrNameLst>
                                          <p:attrName>style.visibility</p:attrName>
                                        </p:attrNameLst>
                                      </p:cBhvr>
                                      <p:to>
                                        <p:strVal val="visible"/>
                                      </p:to>
                                    </p:set>
                                    <p:animEffect transition="in" filter="wipe(down)">
                                      <p:cBhvr>
                                        <p:cTn id="78" dur="500"/>
                                        <p:tgtEl>
                                          <p:spTgt spid="38"/>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62"/>
                                        </p:tgtEl>
                                        <p:attrNameLst>
                                          <p:attrName>style.visibility</p:attrName>
                                        </p:attrNameLst>
                                      </p:cBhvr>
                                      <p:to>
                                        <p:strVal val="visible"/>
                                      </p:to>
                                    </p:set>
                                    <p:animEffect transition="in" filter="wipe(down)">
                                      <p:cBhvr>
                                        <p:cTn id="81" dur="500"/>
                                        <p:tgtEl>
                                          <p:spTgt spid="62"/>
                                        </p:tgtEl>
                                      </p:cBhvr>
                                    </p:animEffect>
                                  </p:childTnLst>
                                </p:cTn>
                              </p:par>
                            </p:childTnLst>
                          </p:cTn>
                        </p:par>
                        <p:par>
                          <p:cTn id="82" fill="hold">
                            <p:stCondLst>
                              <p:cond delay="500"/>
                            </p:stCondLst>
                            <p:childTnLst>
                              <p:par>
                                <p:cTn id="83" presetID="16" presetClass="entr" presetSubtype="21" fill="hold" grpId="0" nodeType="afterEffect">
                                  <p:stCondLst>
                                    <p:cond delay="0"/>
                                  </p:stCondLst>
                                  <p:childTnLst>
                                    <p:set>
                                      <p:cBhvr>
                                        <p:cTn id="84" dur="1" fill="hold">
                                          <p:stCondLst>
                                            <p:cond delay="0"/>
                                          </p:stCondLst>
                                        </p:cTn>
                                        <p:tgtEl>
                                          <p:spTgt spid="54"/>
                                        </p:tgtEl>
                                        <p:attrNameLst>
                                          <p:attrName>style.visibility</p:attrName>
                                        </p:attrNameLst>
                                      </p:cBhvr>
                                      <p:to>
                                        <p:strVal val="visible"/>
                                      </p:to>
                                    </p:set>
                                    <p:animEffect transition="in" filter="barn(inVertical)">
                                      <p:cBhvr>
                                        <p:cTn id="85" dur="500"/>
                                        <p:tgtEl>
                                          <p:spTgt spid="54"/>
                                        </p:tgtEl>
                                      </p:cBhvr>
                                    </p:animEffect>
                                  </p:childTnLst>
                                </p:cTn>
                              </p:par>
                              <p:par>
                                <p:cTn id="86" presetID="2" presetClass="entr" presetSubtype="4" fill="hold" grpId="0" nodeType="withEffect">
                                  <p:stCondLst>
                                    <p:cond delay="0"/>
                                  </p:stCondLst>
                                  <p:childTnLst>
                                    <p:set>
                                      <p:cBhvr>
                                        <p:cTn id="87" dur="1" fill="hold">
                                          <p:stCondLst>
                                            <p:cond delay="0"/>
                                          </p:stCondLst>
                                        </p:cTn>
                                        <p:tgtEl>
                                          <p:spTgt spid="46"/>
                                        </p:tgtEl>
                                        <p:attrNameLst>
                                          <p:attrName>style.visibility</p:attrName>
                                        </p:attrNameLst>
                                      </p:cBhvr>
                                      <p:to>
                                        <p:strVal val="visible"/>
                                      </p:to>
                                    </p:set>
                                    <p:anim calcmode="lin" valueType="num">
                                      <p:cBhvr additive="base">
                                        <p:cTn id="88" dur="500" fill="hold"/>
                                        <p:tgtEl>
                                          <p:spTgt spid="46"/>
                                        </p:tgtEl>
                                        <p:attrNameLst>
                                          <p:attrName>ppt_x</p:attrName>
                                        </p:attrNameLst>
                                      </p:cBhvr>
                                      <p:tavLst>
                                        <p:tav tm="0">
                                          <p:val>
                                            <p:strVal val="#ppt_x"/>
                                          </p:val>
                                        </p:tav>
                                        <p:tav tm="100000">
                                          <p:val>
                                            <p:strVal val="#ppt_x"/>
                                          </p:val>
                                        </p:tav>
                                      </p:tavLst>
                                    </p:anim>
                                    <p:anim calcmode="lin" valueType="num">
                                      <p:cBhvr additive="base">
                                        <p:cTn id="89"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2" presetClass="entr" presetSubtype="4" fill="hold" nodeType="click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wipe(down)">
                                      <p:cBhvr>
                                        <p:cTn id="94" dur="500"/>
                                        <p:tgtEl>
                                          <p:spTgt spid="39"/>
                                        </p:tgtEl>
                                      </p:cBhvr>
                                    </p:animEffect>
                                  </p:childTnLst>
                                </p:cTn>
                              </p:par>
                              <p:par>
                                <p:cTn id="95" presetID="22" presetClass="entr" presetSubtype="4" fill="hold" grpId="0" nodeType="withEffect">
                                  <p:stCondLst>
                                    <p:cond delay="0"/>
                                  </p:stCondLst>
                                  <p:childTnLst>
                                    <p:set>
                                      <p:cBhvr>
                                        <p:cTn id="96" dur="1" fill="hold">
                                          <p:stCondLst>
                                            <p:cond delay="0"/>
                                          </p:stCondLst>
                                        </p:cTn>
                                        <p:tgtEl>
                                          <p:spTgt spid="63"/>
                                        </p:tgtEl>
                                        <p:attrNameLst>
                                          <p:attrName>style.visibility</p:attrName>
                                        </p:attrNameLst>
                                      </p:cBhvr>
                                      <p:to>
                                        <p:strVal val="visible"/>
                                      </p:to>
                                    </p:set>
                                    <p:animEffect transition="in" filter="wipe(down)">
                                      <p:cBhvr>
                                        <p:cTn id="97" dur="500"/>
                                        <p:tgtEl>
                                          <p:spTgt spid="63"/>
                                        </p:tgtEl>
                                      </p:cBhvr>
                                    </p:animEffect>
                                  </p:childTnLst>
                                </p:cTn>
                              </p:par>
                            </p:childTnLst>
                          </p:cTn>
                        </p:par>
                        <p:par>
                          <p:cTn id="98" fill="hold">
                            <p:stCondLst>
                              <p:cond delay="500"/>
                            </p:stCondLst>
                            <p:childTnLst>
                              <p:par>
                                <p:cTn id="99" presetID="16" presetClass="entr" presetSubtype="21" fill="hold" grpId="0" nodeType="after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barn(inVertical)">
                                      <p:cBhvr>
                                        <p:cTn id="101" dur="500"/>
                                        <p:tgtEl>
                                          <p:spTgt spid="55"/>
                                        </p:tgtEl>
                                      </p:cBhvr>
                                    </p:animEffect>
                                  </p:childTnLst>
                                </p:cTn>
                              </p:par>
                              <p:par>
                                <p:cTn id="102" presetID="2" presetClass="entr" presetSubtype="4" fill="hold" grpId="0" nodeType="withEffect">
                                  <p:stCondLst>
                                    <p:cond delay="0"/>
                                  </p:stCondLst>
                                  <p:childTnLst>
                                    <p:set>
                                      <p:cBhvr>
                                        <p:cTn id="103" dur="1" fill="hold">
                                          <p:stCondLst>
                                            <p:cond delay="0"/>
                                          </p:stCondLst>
                                        </p:cTn>
                                        <p:tgtEl>
                                          <p:spTgt spid="47"/>
                                        </p:tgtEl>
                                        <p:attrNameLst>
                                          <p:attrName>style.visibility</p:attrName>
                                        </p:attrNameLst>
                                      </p:cBhvr>
                                      <p:to>
                                        <p:strVal val="visible"/>
                                      </p:to>
                                    </p:set>
                                    <p:anim calcmode="lin" valueType="num">
                                      <p:cBhvr additive="base">
                                        <p:cTn id="104" dur="500" fill="hold"/>
                                        <p:tgtEl>
                                          <p:spTgt spid="47"/>
                                        </p:tgtEl>
                                        <p:attrNameLst>
                                          <p:attrName>ppt_x</p:attrName>
                                        </p:attrNameLst>
                                      </p:cBhvr>
                                      <p:tavLst>
                                        <p:tav tm="0">
                                          <p:val>
                                            <p:strVal val="#ppt_x"/>
                                          </p:val>
                                        </p:tav>
                                        <p:tav tm="100000">
                                          <p:val>
                                            <p:strVal val="#ppt_x"/>
                                          </p:val>
                                        </p:tav>
                                      </p:tavLst>
                                    </p:anim>
                                    <p:anim calcmode="lin" valueType="num">
                                      <p:cBhvr additive="base">
                                        <p:cTn id="105"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wipe(down)">
                                      <p:cBhvr>
                                        <p:cTn id="110" dur="500"/>
                                        <p:tgtEl>
                                          <p:spTgt spid="40"/>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64"/>
                                        </p:tgtEl>
                                        <p:attrNameLst>
                                          <p:attrName>style.visibility</p:attrName>
                                        </p:attrNameLst>
                                      </p:cBhvr>
                                      <p:to>
                                        <p:strVal val="visible"/>
                                      </p:to>
                                    </p:set>
                                    <p:animEffect transition="in" filter="wipe(down)">
                                      <p:cBhvr>
                                        <p:cTn id="113" dur="500"/>
                                        <p:tgtEl>
                                          <p:spTgt spid="64"/>
                                        </p:tgtEl>
                                      </p:cBhvr>
                                    </p:animEffect>
                                  </p:childTnLst>
                                </p:cTn>
                              </p:par>
                            </p:childTnLst>
                          </p:cTn>
                        </p:par>
                        <p:par>
                          <p:cTn id="114" fill="hold">
                            <p:stCondLst>
                              <p:cond delay="500"/>
                            </p:stCondLst>
                            <p:childTnLst>
                              <p:par>
                                <p:cTn id="115" presetID="16" presetClass="entr" presetSubtype="21" fill="hold" grpId="0" nodeType="afterEffect">
                                  <p:stCondLst>
                                    <p:cond delay="0"/>
                                  </p:stCondLst>
                                  <p:childTnLst>
                                    <p:set>
                                      <p:cBhvr>
                                        <p:cTn id="116" dur="1" fill="hold">
                                          <p:stCondLst>
                                            <p:cond delay="0"/>
                                          </p:stCondLst>
                                        </p:cTn>
                                        <p:tgtEl>
                                          <p:spTgt spid="56"/>
                                        </p:tgtEl>
                                        <p:attrNameLst>
                                          <p:attrName>style.visibility</p:attrName>
                                        </p:attrNameLst>
                                      </p:cBhvr>
                                      <p:to>
                                        <p:strVal val="visible"/>
                                      </p:to>
                                    </p:set>
                                    <p:animEffect transition="in" filter="barn(inVertical)">
                                      <p:cBhvr>
                                        <p:cTn id="117" dur="500"/>
                                        <p:tgtEl>
                                          <p:spTgt spid="56"/>
                                        </p:tgtEl>
                                      </p:cBhvr>
                                    </p:animEffect>
                                  </p:childTnLst>
                                </p:cTn>
                              </p:par>
                              <p:par>
                                <p:cTn id="118" presetID="2" presetClass="entr" presetSubtype="4" fill="hold" grpId="0" nodeType="withEffect">
                                  <p:stCondLst>
                                    <p:cond delay="0"/>
                                  </p:stCondLst>
                                  <p:childTnLst>
                                    <p:set>
                                      <p:cBhvr>
                                        <p:cTn id="119" dur="1" fill="hold">
                                          <p:stCondLst>
                                            <p:cond delay="0"/>
                                          </p:stCondLst>
                                        </p:cTn>
                                        <p:tgtEl>
                                          <p:spTgt spid="48"/>
                                        </p:tgtEl>
                                        <p:attrNameLst>
                                          <p:attrName>style.visibility</p:attrName>
                                        </p:attrNameLst>
                                      </p:cBhvr>
                                      <p:to>
                                        <p:strVal val="visible"/>
                                      </p:to>
                                    </p:set>
                                    <p:anim calcmode="lin" valueType="num">
                                      <p:cBhvr additive="base">
                                        <p:cTn id="120" dur="500" fill="hold"/>
                                        <p:tgtEl>
                                          <p:spTgt spid="48"/>
                                        </p:tgtEl>
                                        <p:attrNameLst>
                                          <p:attrName>ppt_x</p:attrName>
                                        </p:attrNameLst>
                                      </p:cBhvr>
                                      <p:tavLst>
                                        <p:tav tm="0">
                                          <p:val>
                                            <p:strVal val="#ppt_x"/>
                                          </p:val>
                                        </p:tav>
                                        <p:tav tm="100000">
                                          <p:val>
                                            <p:strVal val="#ppt_x"/>
                                          </p:val>
                                        </p:tav>
                                      </p:tavLst>
                                    </p:anim>
                                    <p:anim calcmode="lin" valueType="num">
                                      <p:cBhvr additive="base">
                                        <p:cTn id="121"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nodeType="clickEffect">
                                  <p:stCondLst>
                                    <p:cond delay="0"/>
                                  </p:stCondLst>
                                  <p:childTnLst>
                                    <p:set>
                                      <p:cBhvr>
                                        <p:cTn id="125" dur="1" fill="hold">
                                          <p:stCondLst>
                                            <p:cond delay="0"/>
                                          </p:stCondLst>
                                        </p:cTn>
                                        <p:tgtEl>
                                          <p:spTgt spid="41"/>
                                        </p:tgtEl>
                                        <p:attrNameLst>
                                          <p:attrName>style.visibility</p:attrName>
                                        </p:attrNameLst>
                                      </p:cBhvr>
                                      <p:to>
                                        <p:strVal val="visible"/>
                                      </p:to>
                                    </p:set>
                                    <p:animEffect transition="in" filter="wipe(down)">
                                      <p:cBhvr>
                                        <p:cTn id="126" dur="500"/>
                                        <p:tgtEl>
                                          <p:spTgt spid="41"/>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65"/>
                                        </p:tgtEl>
                                        <p:attrNameLst>
                                          <p:attrName>style.visibility</p:attrName>
                                        </p:attrNameLst>
                                      </p:cBhvr>
                                      <p:to>
                                        <p:strVal val="visible"/>
                                      </p:to>
                                    </p:set>
                                    <p:animEffect transition="in" filter="wipe(down)">
                                      <p:cBhvr>
                                        <p:cTn id="129" dur="500"/>
                                        <p:tgtEl>
                                          <p:spTgt spid="65"/>
                                        </p:tgtEl>
                                      </p:cBhvr>
                                    </p:animEffect>
                                  </p:childTnLst>
                                </p:cTn>
                              </p:par>
                            </p:childTnLst>
                          </p:cTn>
                        </p:par>
                        <p:par>
                          <p:cTn id="130" fill="hold">
                            <p:stCondLst>
                              <p:cond delay="500"/>
                            </p:stCondLst>
                            <p:childTnLst>
                              <p:par>
                                <p:cTn id="131" presetID="16" presetClass="entr" presetSubtype="21" fill="hold" grpId="0" nodeType="afterEffect">
                                  <p:stCondLst>
                                    <p:cond delay="0"/>
                                  </p:stCondLst>
                                  <p:childTnLst>
                                    <p:set>
                                      <p:cBhvr>
                                        <p:cTn id="132" dur="1" fill="hold">
                                          <p:stCondLst>
                                            <p:cond delay="0"/>
                                          </p:stCondLst>
                                        </p:cTn>
                                        <p:tgtEl>
                                          <p:spTgt spid="57"/>
                                        </p:tgtEl>
                                        <p:attrNameLst>
                                          <p:attrName>style.visibility</p:attrName>
                                        </p:attrNameLst>
                                      </p:cBhvr>
                                      <p:to>
                                        <p:strVal val="visible"/>
                                      </p:to>
                                    </p:set>
                                    <p:animEffect transition="in" filter="barn(inVertical)">
                                      <p:cBhvr>
                                        <p:cTn id="133" dur="500"/>
                                        <p:tgtEl>
                                          <p:spTgt spid="57"/>
                                        </p:tgtEl>
                                      </p:cBhvr>
                                    </p:animEffect>
                                  </p:childTnLst>
                                </p:cTn>
                              </p:par>
                              <p:par>
                                <p:cTn id="134" presetID="2" presetClass="entr" presetSubtype="4" fill="hold" grpId="0" nodeType="withEffect">
                                  <p:stCondLst>
                                    <p:cond delay="0"/>
                                  </p:stCondLst>
                                  <p:childTnLst>
                                    <p:set>
                                      <p:cBhvr>
                                        <p:cTn id="135" dur="1" fill="hold">
                                          <p:stCondLst>
                                            <p:cond delay="0"/>
                                          </p:stCondLst>
                                        </p:cTn>
                                        <p:tgtEl>
                                          <p:spTgt spid="49"/>
                                        </p:tgtEl>
                                        <p:attrNameLst>
                                          <p:attrName>style.visibility</p:attrName>
                                        </p:attrNameLst>
                                      </p:cBhvr>
                                      <p:to>
                                        <p:strVal val="visible"/>
                                      </p:to>
                                    </p:set>
                                    <p:anim calcmode="lin" valueType="num">
                                      <p:cBhvr additive="base">
                                        <p:cTn id="136" dur="500" fill="hold"/>
                                        <p:tgtEl>
                                          <p:spTgt spid="49"/>
                                        </p:tgtEl>
                                        <p:attrNameLst>
                                          <p:attrName>ppt_x</p:attrName>
                                        </p:attrNameLst>
                                      </p:cBhvr>
                                      <p:tavLst>
                                        <p:tav tm="0">
                                          <p:val>
                                            <p:strVal val="#ppt_x"/>
                                          </p:val>
                                        </p:tav>
                                        <p:tav tm="100000">
                                          <p:val>
                                            <p:strVal val="#ppt_x"/>
                                          </p:val>
                                        </p:tav>
                                      </p:tavLst>
                                    </p:anim>
                                    <p:anim calcmode="lin" valueType="num">
                                      <p:cBhvr additive="base">
                                        <p:cTn id="137"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nodeType="clickEffect">
                                  <p:stCondLst>
                                    <p:cond delay="0"/>
                                  </p:stCondLst>
                                  <p:childTnLst>
                                    <p:set>
                                      <p:cBhvr>
                                        <p:cTn id="141" dur="1" fill="hold">
                                          <p:stCondLst>
                                            <p:cond delay="0"/>
                                          </p:stCondLst>
                                        </p:cTn>
                                        <p:tgtEl>
                                          <p:spTgt spid="42"/>
                                        </p:tgtEl>
                                        <p:attrNameLst>
                                          <p:attrName>style.visibility</p:attrName>
                                        </p:attrNameLst>
                                      </p:cBhvr>
                                      <p:to>
                                        <p:strVal val="visible"/>
                                      </p:to>
                                    </p:set>
                                    <p:animEffect transition="in" filter="wipe(down)">
                                      <p:cBhvr>
                                        <p:cTn id="142" dur="500"/>
                                        <p:tgtEl>
                                          <p:spTgt spid="42"/>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66"/>
                                        </p:tgtEl>
                                        <p:attrNameLst>
                                          <p:attrName>style.visibility</p:attrName>
                                        </p:attrNameLst>
                                      </p:cBhvr>
                                      <p:to>
                                        <p:strVal val="visible"/>
                                      </p:to>
                                    </p:set>
                                    <p:animEffect transition="in" filter="wipe(down)">
                                      <p:cBhvr>
                                        <p:cTn id="145" dur="500"/>
                                        <p:tgtEl>
                                          <p:spTgt spid="66"/>
                                        </p:tgtEl>
                                      </p:cBhvr>
                                    </p:animEffect>
                                  </p:childTnLst>
                                </p:cTn>
                              </p:par>
                            </p:childTnLst>
                          </p:cTn>
                        </p:par>
                        <p:par>
                          <p:cTn id="146" fill="hold">
                            <p:stCondLst>
                              <p:cond delay="500"/>
                            </p:stCondLst>
                            <p:childTnLst>
                              <p:par>
                                <p:cTn id="147" presetID="16" presetClass="entr" presetSubtype="21" fill="hold" grpId="0" nodeType="afterEffect">
                                  <p:stCondLst>
                                    <p:cond delay="0"/>
                                  </p:stCondLst>
                                  <p:childTnLst>
                                    <p:set>
                                      <p:cBhvr>
                                        <p:cTn id="148" dur="1" fill="hold">
                                          <p:stCondLst>
                                            <p:cond delay="0"/>
                                          </p:stCondLst>
                                        </p:cTn>
                                        <p:tgtEl>
                                          <p:spTgt spid="58"/>
                                        </p:tgtEl>
                                        <p:attrNameLst>
                                          <p:attrName>style.visibility</p:attrName>
                                        </p:attrNameLst>
                                      </p:cBhvr>
                                      <p:to>
                                        <p:strVal val="visible"/>
                                      </p:to>
                                    </p:set>
                                    <p:animEffect transition="in" filter="barn(inVertical)">
                                      <p:cBhvr>
                                        <p:cTn id="149" dur="500"/>
                                        <p:tgtEl>
                                          <p:spTgt spid="58"/>
                                        </p:tgtEl>
                                      </p:cBhvr>
                                    </p:animEffect>
                                  </p:childTnLst>
                                </p:cTn>
                              </p:par>
                              <p:par>
                                <p:cTn id="150" presetID="2" presetClass="entr" presetSubtype="4" fill="hold" grpId="0" nodeType="withEffect">
                                  <p:stCondLst>
                                    <p:cond delay="0"/>
                                  </p:stCondLst>
                                  <p:childTnLst>
                                    <p:set>
                                      <p:cBhvr>
                                        <p:cTn id="151" dur="1" fill="hold">
                                          <p:stCondLst>
                                            <p:cond delay="0"/>
                                          </p:stCondLst>
                                        </p:cTn>
                                        <p:tgtEl>
                                          <p:spTgt spid="50"/>
                                        </p:tgtEl>
                                        <p:attrNameLst>
                                          <p:attrName>style.visibility</p:attrName>
                                        </p:attrNameLst>
                                      </p:cBhvr>
                                      <p:to>
                                        <p:strVal val="visible"/>
                                      </p:to>
                                    </p:set>
                                    <p:anim calcmode="lin" valueType="num">
                                      <p:cBhvr additive="base">
                                        <p:cTn id="152" dur="500" fill="hold"/>
                                        <p:tgtEl>
                                          <p:spTgt spid="50"/>
                                        </p:tgtEl>
                                        <p:attrNameLst>
                                          <p:attrName>ppt_x</p:attrName>
                                        </p:attrNameLst>
                                      </p:cBhvr>
                                      <p:tavLst>
                                        <p:tav tm="0">
                                          <p:val>
                                            <p:strVal val="#ppt_x"/>
                                          </p:val>
                                        </p:tav>
                                        <p:tav tm="100000">
                                          <p:val>
                                            <p:strVal val="#ppt_x"/>
                                          </p:val>
                                        </p:tav>
                                      </p:tavLst>
                                    </p:anim>
                                    <p:anim calcmode="lin" valueType="num">
                                      <p:cBhvr additive="base">
                                        <p:cTn id="153"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animBg="1"/>
      <p:bldP spid="5" grpId="0"/>
      <p:bldP spid="43" grpId="0"/>
      <p:bldP spid="44" grpId="0"/>
      <p:bldP spid="45" grpId="0"/>
      <p:bldP spid="46" grpId="0"/>
      <p:bldP spid="47" grpId="0"/>
      <p:bldP spid="48" grpId="0"/>
      <p:bldP spid="49" grpId="0"/>
      <p:bldP spid="50" grpId="0"/>
      <p:bldP spid="9" grpId="0" animBg="1"/>
      <p:bldP spid="2" grpId="0"/>
      <p:bldP spid="51" grpId="0" animBg="1"/>
      <p:bldP spid="52" grpId="0" animBg="1"/>
      <p:bldP spid="53" grpId="0" animBg="1"/>
      <p:bldP spid="54" grpId="0" animBg="1"/>
      <p:bldP spid="55" grpId="0" animBg="1"/>
      <p:bldP spid="56" grpId="0" animBg="1"/>
      <p:bldP spid="57" grpId="0" animBg="1"/>
      <p:bldP spid="58" grpId="0" animBg="1"/>
      <p:bldP spid="59" grpId="0"/>
      <p:bldP spid="60" grpId="0"/>
      <p:bldP spid="61" grpId="0"/>
      <p:bldP spid="62" grpId="0"/>
      <p:bldP spid="63" grpId="0"/>
      <p:bldP spid="64" grpId="0"/>
      <p:bldP spid="65" grpId="0"/>
      <p:bldP spid="6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 y="575256"/>
            <a:ext cx="9144000" cy="13106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6945008" y="315195"/>
            <a:ext cx="1629030" cy="246221"/>
            <a:chOff x="6945008" y="315195"/>
            <a:chExt cx="1629030" cy="246221"/>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11" name="TextBox 10"/>
            <p:cNvSpPr txBox="1"/>
            <p:nvPr/>
          </p:nvSpPr>
          <p:spPr>
            <a:xfrm>
              <a:off x="6945008" y="330116"/>
              <a:ext cx="979715"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STŘEDNÍ OPRAVA</a:t>
              </a:r>
              <a:endParaRPr lang="pt-BR" sz="800" b="1" dirty="0">
                <a:solidFill>
                  <a:schemeClr val="bg1">
                    <a:lumMod val="50000"/>
                  </a:schemeClr>
                </a:solidFill>
                <a:cs typeface="Lato Regular"/>
              </a:endParaRPr>
            </a:p>
          </p:txBody>
        </p:sp>
        <p:grpSp>
          <p:nvGrpSpPr>
            <p:cNvPr id="13" name="Group 12"/>
            <p:cNvGrpSpPr/>
            <p:nvPr/>
          </p:nvGrpSpPr>
          <p:grpSpPr>
            <a:xfrm>
              <a:off x="7895305" y="315195"/>
              <a:ext cx="433175" cy="246221"/>
              <a:chOff x="7948826" y="605866"/>
              <a:chExt cx="433175" cy="246221"/>
            </a:xfrm>
          </p:grpSpPr>
          <p:grpSp>
            <p:nvGrpSpPr>
              <p:cNvPr id="8" name="Group 7"/>
              <p:cNvGrpSpPr/>
              <p:nvPr/>
            </p:nvGrpSpPr>
            <p:grpSpPr>
              <a:xfrm rot="10800000">
                <a:off x="7948826" y="652835"/>
                <a:ext cx="360604" cy="172975"/>
                <a:chOff x="1984744" y="697023"/>
                <a:chExt cx="667488" cy="383291"/>
              </a:xfrm>
            </p:grpSpPr>
            <p:sp>
              <p:nvSpPr>
                <p:cNvPr id="6"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2"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22</a:t>
                </a:r>
                <a:endParaRPr lang="pt-BR" sz="1000" b="1" dirty="0" smtClean="0">
                  <a:solidFill>
                    <a:schemeClr val="bg1"/>
                  </a:solidFill>
                  <a:cs typeface="Lato Regular"/>
                </a:endParaRPr>
              </a:p>
            </p:txBody>
          </p:sp>
        </p:grpSp>
      </p:grpSp>
      <p:sp>
        <p:nvSpPr>
          <p:cNvPr id="38" name="TextBox 37"/>
          <p:cNvSpPr txBox="1"/>
          <p:nvPr/>
        </p:nvSpPr>
        <p:spPr>
          <a:xfrm>
            <a:off x="982026" y="781863"/>
            <a:ext cx="3613407" cy="286232"/>
          </a:xfrm>
          <a:prstGeom prst="rect">
            <a:avLst/>
          </a:prstGeom>
          <a:noFill/>
        </p:spPr>
        <p:txBody>
          <a:bodyPr wrap="square" rtlCol="0">
            <a:spAutoFit/>
          </a:bodyPr>
          <a:lstStyle/>
          <a:p>
            <a:pPr>
              <a:lnSpc>
                <a:spcPct val="70000"/>
              </a:lnSpc>
            </a:pPr>
            <a:r>
              <a:rPr lang="cs-CZ" b="1" dirty="0" smtClean="0">
                <a:solidFill>
                  <a:schemeClr val="bg2"/>
                </a:solidFill>
                <a:cs typeface="Lato Black"/>
              </a:rPr>
              <a:t>STŘEDNÍ </a:t>
            </a:r>
            <a:r>
              <a:rPr lang="cs-CZ" b="1" dirty="0" smtClean="0">
                <a:solidFill>
                  <a:schemeClr val="bg1"/>
                </a:solidFill>
                <a:cs typeface="Lato Black"/>
              </a:rPr>
              <a:t>OPRAVA NÁDRŽÍ</a:t>
            </a:r>
            <a:endParaRPr lang="pt-BR" b="1" dirty="0">
              <a:solidFill>
                <a:schemeClr val="bg1"/>
              </a:solidFill>
              <a:cs typeface="Lato Black"/>
            </a:endParaRPr>
          </a:p>
        </p:txBody>
      </p:sp>
      <p:sp>
        <p:nvSpPr>
          <p:cNvPr id="32" name="TextBox 31"/>
          <p:cNvSpPr txBox="1"/>
          <p:nvPr/>
        </p:nvSpPr>
        <p:spPr>
          <a:xfrm>
            <a:off x="512533" y="1168743"/>
            <a:ext cx="8165800" cy="646331"/>
          </a:xfrm>
          <a:prstGeom prst="rect">
            <a:avLst/>
          </a:prstGeom>
          <a:noFill/>
        </p:spPr>
        <p:txBody>
          <a:bodyPr wrap="square" rtlCol="0">
            <a:spAutoFit/>
          </a:bodyPr>
          <a:lstStyle/>
          <a:p>
            <a:r>
              <a:rPr lang="pt-BR" sz="900" dirty="0">
                <a:solidFill>
                  <a:schemeClr val="accent3">
                    <a:lumMod val="40000"/>
                    <a:lumOff val="60000"/>
                  </a:schemeClr>
                </a:solidFill>
                <a:cs typeface="Lato Regular"/>
              </a:rPr>
              <a:t>Po kontrole stavu podlahy se poškozená místa opraví a celá podlaha se důkladně očistí a natře speciálním epoxydo-dehtovým nátěrem. V případě potřeby se kotevní pásek demontuje a vymění za nový. Poškozený spojovací materiál se vymění, spoje se z vnitřní strany očistí, odmastí a přetmelí souvislou vrstvou tmelu tak, aby byly zakryty nechráněné okraje plechů. Poškozená místa u smaltovaných plechů se opraví přetmelením. V případě silného poškození plechu či hloubkové koroze se tento vymění za nový či renovovaný.</a:t>
            </a:r>
            <a:endParaRPr lang="pt-BR" sz="900" dirty="0" smtClean="0">
              <a:solidFill>
                <a:schemeClr val="accent3">
                  <a:lumMod val="40000"/>
                  <a:lumOff val="60000"/>
                </a:schemeClr>
              </a:solidFill>
              <a:cs typeface="Lato Regular"/>
            </a:endParaRPr>
          </a:p>
        </p:txBody>
      </p:sp>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016" y="2297123"/>
            <a:ext cx="1448611" cy="1086455"/>
          </a:xfrm>
          <a:prstGeom prst="roundRect">
            <a:avLst>
              <a:gd name="adj" fmla="val 8594"/>
            </a:avLst>
          </a:prstGeom>
          <a:solidFill>
            <a:srgbClr val="FFFFFF">
              <a:shade val="85000"/>
            </a:srgbClr>
          </a:solidFill>
          <a:ln w="12700">
            <a:solidFill>
              <a:schemeClr val="tx2">
                <a:lumMod val="60000"/>
                <a:lumOff val="40000"/>
              </a:schemeClr>
            </a:solidFill>
          </a:ln>
          <a:effectLst/>
        </p:spPr>
      </p:pic>
      <p:pic>
        <p:nvPicPr>
          <p:cNvPr id="34" name="Picture 33"/>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603531" y="691650"/>
            <a:ext cx="365902" cy="390295"/>
          </a:xfrm>
          <a:prstGeom prst="rect">
            <a:avLst/>
          </a:prstGeom>
          <a:noFill/>
          <a:ln>
            <a:noFill/>
          </a:ln>
        </p:spPr>
      </p:pic>
      <p:pic>
        <p:nvPicPr>
          <p:cNvPr id="44"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0699" y="2297123"/>
            <a:ext cx="1448606" cy="1086455"/>
          </a:xfrm>
          <a:prstGeom prst="roundRect">
            <a:avLst>
              <a:gd name="adj" fmla="val 8594"/>
            </a:avLst>
          </a:prstGeom>
          <a:solidFill>
            <a:srgbClr val="FFFFFF">
              <a:shade val="85000"/>
            </a:srgbClr>
          </a:solidFill>
          <a:ln w="12700">
            <a:solidFill>
              <a:schemeClr val="tx2">
                <a:lumMod val="60000"/>
                <a:lumOff val="40000"/>
              </a:schemeClr>
            </a:solidFill>
          </a:ln>
          <a:effectLst/>
        </p:spPr>
      </p:pic>
      <p:pic>
        <p:nvPicPr>
          <p:cNvPr id="57"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9936" y="2297123"/>
            <a:ext cx="1448606" cy="1086455"/>
          </a:xfrm>
          <a:prstGeom prst="roundRect">
            <a:avLst>
              <a:gd name="adj" fmla="val 8594"/>
            </a:avLst>
          </a:prstGeom>
          <a:solidFill>
            <a:srgbClr val="FFFFFF">
              <a:shade val="85000"/>
            </a:srgbClr>
          </a:solidFill>
          <a:ln w="12700">
            <a:solidFill>
              <a:schemeClr val="tx2">
                <a:lumMod val="60000"/>
                <a:lumOff val="40000"/>
              </a:schemeClr>
            </a:solidFill>
          </a:ln>
          <a:effectLst/>
        </p:spPr>
      </p:pic>
      <p:pic>
        <p:nvPicPr>
          <p:cNvPr id="60"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018" y="3518127"/>
            <a:ext cx="1448606" cy="1086455"/>
          </a:xfrm>
          <a:prstGeom prst="roundRect">
            <a:avLst>
              <a:gd name="adj" fmla="val 8594"/>
            </a:avLst>
          </a:prstGeom>
          <a:solidFill>
            <a:srgbClr val="FFFFFF">
              <a:shade val="85000"/>
            </a:srgbClr>
          </a:solidFill>
          <a:ln w="12700">
            <a:solidFill>
              <a:schemeClr val="tx2">
                <a:lumMod val="60000"/>
                <a:lumOff val="40000"/>
              </a:schemeClr>
            </a:solidFill>
          </a:ln>
          <a:effectLst/>
        </p:spPr>
      </p:pic>
      <p:pic>
        <p:nvPicPr>
          <p:cNvPr id="6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1497" y="3513772"/>
            <a:ext cx="1448606" cy="1086455"/>
          </a:xfrm>
          <a:prstGeom prst="roundRect">
            <a:avLst>
              <a:gd name="adj" fmla="val 8594"/>
            </a:avLst>
          </a:prstGeom>
          <a:solidFill>
            <a:srgbClr val="FFFFFF">
              <a:shade val="85000"/>
            </a:srgbClr>
          </a:solidFill>
          <a:ln w="12700">
            <a:solidFill>
              <a:schemeClr val="tx2">
                <a:lumMod val="60000"/>
                <a:lumOff val="40000"/>
              </a:schemeClr>
            </a:solidFill>
          </a:ln>
          <a:effectLst/>
        </p:spPr>
      </p:pic>
      <p:pic>
        <p:nvPicPr>
          <p:cNvPr id="62" name="Picture 4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09938" y="3513771"/>
            <a:ext cx="1448606" cy="1086455"/>
          </a:xfrm>
          <a:prstGeom prst="roundRect">
            <a:avLst>
              <a:gd name="adj" fmla="val 8594"/>
            </a:avLst>
          </a:prstGeom>
          <a:solidFill>
            <a:srgbClr val="FFFFFF">
              <a:shade val="85000"/>
            </a:srgbClr>
          </a:solidFill>
          <a:ln w="12700">
            <a:solidFill>
              <a:schemeClr val="tx2">
                <a:lumMod val="60000"/>
                <a:lumOff val="40000"/>
              </a:schemeClr>
            </a:solidFill>
          </a:ln>
          <a:effectLst/>
        </p:spPr>
      </p:pic>
      <p:pic>
        <p:nvPicPr>
          <p:cNvPr id="63"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18171" y="2297122"/>
            <a:ext cx="1582629" cy="2307459"/>
          </a:xfrm>
          <a:prstGeom prst="roundRect">
            <a:avLst>
              <a:gd name="adj" fmla="val 8594"/>
            </a:avLst>
          </a:prstGeom>
          <a:solidFill>
            <a:srgbClr val="FFFFFF">
              <a:shade val="85000"/>
            </a:srgbClr>
          </a:solidFill>
          <a:ln w="12700">
            <a:solidFill>
              <a:schemeClr val="tx2">
                <a:lumMod val="60000"/>
                <a:lumOff val="40000"/>
              </a:schemeClr>
            </a:solidFill>
          </a:ln>
          <a:effectLst/>
        </p:spPr>
      </p:pic>
      <p:sp>
        <p:nvSpPr>
          <p:cNvPr id="65" name="TextBox 46"/>
          <p:cNvSpPr txBox="1"/>
          <p:nvPr/>
        </p:nvSpPr>
        <p:spPr>
          <a:xfrm>
            <a:off x="6507889" y="2764474"/>
            <a:ext cx="2301881" cy="230832"/>
          </a:xfrm>
          <a:prstGeom prst="rect">
            <a:avLst/>
          </a:prstGeom>
          <a:noFill/>
        </p:spPr>
        <p:txBody>
          <a:bodyPr wrap="square" rtlCol="0">
            <a:spAutoFit/>
          </a:bodyPr>
          <a:lstStyle/>
          <a:p>
            <a:r>
              <a:rPr lang="cs-CZ" sz="900" b="1" dirty="0" smtClean="0">
                <a:solidFill>
                  <a:schemeClr val="tx2"/>
                </a:solidFill>
                <a:cs typeface="Lato Black"/>
              </a:rPr>
              <a:t>01 – OPRAVA PODLAHY</a:t>
            </a:r>
            <a:endParaRPr lang="pt-BR" sz="900" b="1" dirty="0" smtClean="0">
              <a:solidFill>
                <a:schemeClr val="tx2"/>
              </a:solidFill>
              <a:cs typeface="Lato Black"/>
            </a:endParaRPr>
          </a:p>
        </p:txBody>
      </p:sp>
      <p:sp>
        <p:nvSpPr>
          <p:cNvPr id="69" name="TextBox 46"/>
          <p:cNvSpPr txBox="1"/>
          <p:nvPr/>
        </p:nvSpPr>
        <p:spPr>
          <a:xfrm>
            <a:off x="6507889" y="2995306"/>
            <a:ext cx="2301881" cy="230832"/>
          </a:xfrm>
          <a:prstGeom prst="rect">
            <a:avLst/>
          </a:prstGeom>
          <a:noFill/>
        </p:spPr>
        <p:txBody>
          <a:bodyPr wrap="square" rtlCol="0">
            <a:spAutoFit/>
          </a:bodyPr>
          <a:lstStyle/>
          <a:p>
            <a:r>
              <a:rPr lang="cs-CZ" sz="900" b="1" dirty="0" smtClean="0">
                <a:solidFill>
                  <a:schemeClr val="tx2"/>
                </a:solidFill>
                <a:cs typeface="Lato Black"/>
              </a:rPr>
              <a:t>02 – VÝMĚNA KOTEVNÍHO PÁSKU</a:t>
            </a:r>
            <a:endParaRPr lang="pt-BR" sz="900" b="1" dirty="0" smtClean="0">
              <a:solidFill>
                <a:schemeClr val="tx2"/>
              </a:solidFill>
              <a:cs typeface="Lato Black"/>
            </a:endParaRPr>
          </a:p>
        </p:txBody>
      </p:sp>
      <p:sp>
        <p:nvSpPr>
          <p:cNvPr id="70" name="TextBox 46"/>
          <p:cNvSpPr txBox="1"/>
          <p:nvPr/>
        </p:nvSpPr>
        <p:spPr>
          <a:xfrm>
            <a:off x="6507888" y="3231826"/>
            <a:ext cx="2301881" cy="230832"/>
          </a:xfrm>
          <a:prstGeom prst="rect">
            <a:avLst/>
          </a:prstGeom>
          <a:noFill/>
        </p:spPr>
        <p:txBody>
          <a:bodyPr wrap="square" rtlCol="0">
            <a:spAutoFit/>
          </a:bodyPr>
          <a:lstStyle/>
          <a:p>
            <a:r>
              <a:rPr lang="cs-CZ" sz="900" b="1" dirty="0" smtClean="0">
                <a:solidFill>
                  <a:schemeClr val="tx2"/>
                </a:solidFill>
                <a:cs typeface="Lato Black"/>
              </a:rPr>
              <a:t>03 – OPRAVA PLÁŠTĚ NÁDRŽE</a:t>
            </a:r>
            <a:endParaRPr lang="pt-BR" sz="900" b="1" dirty="0" smtClean="0">
              <a:solidFill>
                <a:schemeClr val="tx2"/>
              </a:solidFill>
              <a:cs typeface="Lato Black"/>
            </a:endParaRPr>
          </a:p>
        </p:txBody>
      </p:sp>
      <p:sp>
        <p:nvSpPr>
          <p:cNvPr id="71" name="TextBox 46"/>
          <p:cNvSpPr txBox="1"/>
          <p:nvPr/>
        </p:nvSpPr>
        <p:spPr>
          <a:xfrm>
            <a:off x="6507889" y="3477984"/>
            <a:ext cx="2301881" cy="230832"/>
          </a:xfrm>
          <a:prstGeom prst="rect">
            <a:avLst/>
          </a:prstGeom>
          <a:noFill/>
        </p:spPr>
        <p:txBody>
          <a:bodyPr wrap="square" rtlCol="0">
            <a:spAutoFit/>
          </a:bodyPr>
          <a:lstStyle/>
          <a:p>
            <a:r>
              <a:rPr lang="cs-CZ" sz="900" b="1" dirty="0" smtClean="0">
                <a:solidFill>
                  <a:schemeClr val="tx2"/>
                </a:solidFill>
                <a:cs typeface="Lato Black"/>
              </a:rPr>
              <a:t>04 – VÝMĚNY POŠKOZENÝCH PLECHŮ</a:t>
            </a:r>
            <a:endParaRPr lang="pt-BR" sz="900" b="1" dirty="0" smtClean="0">
              <a:solidFill>
                <a:schemeClr val="tx2"/>
              </a:solidFill>
              <a:cs typeface="Lato Black"/>
            </a:endParaRPr>
          </a:p>
        </p:txBody>
      </p:sp>
      <p:sp>
        <p:nvSpPr>
          <p:cNvPr id="72" name="TextBox 46"/>
          <p:cNvSpPr txBox="1"/>
          <p:nvPr/>
        </p:nvSpPr>
        <p:spPr>
          <a:xfrm>
            <a:off x="6507889" y="3750291"/>
            <a:ext cx="2301881" cy="230832"/>
          </a:xfrm>
          <a:prstGeom prst="rect">
            <a:avLst/>
          </a:prstGeom>
          <a:noFill/>
        </p:spPr>
        <p:txBody>
          <a:bodyPr wrap="square" rtlCol="0">
            <a:spAutoFit/>
          </a:bodyPr>
          <a:lstStyle/>
          <a:p>
            <a:r>
              <a:rPr lang="cs-CZ" sz="900" b="1" dirty="0" smtClean="0">
                <a:solidFill>
                  <a:schemeClr val="tx2"/>
                </a:solidFill>
                <a:cs typeface="Lato Black"/>
              </a:rPr>
              <a:t>05 – VÝMĚNA VYZTUŽOVACÍCH PRVKŮ</a:t>
            </a:r>
            <a:endParaRPr lang="pt-BR" sz="900" b="1" dirty="0" smtClean="0">
              <a:solidFill>
                <a:schemeClr val="tx2"/>
              </a:solidFill>
              <a:cs typeface="Lato Black"/>
            </a:endParaRPr>
          </a:p>
        </p:txBody>
      </p:sp>
      <p:sp>
        <p:nvSpPr>
          <p:cNvPr id="73" name="TextBox 46"/>
          <p:cNvSpPr txBox="1"/>
          <p:nvPr/>
        </p:nvSpPr>
        <p:spPr>
          <a:xfrm>
            <a:off x="6507889" y="3992999"/>
            <a:ext cx="2301881" cy="230832"/>
          </a:xfrm>
          <a:prstGeom prst="rect">
            <a:avLst/>
          </a:prstGeom>
          <a:noFill/>
        </p:spPr>
        <p:txBody>
          <a:bodyPr wrap="square" rtlCol="0">
            <a:spAutoFit/>
          </a:bodyPr>
          <a:lstStyle/>
          <a:p>
            <a:r>
              <a:rPr lang="cs-CZ" sz="900" b="1" dirty="0" smtClean="0">
                <a:solidFill>
                  <a:schemeClr val="tx2"/>
                </a:solidFill>
                <a:cs typeface="Lato Black"/>
              </a:rPr>
              <a:t>06 – VÝMĚNA ŠROUBŮ</a:t>
            </a:r>
            <a:endParaRPr lang="pt-BR" sz="900" b="1" dirty="0" smtClean="0">
              <a:solidFill>
                <a:schemeClr val="tx2"/>
              </a:solidFill>
              <a:cs typeface="Lato Black"/>
            </a:endParaRPr>
          </a:p>
        </p:txBody>
      </p:sp>
      <p:sp>
        <p:nvSpPr>
          <p:cNvPr id="74" name="TextBox 46"/>
          <p:cNvSpPr txBox="1"/>
          <p:nvPr/>
        </p:nvSpPr>
        <p:spPr>
          <a:xfrm>
            <a:off x="6507889" y="4234742"/>
            <a:ext cx="2440619" cy="230832"/>
          </a:xfrm>
          <a:prstGeom prst="rect">
            <a:avLst/>
          </a:prstGeom>
          <a:noFill/>
        </p:spPr>
        <p:txBody>
          <a:bodyPr wrap="square" rtlCol="0">
            <a:spAutoFit/>
          </a:bodyPr>
          <a:lstStyle/>
          <a:p>
            <a:r>
              <a:rPr lang="cs-CZ" sz="900" b="1" dirty="0" smtClean="0">
                <a:solidFill>
                  <a:schemeClr val="tx2"/>
                </a:solidFill>
                <a:cs typeface="Lato Black"/>
              </a:rPr>
              <a:t>07 – U VŠECH VYMĚNĚNÝCH ČÁSTÍ NOVÝ TMEL</a:t>
            </a:r>
            <a:endParaRPr lang="pt-BR" sz="900" b="1" dirty="0" smtClean="0">
              <a:solidFill>
                <a:schemeClr val="tx2"/>
              </a:solidFill>
              <a:cs typeface="Lato Black"/>
            </a:endParaRPr>
          </a:p>
        </p:txBody>
      </p:sp>
      <p:sp>
        <p:nvSpPr>
          <p:cNvPr id="75" name="TextBox 46"/>
          <p:cNvSpPr txBox="1"/>
          <p:nvPr/>
        </p:nvSpPr>
        <p:spPr>
          <a:xfrm>
            <a:off x="6507889" y="2297123"/>
            <a:ext cx="2301881" cy="276999"/>
          </a:xfrm>
          <a:prstGeom prst="rect">
            <a:avLst/>
          </a:prstGeom>
          <a:noFill/>
        </p:spPr>
        <p:txBody>
          <a:bodyPr wrap="square" rtlCol="0">
            <a:spAutoFit/>
          </a:bodyPr>
          <a:lstStyle/>
          <a:p>
            <a:r>
              <a:rPr lang="cs-CZ" sz="1200" b="1" dirty="0" smtClean="0">
                <a:solidFill>
                  <a:schemeClr val="accent4">
                    <a:lumMod val="75000"/>
                  </a:schemeClr>
                </a:solidFill>
                <a:cs typeface="Lato Black"/>
              </a:rPr>
              <a:t>POSTUP OPRAVY NÁDRŽE</a:t>
            </a:r>
            <a:endParaRPr lang="pt-BR" sz="1200" b="1" dirty="0" smtClean="0">
              <a:solidFill>
                <a:schemeClr val="accent4">
                  <a:lumMod val="75000"/>
                </a:schemeClr>
              </a:solidFill>
              <a:cs typeface="Lato Black"/>
            </a:endParaRPr>
          </a:p>
        </p:txBody>
      </p:sp>
      <p:sp>
        <p:nvSpPr>
          <p:cNvPr id="77" name="Ovál 76"/>
          <p:cNvSpPr/>
          <p:nvPr/>
        </p:nvSpPr>
        <p:spPr>
          <a:xfrm>
            <a:off x="303735" y="2350709"/>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8" name="Ovál 77"/>
          <p:cNvSpPr/>
          <p:nvPr/>
        </p:nvSpPr>
        <p:spPr>
          <a:xfrm>
            <a:off x="1814941" y="2329508"/>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9" name="Ovál 78"/>
          <p:cNvSpPr/>
          <p:nvPr/>
        </p:nvSpPr>
        <p:spPr>
          <a:xfrm>
            <a:off x="3358771" y="2330860"/>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80" name="Ovál 79"/>
          <p:cNvSpPr/>
          <p:nvPr/>
        </p:nvSpPr>
        <p:spPr>
          <a:xfrm>
            <a:off x="303735" y="3567020"/>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81" name="Ovál 80"/>
          <p:cNvSpPr/>
          <p:nvPr/>
        </p:nvSpPr>
        <p:spPr>
          <a:xfrm>
            <a:off x="1838385" y="3567020"/>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82" name="Ovál 81"/>
          <p:cNvSpPr/>
          <p:nvPr/>
        </p:nvSpPr>
        <p:spPr>
          <a:xfrm>
            <a:off x="3358771" y="3564543"/>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83" name="Ovál 82"/>
          <p:cNvSpPr/>
          <p:nvPr/>
        </p:nvSpPr>
        <p:spPr>
          <a:xfrm>
            <a:off x="4878567" y="2342748"/>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6" name="TextovéPole 75"/>
          <p:cNvSpPr txBox="1"/>
          <p:nvPr/>
        </p:nvSpPr>
        <p:spPr>
          <a:xfrm>
            <a:off x="285155" y="2319976"/>
            <a:ext cx="227660" cy="246221"/>
          </a:xfrm>
          <a:prstGeom prst="rect">
            <a:avLst/>
          </a:prstGeom>
          <a:noFill/>
        </p:spPr>
        <p:txBody>
          <a:bodyPr wrap="square" rtlCol="0">
            <a:spAutoFit/>
          </a:bodyPr>
          <a:lstStyle/>
          <a:p>
            <a:pPr algn="ctr"/>
            <a:r>
              <a:rPr lang="cs-CZ" sz="1000" b="1" dirty="0" smtClean="0">
                <a:solidFill>
                  <a:schemeClr val="bg1"/>
                </a:solidFill>
              </a:rPr>
              <a:t>1</a:t>
            </a:r>
            <a:endParaRPr lang="cs-CZ" sz="1000" b="1" dirty="0">
              <a:solidFill>
                <a:schemeClr val="bg1"/>
              </a:solidFill>
            </a:endParaRPr>
          </a:p>
        </p:txBody>
      </p:sp>
      <p:sp>
        <p:nvSpPr>
          <p:cNvPr id="84" name="TextovéPole 83"/>
          <p:cNvSpPr txBox="1"/>
          <p:nvPr/>
        </p:nvSpPr>
        <p:spPr>
          <a:xfrm>
            <a:off x="1796361" y="2291899"/>
            <a:ext cx="227660" cy="246221"/>
          </a:xfrm>
          <a:prstGeom prst="rect">
            <a:avLst/>
          </a:prstGeom>
          <a:noFill/>
        </p:spPr>
        <p:txBody>
          <a:bodyPr wrap="square" rtlCol="0">
            <a:spAutoFit/>
          </a:bodyPr>
          <a:lstStyle/>
          <a:p>
            <a:pPr algn="ctr"/>
            <a:r>
              <a:rPr lang="cs-CZ" sz="1000" b="1" dirty="0" smtClean="0">
                <a:solidFill>
                  <a:schemeClr val="bg1"/>
                </a:solidFill>
              </a:rPr>
              <a:t>2</a:t>
            </a:r>
            <a:endParaRPr lang="cs-CZ" sz="1000" b="1" dirty="0">
              <a:solidFill>
                <a:schemeClr val="bg1"/>
              </a:solidFill>
            </a:endParaRPr>
          </a:p>
        </p:txBody>
      </p:sp>
      <p:sp>
        <p:nvSpPr>
          <p:cNvPr id="85" name="TextovéPole 84"/>
          <p:cNvSpPr txBox="1"/>
          <p:nvPr/>
        </p:nvSpPr>
        <p:spPr>
          <a:xfrm>
            <a:off x="3340191" y="2300623"/>
            <a:ext cx="227660" cy="246221"/>
          </a:xfrm>
          <a:prstGeom prst="rect">
            <a:avLst/>
          </a:prstGeom>
          <a:noFill/>
        </p:spPr>
        <p:txBody>
          <a:bodyPr wrap="square" rtlCol="0">
            <a:spAutoFit/>
          </a:bodyPr>
          <a:lstStyle/>
          <a:p>
            <a:pPr algn="ctr"/>
            <a:r>
              <a:rPr lang="cs-CZ" sz="1000" b="1" dirty="0" smtClean="0">
                <a:solidFill>
                  <a:schemeClr val="bg1"/>
                </a:solidFill>
              </a:rPr>
              <a:t>3</a:t>
            </a:r>
            <a:endParaRPr lang="cs-CZ" sz="1000" b="1" dirty="0">
              <a:solidFill>
                <a:schemeClr val="bg1"/>
              </a:solidFill>
            </a:endParaRPr>
          </a:p>
        </p:txBody>
      </p:sp>
      <p:sp>
        <p:nvSpPr>
          <p:cNvPr id="86" name="TextovéPole 85"/>
          <p:cNvSpPr txBox="1"/>
          <p:nvPr/>
        </p:nvSpPr>
        <p:spPr>
          <a:xfrm>
            <a:off x="285155" y="3542090"/>
            <a:ext cx="227660" cy="246221"/>
          </a:xfrm>
          <a:prstGeom prst="rect">
            <a:avLst/>
          </a:prstGeom>
          <a:noFill/>
        </p:spPr>
        <p:txBody>
          <a:bodyPr wrap="square" rtlCol="0">
            <a:spAutoFit/>
          </a:bodyPr>
          <a:lstStyle/>
          <a:p>
            <a:pPr algn="ctr"/>
            <a:r>
              <a:rPr lang="cs-CZ" sz="1000" b="1" dirty="0" smtClean="0">
                <a:solidFill>
                  <a:schemeClr val="bg1"/>
                </a:solidFill>
              </a:rPr>
              <a:t>4</a:t>
            </a:r>
            <a:endParaRPr lang="cs-CZ" sz="1000" b="1" dirty="0">
              <a:solidFill>
                <a:schemeClr val="bg1"/>
              </a:solidFill>
            </a:endParaRPr>
          </a:p>
        </p:txBody>
      </p:sp>
      <p:sp>
        <p:nvSpPr>
          <p:cNvPr id="87" name="TextovéPole 86"/>
          <p:cNvSpPr txBox="1"/>
          <p:nvPr/>
        </p:nvSpPr>
        <p:spPr>
          <a:xfrm>
            <a:off x="1819805" y="3542090"/>
            <a:ext cx="227660" cy="246221"/>
          </a:xfrm>
          <a:prstGeom prst="rect">
            <a:avLst/>
          </a:prstGeom>
          <a:noFill/>
        </p:spPr>
        <p:txBody>
          <a:bodyPr wrap="square" rtlCol="0">
            <a:spAutoFit/>
          </a:bodyPr>
          <a:lstStyle/>
          <a:p>
            <a:pPr algn="ctr"/>
            <a:r>
              <a:rPr lang="cs-CZ" sz="1000" b="1" dirty="0" smtClean="0">
                <a:solidFill>
                  <a:schemeClr val="bg1"/>
                </a:solidFill>
              </a:rPr>
              <a:t>5</a:t>
            </a:r>
            <a:endParaRPr lang="cs-CZ" sz="1000" b="1" dirty="0">
              <a:solidFill>
                <a:schemeClr val="bg1"/>
              </a:solidFill>
            </a:endParaRPr>
          </a:p>
        </p:txBody>
      </p:sp>
      <p:sp>
        <p:nvSpPr>
          <p:cNvPr id="88" name="TextovéPole 87"/>
          <p:cNvSpPr txBox="1"/>
          <p:nvPr/>
        </p:nvSpPr>
        <p:spPr>
          <a:xfrm>
            <a:off x="3340191" y="3542889"/>
            <a:ext cx="227660" cy="246221"/>
          </a:xfrm>
          <a:prstGeom prst="rect">
            <a:avLst/>
          </a:prstGeom>
          <a:noFill/>
        </p:spPr>
        <p:txBody>
          <a:bodyPr wrap="square" rtlCol="0">
            <a:spAutoFit/>
          </a:bodyPr>
          <a:lstStyle/>
          <a:p>
            <a:pPr algn="ctr"/>
            <a:r>
              <a:rPr lang="cs-CZ" sz="1000" b="1" dirty="0" smtClean="0">
                <a:solidFill>
                  <a:schemeClr val="bg1"/>
                </a:solidFill>
              </a:rPr>
              <a:t>6</a:t>
            </a:r>
            <a:endParaRPr lang="cs-CZ" sz="1000" b="1" dirty="0">
              <a:solidFill>
                <a:schemeClr val="bg1"/>
              </a:solidFill>
            </a:endParaRPr>
          </a:p>
        </p:txBody>
      </p:sp>
      <p:sp>
        <p:nvSpPr>
          <p:cNvPr id="89" name="TextovéPole 88"/>
          <p:cNvSpPr txBox="1"/>
          <p:nvPr/>
        </p:nvSpPr>
        <p:spPr>
          <a:xfrm>
            <a:off x="4859987" y="2312511"/>
            <a:ext cx="227660" cy="246221"/>
          </a:xfrm>
          <a:prstGeom prst="rect">
            <a:avLst/>
          </a:prstGeom>
          <a:noFill/>
        </p:spPr>
        <p:txBody>
          <a:bodyPr wrap="square" rtlCol="0">
            <a:spAutoFit/>
          </a:bodyPr>
          <a:lstStyle/>
          <a:p>
            <a:pPr algn="ctr"/>
            <a:r>
              <a:rPr lang="cs-CZ" sz="1000" b="1" dirty="0" smtClean="0">
                <a:solidFill>
                  <a:schemeClr val="bg1"/>
                </a:solidFill>
              </a:rPr>
              <a:t>7</a:t>
            </a:r>
            <a:endParaRPr lang="cs-CZ" sz="1000" b="1" dirty="0">
              <a:solidFill>
                <a:schemeClr val="bg1"/>
              </a:solidFill>
            </a:endParaRPr>
          </a:p>
        </p:txBody>
      </p:sp>
    </p:spTree>
    <p:extLst>
      <p:ext uri="{BB962C8B-B14F-4D97-AF65-F5344CB8AC3E}">
        <p14:creationId xmlns:p14="http://schemas.microsoft.com/office/powerpoint/2010/main" val="3918929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wipe(left)">
                                      <p:cBhvr>
                                        <p:cTn id="10" dur="5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wipe(down)">
                                      <p:cBhvr>
                                        <p:cTn id="18" dur="500"/>
                                        <p:tgtEl>
                                          <p:spTgt spid="7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wipe(left)">
                                      <p:cBhvr>
                                        <p:cTn id="21" dur="500"/>
                                        <p:tgtEl>
                                          <p:spTgt spid="65"/>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barn(inVertical)">
                                      <p:cBhvr>
                                        <p:cTn id="25" dur="500"/>
                                        <p:tgtEl>
                                          <p:spTgt spid="7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down)">
                                      <p:cBhvr>
                                        <p:cTn id="30" dur="500"/>
                                        <p:tgtEl>
                                          <p:spTgt spid="4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wipe(left)">
                                      <p:cBhvr>
                                        <p:cTn id="34" dur="500"/>
                                        <p:tgtEl>
                                          <p:spTgt spid="69"/>
                                        </p:tgtEl>
                                      </p:cBhvr>
                                    </p:animEffect>
                                  </p:childTnLst>
                                </p:cTn>
                              </p:par>
                            </p:childTnLst>
                          </p:cTn>
                        </p:par>
                        <p:par>
                          <p:cTn id="35" fill="hold">
                            <p:stCondLst>
                              <p:cond delay="1000"/>
                            </p:stCondLst>
                            <p:childTnLst>
                              <p:par>
                                <p:cTn id="36" presetID="16" presetClass="entr" presetSubtype="21" fill="hold" grpId="0" nodeType="after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barn(inVertical)">
                                      <p:cBhvr>
                                        <p:cTn id="38" dur="500"/>
                                        <p:tgtEl>
                                          <p:spTgt spid="7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84"/>
                                        </p:tgtEl>
                                        <p:attrNameLst>
                                          <p:attrName>style.visibility</p:attrName>
                                        </p:attrNameLst>
                                      </p:cBhvr>
                                      <p:to>
                                        <p:strVal val="visible"/>
                                      </p:to>
                                    </p:set>
                                    <p:animEffect transition="in" filter="wipe(down)">
                                      <p:cBhvr>
                                        <p:cTn id="41" dur="500"/>
                                        <p:tgtEl>
                                          <p:spTgt spid="8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wipe(down)">
                                      <p:cBhvr>
                                        <p:cTn id="46" dur="500"/>
                                        <p:tgtEl>
                                          <p:spTgt spid="5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85"/>
                                        </p:tgtEl>
                                        <p:attrNameLst>
                                          <p:attrName>style.visibility</p:attrName>
                                        </p:attrNameLst>
                                      </p:cBhvr>
                                      <p:to>
                                        <p:strVal val="visible"/>
                                      </p:to>
                                    </p:set>
                                    <p:animEffect transition="in" filter="wipe(down)">
                                      <p:cBhvr>
                                        <p:cTn id="49" dur="500"/>
                                        <p:tgtEl>
                                          <p:spTgt spid="85"/>
                                        </p:tgtEl>
                                      </p:cBhvr>
                                    </p:animEffect>
                                  </p:childTnLst>
                                </p:cTn>
                              </p:par>
                            </p:childTnLst>
                          </p:cTn>
                        </p:par>
                        <p:par>
                          <p:cTn id="50" fill="hold">
                            <p:stCondLst>
                              <p:cond delay="500"/>
                            </p:stCondLst>
                            <p:childTnLst>
                              <p:par>
                                <p:cTn id="51" presetID="16" presetClass="entr" presetSubtype="21" fill="hold" grpId="0" nodeType="afterEffect">
                                  <p:stCondLst>
                                    <p:cond delay="0"/>
                                  </p:stCondLst>
                                  <p:childTnLst>
                                    <p:set>
                                      <p:cBhvr>
                                        <p:cTn id="52" dur="1" fill="hold">
                                          <p:stCondLst>
                                            <p:cond delay="0"/>
                                          </p:stCondLst>
                                        </p:cTn>
                                        <p:tgtEl>
                                          <p:spTgt spid="79"/>
                                        </p:tgtEl>
                                        <p:attrNameLst>
                                          <p:attrName>style.visibility</p:attrName>
                                        </p:attrNameLst>
                                      </p:cBhvr>
                                      <p:to>
                                        <p:strVal val="visible"/>
                                      </p:to>
                                    </p:set>
                                    <p:animEffect transition="in" filter="barn(inVertical)">
                                      <p:cBhvr>
                                        <p:cTn id="53" dur="500"/>
                                        <p:tgtEl>
                                          <p:spTgt spid="79"/>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wipe(left)">
                                      <p:cBhvr>
                                        <p:cTn id="56" dur="500"/>
                                        <p:tgtEl>
                                          <p:spTgt spid="7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wipe(down)">
                                      <p:cBhvr>
                                        <p:cTn id="61" dur="500"/>
                                        <p:tgtEl>
                                          <p:spTgt spid="60"/>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86"/>
                                        </p:tgtEl>
                                        <p:attrNameLst>
                                          <p:attrName>style.visibility</p:attrName>
                                        </p:attrNameLst>
                                      </p:cBhvr>
                                      <p:to>
                                        <p:strVal val="visible"/>
                                      </p:to>
                                    </p:set>
                                    <p:animEffect transition="in" filter="wipe(down)">
                                      <p:cBhvr>
                                        <p:cTn id="64" dur="500"/>
                                        <p:tgtEl>
                                          <p:spTgt spid="86"/>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71"/>
                                        </p:tgtEl>
                                        <p:attrNameLst>
                                          <p:attrName>style.visibility</p:attrName>
                                        </p:attrNameLst>
                                      </p:cBhvr>
                                      <p:to>
                                        <p:strVal val="visible"/>
                                      </p:to>
                                    </p:set>
                                    <p:animEffect transition="in" filter="wipe(left)">
                                      <p:cBhvr>
                                        <p:cTn id="67" dur="500"/>
                                        <p:tgtEl>
                                          <p:spTgt spid="71"/>
                                        </p:tgtEl>
                                      </p:cBhvr>
                                    </p:animEffect>
                                  </p:childTnLst>
                                </p:cTn>
                              </p:par>
                            </p:childTnLst>
                          </p:cTn>
                        </p:par>
                        <p:par>
                          <p:cTn id="68" fill="hold">
                            <p:stCondLst>
                              <p:cond delay="500"/>
                            </p:stCondLst>
                            <p:childTnLst>
                              <p:par>
                                <p:cTn id="69" presetID="16" presetClass="entr" presetSubtype="21" fill="hold" grpId="0" nodeType="afterEffect">
                                  <p:stCondLst>
                                    <p:cond delay="0"/>
                                  </p:stCondLst>
                                  <p:childTnLst>
                                    <p:set>
                                      <p:cBhvr>
                                        <p:cTn id="70" dur="1" fill="hold">
                                          <p:stCondLst>
                                            <p:cond delay="0"/>
                                          </p:stCondLst>
                                        </p:cTn>
                                        <p:tgtEl>
                                          <p:spTgt spid="80"/>
                                        </p:tgtEl>
                                        <p:attrNameLst>
                                          <p:attrName>style.visibility</p:attrName>
                                        </p:attrNameLst>
                                      </p:cBhvr>
                                      <p:to>
                                        <p:strVal val="visible"/>
                                      </p:to>
                                    </p:set>
                                    <p:animEffect transition="in" filter="barn(inVertical)">
                                      <p:cBhvr>
                                        <p:cTn id="71" dur="500"/>
                                        <p:tgtEl>
                                          <p:spTgt spid="8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wipe(down)">
                                      <p:cBhvr>
                                        <p:cTn id="76" dur="500"/>
                                        <p:tgtEl>
                                          <p:spTgt spid="61"/>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87"/>
                                        </p:tgtEl>
                                        <p:attrNameLst>
                                          <p:attrName>style.visibility</p:attrName>
                                        </p:attrNameLst>
                                      </p:cBhvr>
                                      <p:to>
                                        <p:strVal val="visible"/>
                                      </p:to>
                                    </p:set>
                                    <p:animEffect transition="in" filter="wipe(down)">
                                      <p:cBhvr>
                                        <p:cTn id="79" dur="500"/>
                                        <p:tgtEl>
                                          <p:spTgt spid="87"/>
                                        </p:tgtEl>
                                      </p:cBhvr>
                                    </p:animEffect>
                                  </p:childTnLst>
                                </p:cTn>
                              </p:par>
                            </p:childTnLst>
                          </p:cTn>
                        </p:par>
                        <p:par>
                          <p:cTn id="80" fill="hold">
                            <p:stCondLst>
                              <p:cond delay="500"/>
                            </p:stCondLst>
                            <p:childTnLst>
                              <p:par>
                                <p:cTn id="81" presetID="16" presetClass="entr" presetSubtype="21" fill="hold" grpId="0" nodeType="afterEffect">
                                  <p:stCondLst>
                                    <p:cond delay="0"/>
                                  </p:stCondLst>
                                  <p:childTnLst>
                                    <p:set>
                                      <p:cBhvr>
                                        <p:cTn id="82" dur="1" fill="hold">
                                          <p:stCondLst>
                                            <p:cond delay="0"/>
                                          </p:stCondLst>
                                        </p:cTn>
                                        <p:tgtEl>
                                          <p:spTgt spid="81"/>
                                        </p:tgtEl>
                                        <p:attrNameLst>
                                          <p:attrName>style.visibility</p:attrName>
                                        </p:attrNameLst>
                                      </p:cBhvr>
                                      <p:to>
                                        <p:strVal val="visible"/>
                                      </p:to>
                                    </p:set>
                                    <p:animEffect transition="in" filter="barn(inVertical)">
                                      <p:cBhvr>
                                        <p:cTn id="83" dur="500"/>
                                        <p:tgtEl>
                                          <p:spTgt spid="81"/>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72"/>
                                        </p:tgtEl>
                                        <p:attrNameLst>
                                          <p:attrName>style.visibility</p:attrName>
                                        </p:attrNameLst>
                                      </p:cBhvr>
                                      <p:to>
                                        <p:strVal val="visible"/>
                                      </p:to>
                                    </p:set>
                                    <p:animEffect transition="in" filter="wipe(left)">
                                      <p:cBhvr>
                                        <p:cTn id="86" dur="500"/>
                                        <p:tgtEl>
                                          <p:spTgt spid="72"/>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62"/>
                                        </p:tgtEl>
                                        <p:attrNameLst>
                                          <p:attrName>style.visibility</p:attrName>
                                        </p:attrNameLst>
                                      </p:cBhvr>
                                      <p:to>
                                        <p:strVal val="visible"/>
                                      </p:to>
                                    </p:set>
                                    <p:animEffect transition="in" filter="wipe(down)">
                                      <p:cBhvr>
                                        <p:cTn id="91" dur="500"/>
                                        <p:tgtEl>
                                          <p:spTgt spid="62"/>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88"/>
                                        </p:tgtEl>
                                        <p:attrNameLst>
                                          <p:attrName>style.visibility</p:attrName>
                                        </p:attrNameLst>
                                      </p:cBhvr>
                                      <p:to>
                                        <p:strVal val="visible"/>
                                      </p:to>
                                    </p:set>
                                    <p:animEffect transition="in" filter="wipe(down)">
                                      <p:cBhvr>
                                        <p:cTn id="94" dur="500"/>
                                        <p:tgtEl>
                                          <p:spTgt spid="88"/>
                                        </p:tgtEl>
                                      </p:cBhvr>
                                    </p:animEffect>
                                  </p:childTnLst>
                                </p:cTn>
                              </p:par>
                            </p:childTnLst>
                          </p:cTn>
                        </p:par>
                        <p:par>
                          <p:cTn id="95" fill="hold">
                            <p:stCondLst>
                              <p:cond delay="500"/>
                            </p:stCondLst>
                            <p:childTnLst>
                              <p:par>
                                <p:cTn id="96" presetID="16" presetClass="entr" presetSubtype="21" fill="hold" grpId="0" nodeType="afterEffect">
                                  <p:stCondLst>
                                    <p:cond delay="0"/>
                                  </p:stCondLst>
                                  <p:childTnLst>
                                    <p:set>
                                      <p:cBhvr>
                                        <p:cTn id="97" dur="1" fill="hold">
                                          <p:stCondLst>
                                            <p:cond delay="0"/>
                                          </p:stCondLst>
                                        </p:cTn>
                                        <p:tgtEl>
                                          <p:spTgt spid="82"/>
                                        </p:tgtEl>
                                        <p:attrNameLst>
                                          <p:attrName>style.visibility</p:attrName>
                                        </p:attrNameLst>
                                      </p:cBhvr>
                                      <p:to>
                                        <p:strVal val="visible"/>
                                      </p:to>
                                    </p:set>
                                    <p:animEffect transition="in" filter="barn(inVertical)">
                                      <p:cBhvr>
                                        <p:cTn id="98" dur="500"/>
                                        <p:tgtEl>
                                          <p:spTgt spid="82"/>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73"/>
                                        </p:tgtEl>
                                        <p:attrNameLst>
                                          <p:attrName>style.visibility</p:attrName>
                                        </p:attrNameLst>
                                      </p:cBhvr>
                                      <p:to>
                                        <p:strVal val="visible"/>
                                      </p:to>
                                    </p:set>
                                    <p:animEffect transition="in" filter="wipe(left)">
                                      <p:cBhvr>
                                        <p:cTn id="101" dur="500"/>
                                        <p:tgtEl>
                                          <p:spTgt spid="73"/>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nodeType="clickEffect">
                                  <p:stCondLst>
                                    <p:cond delay="0"/>
                                  </p:stCondLst>
                                  <p:childTnLst>
                                    <p:set>
                                      <p:cBhvr>
                                        <p:cTn id="105" dur="1" fill="hold">
                                          <p:stCondLst>
                                            <p:cond delay="0"/>
                                          </p:stCondLst>
                                        </p:cTn>
                                        <p:tgtEl>
                                          <p:spTgt spid="63"/>
                                        </p:tgtEl>
                                        <p:attrNameLst>
                                          <p:attrName>style.visibility</p:attrName>
                                        </p:attrNameLst>
                                      </p:cBhvr>
                                      <p:to>
                                        <p:strVal val="visible"/>
                                      </p:to>
                                    </p:set>
                                    <p:animEffect transition="in" filter="wipe(down)">
                                      <p:cBhvr>
                                        <p:cTn id="106" dur="500"/>
                                        <p:tgtEl>
                                          <p:spTgt spid="63"/>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89"/>
                                        </p:tgtEl>
                                        <p:attrNameLst>
                                          <p:attrName>style.visibility</p:attrName>
                                        </p:attrNameLst>
                                      </p:cBhvr>
                                      <p:to>
                                        <p:strVal val="visible"/>
                                      </p:to>
                                    </p:set>
                                    <p:animEffect transition="in" filter="wipe(down)">
                                      <p:cBhvr>
                                        <p:cTn id="109" dur="500"/>
                                        <p:tgtEl>
                                          <p:spTgt spid="89"/>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83"/>
                                        </p:tgtEl>
                                        <p:attrNameLst>
                                          <p:attrName>style.visibility</p:attrName>
                                        </p:attrNameLst>
                                      </p:cBhvr>
                                      <p:to>
                                        <p:strVal val="visible"/>
                                      </p:to>
                                    </p:set>
                                    <p:animEffect transition="in" filter="barn(inVertical)">
                                      <p:cBhvr>
                                        <p:cTn id="112" dur="500"/>
                                        <p:tgtEl>
                                          <p:spTgt spid="83"/>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74"/>
                                        </p:tgtEl>
                                        <p:attrNameLst>
                                          <p:attrName>style.visibility</p:attrName>
                                        </p:attrNameLst>
                                      </p:cBhvr>
                                      <p:to>
                                        <p:strVal val="visible"/>
                                      </p:to>
                                    </p:set>
                                    <p:animEffect transition="in" filter="wipe(left)">
                                      <p:cBhvr>
                                        <p:cTn id="115"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65" grpId="0"/>
      <p:bldP spid="69" grpId="0"/>
      <p:bldP spid="70" grpId="0"/>
      <p:bldP spid="71" grpId="0"/>
      <p:bldP spid="72" grpId="0"/>
      <p:bldP spid="73" grpId="0"/>
      <p:bldP spid="74" grpId="0"/>
      <p:bldP spid="75" grpId="0"/>
      <p:bldP spid="77" grpId="0" animBg="1"/>
      <p:bldP spid="78" grpId="0" animBg="1"/>
      <p:bldP spid="79" grpId="0" animBg="1"/>
      <p:bldP spid="80" grpId="0" animBg="1"/>
      <p:bldP spid="81" grpId="0" animBg="1"/>
      <p:bldP spid="82" grpId="0" animBg="1"/>
      <p:bldP spid="83" grpId="0" animBg="1"/>
      <p:bldP spid="76" grpId="0"/>
      <p:bldP spid="84" grpId="0"/>
      <p:bldP spid="85" grpId="0"/>
      <p:bldP spid="86" grpId="0"/>
      <p:bldP spid="87" grpId="0"/>
      <p:bldP spid="88" grpId="0"/>
      <p:bldP spid="8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val 43"/>
          <p:cNvSpPr/>
          <p:nvPr/>
        </p:nvSpPr>
        <p:spPr>
          <a:xfrm>
            <a:off x="2434173" y="3173719"/>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45" name="Oval 44"/>
          <p:cNvSpPr/>
          <p:nvPr/>
        </p:nvSpPr>
        <p:spPr>
          <a:xfrm>
            <a:off x="4072713" y="3173719"/>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46" name="Oval 45"/>
          <p:cNvSpPr/>
          <p:nvPr/>
        </p:nvSpPr>
        <p:spPr>
          <a:xfrm>
            <a:off x="5662293" y="3173719"/>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47" name="Oval 46"/>
          <p:cNvSpPr/>
          <p:nvPr/>
        </p:nvSpPr>
        <p:spPr>
          <a:xfrm>
            <a:off x="7353130" y="3173719"/>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36" name="Oval 35"/>
          <p:cNvSpPr/>
          <p:nvPr/>
        </p:nvSpPr>
        <p:spPr>
          <a:xfrm>
            <a:off x="852387" y="3173719"/>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grpSp>
        <p:nvGrpSpPr>
          <p:cNvPr id="14" name="Group 13"/>
          <p:cNvGrpSpPr/>
          <p:nvPr/>
        </p:nvGrpSpPr>
        <p:grpSpPr>
          <a:xfrm>
            <a:off x="6880412" y="315195"/>
            <a:ext cx="1693626" cy="246221"/>
            <a:chOff x="6880412" y="315195"/>
            <a:chExt cx="1693626" cy="246221"/>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11" name="TextBox 10"/>
            <p:cNvSpPr txBox="1"/>
            <p:nvPr/>
          </p:nvSpPr>
          <p:spPr>
            <a:xfrm>
              <a:off x="6880412" y="330116"/>
              <a:ext cx="1044311"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STŘEDNÍ OPRAVA</a:t>
              </a:r>
              <a:endParaRPr lang="pt-BR" sz="800" b="1" dirty="0" smtClean="0">
                <a:solidFill>
                  <a:schemeClr val="bg1">
                    <a:lumMod val="50000"/>
                  </a:schemeClr>
                </a:solidFill>
                <a:cs typeface="Lato Regular"/>
              </a:endParaRPr>
            </a:p>
          </p:txBody>
        </p:sp>
        <p:grpSp>
          <p:nvGrpSpPr>
            <p:cNvPr id="13" name="Group 12"/>
            <p:cNvGrpSpPr/>
            <p:nvPr/>
          </p:nvGrpSpPr>
          <p:grpSpPr>
            <a:xfrm>
              <a:off x="7895305" y="315195"/>
              <a:ext cx="433175" cy="246221"/>
              <a:chOff x="7948826" y="605866"/>
              <a:chExt cx="433175" cy="246221"/>
            </a:xfrm>
          </p:grpSpPr>
          <p:grpSp>
            <p:nvGrpSpPr>
              <p:cNvPr id="8" name="Group 7"/>
              <p:cNvGrpSpPr/>
              <p:nvPr/>
            </p:nvGrpSpPr>
            <p:grpSpPr>
              <a:xfrm rot="10800000">
                <a:off x="7948826" y="652835"/>
                <a:ext cx="360604" cy="172975"/>
                <a:chOff x="1984744" y="697023"/>
                <a:chExt cx="667488" cy="383291"/>
              </a:xfrm>
            </p:grpSpPr>
            <p:sp>
              <p:nvSpPr>
                <p:cNvPr id="6"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2"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23</a:t>
                </a:r>
                <a:endParaRPr lang="pt-BR" sz="1000" b="1" dirty="0" smtClean="0">
                  <a:solidFill>
                    <a:schemeClr val="bg1"/>
                  </a:solidFill>
                  <a:cs typeface="Lato Regular"/>
                </a:endParaRPr>
              </a:p>
            </p:txBody>
          </p:sp>
        </p:grpSp>
      </p:grpSp>
      <p:sp>
        <p:nvSpPr>
          <p:cNvPr id="63" name="TextBox 62"/>
          <p:cNvSpPr txBox="1"/>
          <p:nvPr/>
        </p:nvSpPr>
        <p:spPr>
          <a:xfrm>
            <a:off x="1461244" y="573350"/>
            <a:ext cx="2234193" cy="652486"/>
          </a:xfrm>
          <a:prstGeom prst="rect">
            <a:avLst/>
          </a:prstGeom>
          <a:noFill/>
        </p:spPr>
        <p:txBody>
          <a:bodyPr wrap="square" rtlCol="0">
            <a:spAutoFit/>
          </a:bodyPr>
          <a:lstStyle/>
          <a:p>
            <a:pPr>
              <a:lnSpc>
                <a:spcPct val="70000"/>
              </a:lnSpc>
            </a:pPr>
            <a:r>
              <a:rPr lang="cs-CZ" sz="3200" b="1" dirty="0" smtClean="0">
                <a:cs typeface="Lato Black"/>
              </a:rPr>
              <a:t>POSTUP</a:t>
            </a:r>
            <a:endParaRPr lang="pt-BR" sz="3200" b="1" dirty="0" smtClean="0">
              <a:cs typeface="Lato Black"/>
            </a:endParaRPr>
          </a:p>
          <a:p>
            <a:pPr>
              <a:lnSpc>
                <a:spcPct val="70000"/>
              </a:lnSpc>
            </a:pPr>
            <a:r>
              <a:rPr lang="cs-CZ" sz="2000" b="1" dirty="0" smtClean="0">
                <a:solidFill>
                  <a:srgbClr val="00B4FF"/>
                </a:solidFill>
                <a:cs typeface="Lato Black"/>
              </a:rPr>
              <a:t>STŘEDNÍ OPRAVY</a:t>
            </a:r>
            <a:endParaRPr lang="pt-BR" sz="2000" b="1" dirty="0" smtClean="0">
              <a:solidFill>
                <a:srgbClr val="00B4FF"/>
              </a:solidFill>
              <a:cs typeface="Lato Black"/>
            </a:endParaRPr>
          </a:p>
        </p:txBody>
      </p:sp>
      <p:pic>
        <p:nvPicPr>
          <p:cNvPr id="65" name="Picture 6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51900" y="615758"/>
            <a:ext cx="506967" cy="506967"/>
          </a:xfrm>
          <a:prstGeom prst="rect">
            <a:avLst/>
          </a:prstGeom>
          <a:noFill/>
          <a:ln>
            <a:noFill/>
          </a:ln>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5838" y="1631758"/>
            <a:ext cx="1111859" cy="1111859"/>
          </a:xfrm>
          <a:prstGeom prst="rect">
            <a:avLst/>
          </a:prstGeom>
          <a:noFill/>
          <a:ln>
            <a:noFill/>
          </a:ln>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626" y="3239909"/>
            <a:ext cx="796800" cy="796800"/>
          </a:xfrm>
          <a:prstGeom prst="rect">
            <a:avLst/>
          </a:prstGeom>
          <a:noFill/>
          <a:ln>
            <a:noFill/>
          </a:ln>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6859" y="3240690"/>
            <a:ext cx="796800" cy="795237"/>
          </a:xfrm>
          <a:prstGeom prst="rect">
            <a:avLst/>
          </a:prstGeom>
          <a:noFill/>
          <a:ln>
            <a:noFill/>
          </a:ln>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9952" y="3239909"/>
            <a:ext cx="796800" cy="796800"/>
          </a:xfrm>
          <a:prstGeom prst="rect">
            <a:avLst/>
          </a:prstGeom>
          <a:noFill/>
          <a:ln>
            <a:noFill/>
          </a:ln>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27185" y="3239909"/>
            <a:ext cx="796800" cy="796800"/>
          </a:xfrm>
          <a:prstGeom prst="rect">
            <a:avLst/>
          </a:prstGeom>
          <a:noFill/>
          <a:ln>
            <a:noFill/>
          </a:ln>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34191" y="3239909"/>
            <a:ext cx="796800" cy="796800"/>
          </a:xfrm>
          <a:prstGeom prst="rect">
            <a:avLst/>
          </a:prstGeom>
          <a:noFill/>
          <a:ln>
            <a:noFill/>
          </a:ln>
        </p:spPr>
      </p:pic>
      <p:cxnSp>
        <p:nvCxnSpPr>
          <p:cNvPr id="21" name="Straight Connector 20"/>
          <p:cNvCxnSpPr/>
          <p:nvPr/>
        </p:nvCxnSpPr>
        <p:spPr>
          <a:xfrm>
            <a:off x="595614" y="1307214"/>
            <a:ext cx="7980886" cy="0"/>
          </a:xfrm>
          <a:prstGeom prst="line">
            <a:avLst/>
          </a:prstGeom>
          <a:ln w="38100" cmpd="sng">
            <a:solidFill>
              <a:schemeClr val="tx1">
                <a:lumMod val="10000"/>
                <a:lumOff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319129" y="2951636"/>
            <a:ext cx="6508689"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1318026" y="2947399"/>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2904611" y="2947399"/>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4538385" y="2947399"/>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6124970" y="2947399"/>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7820970" y="2947399"/>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5244282" y="1898502"/>
            <a:ext cx="2108848" cy="492443"/>
          </a:xfrm>
          <a:prstGeom prst="rect">
            <a:avLst/>
          </a:prstGeom>
          <a:noFill/>
        </p:spPr>
        <p:txBody>
          <a:bodyPr wrap="square" rtlCol="0">
            <a:spAutoFit/>
          </a:bodyPr>
          <a:lstStyle/>
          <a:p>
            <a:r>
              <a:rPr lang="cs-CZ" sz="1600" b="1" spc="-150" dirty="0" smtClean="0">
                <a:solidFill>
                  <a:schemeClr val="accent2"/>
                </a:solidFill>
                <a:cs typeface="Lato Regular"/>
              </a:rPr>
              <a:t>NÁDRŽ NA KEJDU</a:t>
            </a:r>
            <a:endParaRPr lang="pt-BR" sz="1600" b="1" spc="-150" dirty="0" smtClean="0">
              <a:solidFill>
                <a:schemeClr val="accent2"/>
              </a:solidFill>
              <a:cs typeface="Lato Regular"/>
            </a:endParaRPr>
          </a:p>
          <a:p>
            <a:r>
              <a:rPr lang="cs-CZ" sz="1000" b="1" dirty="0" smtClean="0">
                <a:solidFill>
                  <a:schemeClr val="bg1">
                    <a:lumMod val="50000"/>
                  </a:schemeClr>
                </a:solidFill>
                <a:cs typeface="Lato Regular"/>
              </a:rPr>
              <a:t>STRAŠKOV- STAV PŘED OPRAVOU</a:t>
            </a:r>
            <a:endParaRPr lang="pt-BR" sz="1000" b="1" dirty="0">
              <a:solidFill>
                <a:schemeClr val="bg1">
                  <a:lumMod val="50000"/>
                </a:schemeClr>
              </a:solidFill>
              <a:cs typeface="Lato Regular"/>
            </a:endParaRPr>
          </a:p>
        </p:txBody>
      </p:sp>
      <p:sp>
        <p:nvSpPr>
          <p:cNvPr id="38" name="TextBox 37"/>
          <p:cNvSpPr txBox="1"/>
          <p:nvPr/>
        </p:nvSpPr>
        <p:spPr>
          <a:xfrm>
            <a:off x="590944" y="4147840"/>
            <a:ext cx="1444989" cy="415498"/>
          </a:xfrm>
          <a:prstGeom prst="rect">
            <a:avLst/>
          </a:prstGeom>
          <a:noFill/>
        </p:spPr>
        <p:txBody>
          <a:bodyPr wrap="square" rtlCol="0">
            <a:spAutoFit/>
          </a:bodyPr>
          <a:lstStyle/>
          <a:p>
            <a:pPr algn="ctr"/>
            <a:r>
              <a:rPr lang="cs-CZ" sz="1200" b="1" dirty="0" smtClean="0">
                <a:solidFill>
                  <a:schemeClr val="accent2"/>
                </a:solidFill>
                <a:cs typeface="Lato Regular"/>
              </a:rPr>
              <a:t>ÚKLID NÁDRŽE</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DEMONTOVANÉ PLECHY</a:t>
            </a:r>
            <a:endParaRPr lang="pt-BR" sz="800" b="1" dirty="0">
              <a:solidFill>
                <a:schemeClr val="bg1">
                  <a:lumMod val="50000"/>
                </a:schemeClr>
              </a:solidFill>
              <a:cs typeface="Lato Regular"/>
            </a:endParaRPr>
          </a:p>
        </p:txBody>
      </p:sp>
      <p:sp>
        <p:nvSpPr>
          <p:cNvPr id="39" name="TextBox 38"/>
          <p:cNvSpPr txBox="1"/>
          <p:nvPr/>
        </p:nvSpPr>
        <p:spPr>
          <a:xfrm>
            <a:off x="2125192" y="4147840"/>
            <a:ext cx="1463041" cy="400110"/>
          </a:xfrm>
          <a:prstGeom prst="rect">
            <a:avLst/>
          </a:prstGeom>
          <a:noFill/>
        </p:spPr>
        <p:txBody>
          <a:bodyPr wrap="square" rtlCol="0">
            <a:spAutoFit/>
          </a:bodyPr>
          <a:lstStyle/>
          <a:p>
            <a:pPr algn="ctr"/>
            <a:r>
              <a:rPr lang="cs-CZ" sz="1200" b="1" dirty="0" smtClean="0">
                <a:solidFill>
                  <a:schemeClr val="accent2"/>
                </a:solidFill>
                <a:cs typeface="Lato Regular"/>
              </a:rPr>
              <a:t>OPRAVA POTRUBÍ</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NEBO VÝMĚNA</a:t>
            </a:r>
            <a:endParaRPr lang="pt-BR" sz="800" b="1" dirty="0">
              <a:solidFill>
                <a:schemeClr val="bg1">
                  <a:lumMod val="50000"/>
                </a:schemeClr>
              </a:solidFill>
              <a:cs typeface="Lato Regular"/>
            </a:endParaRPr>
          </a:p>
        </p:txBody>
      </p:sp>
      <p:sp>
        <p:nvSpPr>
          <p:cNvPr id="40" name="TextBox 39"/>
          <p:cNvSpPr txBox="1"/>
          <p:nvPr/>
        </p:nvSpPr>
        <p:spPr>
          <a:xfrm>
            <a:off x="3832209" y="4147840"/>
            <a:ext cx="1444989" cy="415498"/>
          </a:xfrm>
          <a:prstGeom prst="rect">
            <a:avLst/>
          </a:prstGeom>
          <a:noFill/>
        </p:spPr>
        <p:txBody>
          <a:bodyPr wrap="square" rtlCol="0">
            <a:spAutoFit/>
          </a:bodyPr>
          <a:lstStyle/>
          <a:p>
            <a:pPr algn="ctr"/>
            <a:r>
              <a:rPr lang="cs-CZ" sz="1200" b="1" dirty="0" smtClean="0">
                <a:solidFill>
                  <a:schemeClr val="accent2"/>
                </a:solidFill>
                <a:cs typeface="Lato Regular"/>
              </a:rPr>
              <a:t>PŘETMELENÍ SPOJŮ</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ČIŠTĚNÍ A TMELENÍ</a:t>
            </a:r>
            <a:endParaRPr lang="pt-BR" sz="800" b="1" dirty="0">
              <a:solidFill>
                <a:schemeClr val="bg1">
                  <a:lumMod val="50000"/>
                </a:schemeClr>
              </a:solidFill>
              <a:cs typeface="Lato Regular"/>
            </a:endParaRPr>
          </a:p>
        </p:txBody>
      </p:sp>
      <p:sp>
        <p:nvSpPr>
          <p:cNvPr id="41" name="TextBox 40"/>
          <p:cNvSpPr txBox="1"/>
          <p:nvPr/>
        </p:nvSpPr>
        <p:spPr>
          <a:xfrm>
            <a:off x="5513538" y="4147840"/>
            <a:ext cx="1251939" cy="415498"/>
          </a:xfrm>
          <a:prstGeom prst="rect">
            <a:avLst/>
          </a:prstGeom>
          <a:noFill/>
        </p:spPr>
        <p:txBody>
          <a:bodyPr wrap="square" rtlCol="0">
            <a:spAutoFit/>
          </a:bodyPr>
          <a:lstStyle/>
          <a:p>
            <a:pPr algn="ctr"/>
            <a:r>
              <a:rPr lang="cs-CZ" sz="1200" b="1" dirty="0" smtClean="0">
                <a:solidFill>
                  <a:schemeClr val="accent2"/>
                </a:solidFill>
                <a:cs typeface="Lato Regular"/>
              </a:rPr>
              <a:t>TMELENÍ SPOJŮ</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SPECIÁLNÍM TMELEM</a:t>
            </a:r>
            <a:endParaRPr lang="pt-BR" sz="800" b="1" dirty="0">
              <a:solidFill>
                <a:schemeClr val="bg1">
                  <a:lumMod val="50000"/>
                </a:schemeClr>
              </a:solidFill>
              <a:cs typeface="Lato Regular"/>
            </a:endParaRPr>
          </a:p>
        </p:txBody>
      </p:sp>
      <p:sp>
        <p:nvSpPr>
          <p:cNvPr id="42" name="TextBox 41"/>
          <p:cNvSpPr txBox="1"/>
          <p:nvPr/>
        </p:nvSpPr>
        <p:spPr>
          <a:xfrm>
            <a:off x="7107222" y="4147840"/>
            <a:ext cx="1444989" cy="415498"/>
          </a:xfrm>
          <a:prstGeom prst="rect">
            <a:avLst/>
          </a:prstGeom>
          <a:noFill/>
        </p:spPr>
        <p:txBody>
          <a:bodyPr wrap="square" rtlCol="0">
            <a:spAutoFit/>
          </a:bodyPr>
          <a:lstStyle/>
          <a:p>
            <a:pPr algn="ctr"/>
            <a:r>
              <a:rPr lang="cs-CZ" sz="1200" b="1" dirty="0" smtClean="0">
                <a:solidFill>
                  <a:schemeClr val="accent2"/>
                </a:solidFill>
                <a:cs typeface="Lato Regular"/>
              </a:rPr>
              <a:t>MONTÁŽ PŘÍRUB</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RENOVOVANÉ</a:t>
            </a:r>
            <a:endParaRPr lang="pt-BR" sz="800" b="1" dirty="0">
              <a:solidFill>
                <a:schemeClr val="bg1">
                  <a:lumMod val="50000"/>
                </a:schemeClr>
              </a:solidFill>
              <a:cs typeface="Lato Regular"/>
            </a:endParaRPr>
          </a:p>
        </p:txBody>
      </p:sp>
      <p:sp>
        <p:nvSpPr>
          <p:cNvPr id="43" name="Oval 42"/>
          <p:cNvSpPr/>
          <p:nvPr/>
        </p:nvSpPr>
        <p:spPr>
          <a:xfrm>
            <a:off x="3884506" y="1538498"/>
            <a:ext cx="1296680" cy="1296680"/>
          </a:xfrm>
          <a:prstGeom prst="ellipse">
            <a:avLst/>
          </a:prstGeom>
          <a:noFill/>
          <a:ln>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Tree>
    <p:extLst>
      <p:ext uri="{BB962C8B-B14F-4D97-AF65-F5344CB8AC3E}">
        <p14:creationId xmlns:p14="http://schemas.microsoft.com/office/powerpoint/2010/main" val="456662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outVertic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up)">
                                      <p:cBhvr>
                                        <p:cTn id="27" dur="500"/>
                                        <p:tgtEl>
                                          <p:spTgt spid="28"/>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 calcmode="lin" valueType="num">
                                      <p:cBhvr>
                                        <p:cTn id="30" dur="500" fill="hold"/>
                                        <p:tgtEl>
                                          <p:spTgt spid="36"/>
                                        </p:tgtEl>
                                        <p:attrNameLst>
                                          <p:attrName>ppt_w</p:attrName>
                                        </p:attrNameLst>
                                      </p:cBhvr>
                                      <p:tavLst>
                                        <p:tav tm="0">
                                          <p:val>
                                            <p:fltVal val="0"/>
                                          </p:val>
                                        </p:tav>
                                        <p:tav tm="100000">
                                          <p:val>
                                            <p:strVal val="#ppt_w"/>
                                          </p:val>
                                        </p:tav>
                                      </p:tavLst>
                                    </p:anim>
                                    <p:anim calcmode="lin" valueType="num">
                                      <p:cBhvr>
                                        <p:cTn id="31" dur="500" fill="hold"/>
                                        <p:tgtEl>
                                          <p:spTgt spid="36"/>
                                        </p:tgtEl>
                                        <p:attrNameLst>
                                          <p:attrName>ppt_h</p:attrName>
                                        </p:attrNameLst>
                                      </p:cBhvr>
                                      <p:tavLst>
                                        <p:tav tm="0">
                                          <p:val>
                                            <p:fltVal val="0"/>
                                          </p:val>
                                        </p:tav>
                                        <p:tav tm="100000">
                                          <p:val>
                                            <p:strVal val="#ppt_h"/>
                                          </p:val>
                                        </p:tav>
                                      </p:tavLst>
                                    </p:anim>
                                    <p:animEffect transition="in" filter="fade">
                                      <p:cBhvr>
                                        <p:cTn id="32" dur="500"/>
                                        <p:tgtEl>
                                          <p:spTgt spid="36"/>
                                        </p:tgtEl>
                                      </p:cBhvr>
                                    </p:animEffect>
                                  </p:childTnLst>
                                </p:cTn>
                              </p:par>
                              <p:par>
                                <p:cTn id="33" presetID="53" presetClass="entr" presetSubtype="16"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38"/>
                                        </p:tgtEl>
                                        <p:attrNameLst>
                                          <p:attrName>style.visibility</p:attrName>
                                        </p:attrNameLst>
                                      </p:cBhvr>
                                      <p:to>
                                        <p:strVal val="visible"/>
                                      </p:to>
                                    </p:set>
                                    <p:anim calcmode="lin" valueType="num">
                                      <p:cBhvr>
                                        <p:cTn id="40" dur="500" fill="hold"/>
                                        <p:tgtEl>
                                          <p:spTgt spid="38"/>
                                        </p:tgtEl>
                                        <p:attrNameLst>
                                          <p:attrName>ppt_w</p:attrName>
                                        </p:attrNameLst>
                                      </p:cBhvr>
                                      <p:tavLst>
                                        <p:tav tm="0">
                                          <p:val>
                                            <p:fltVal val="0"/>
                                          </p:val>
                                        </p:tav>
                                        <p:tav tm="100000">
                                          <p:val>
                                            <p:strVal val="#ppt_w"/>
                                          </p:val>
                                        </p:tav>
                                      </p:tavLst>
                                    </p:anim>
                                    <p:anim calcmode="lin" valueType="num">
                                      <p:cBhvr>
                                        <p:cTn id="41" dur="500" fill="hold"/>
                                        <p:tgtEl>
                                          <p:spTgt spid="38"/>
                                        </p:tgtEl>
                                        <p:attrNameLst>
                                          <p:attrName>ppt_h</p:attrName>
                                        </p:attrNameLst>
                                      </p:cBhvr>
                                      <p:tavLst>
                                        <p:tav tm="0">
                                          <p:val>
                                            <p:fltVal val="0"/>
                                          </p:val>
                                        </p:tav>
                                        <p:tav tm="100000">
                                          <p:val>
                                            <p:strVal val="#ppt_h"/>
                                          </p:val>
                                        </p:tav>
                                      </p:tavLst>
                                    </p:anim>
                                    <p:animEffect transition="in" filter="fade">
                                      <p:cBhvr>
                                        <p:cTn id="42" dur="500"/>
                                        <p:tgtEl>
                                          <p:spTgt spid="3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up)">
                                      <p:cBhvr>
                                        <p:cTn id="47" dur="500"/>
                                        <p:tgtEl>
                                          <p:spTgt spid="32"/>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44"/>
                                        </p:tgtEl>
                                        <p:attrNameLst>
                                          <p:attrName>style.visibility</p:attrName>
                                        </p:attrNameLst>
                                      </p:cBhvr>
                                      <p:to>
                                        <p:strVal val="visible"/>
                                      </p:to>
                                    </p:set>
                                    <p:anim calcmode="lin" valueType="num">
                                      <p:cBhvr>
                                        <p:cTn id="50" dur="500" fill="hold"/>
                                        <p:tgtEl>
                                          <p:spTgt spid="44"/>
                                        </p:tgtEl>
                                        <p:attrNameLst>
                                          <p:attrName>ppt_w</p:attrName>
                                        </p:attrNameLst>
                                      </p:cBhvr>
                                      <p:tavLst>
                                        <p:tav tm="0">
                                          <p:val>
                                            <p:fltVal val="0"/>
                                          </p:val>
                                        </p:tav>
                                        <p:tav tm="100000">
                                          <p:val>
                                            <p:strVal val="#ppt_w"/>
                                          </p:val>
                                        </p:tav>
                                      </p:tavLst>
                                    </p:anim>
                                    <p:anim calcmode="lin" valueType="num">
                                      <p:cBhvr>
                                        <p:cTn id="51" dur="500" fill="hold"/>
                                        <p:tgtEl>
                                          <p:spTgt spid="44"/>
                                        </p:tgtEl>
                                        <p:attrNameLst>
                                          <p:attrName>ppt_h</p:attrName>
                                        </p:attrNameLst>
                                      </p:cBhvr>
                                      <p:tavLst>
                                        <p:tav tm="0">
                                          <p:val>
                                            <p:fltVal val="0"/>
                                          </p:val>
                                        </p:tav>
                                        <p:tav tm="100000">
                                          <p:val>
                                            <p:strVal val="#ppt_h"/>
                                          </p:val>
                                        </p:tav>
                                      </p:tavLst>
                                    </p:anim>
                                    <p:animEffect transition="in" filter="fade">
                                      <p:cBhvr>
                                        <p:cTn id="52" dur="500"/>
                                        <p:tgtEl>
                                          <p:spTgt spid="44"/>
                                        </p:tgtEl>
                                      </p:cBhvr>
                                    </p:animEffect>
                                  </p:childTnLst>
                                </p:cTn>
                              </p:par>
                              <p:par>
                                <p:cTn id="53" presetID="53" presetClass="entr" presetSubtype="16"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39"/>
                                        </p:tgtEl>
                                        <p:attrNameLst>
                                          <p:attrName>style.visibility</p:attrName>
                                        </p:attrNameLst>
                                      </p:cBhvr>
                                      <p:to>
                                        <p:strVal val="visible"/>
                                      </p:to>
                                    </p:set>
                                    <p:anim calcmode="lin" valueType="num">
                                      <p:cBhvr>
                                        <p:cTn id="60" dur="500" fill="hold"/>
                                        <p:tgtEl>
                                          <p:spTgt spid="39"/>
                                        </p:tgtEl>
                                        <p:attrNameLst>
                                          <p:attrName>ppt_w</p:attrName>
                                        </p:attrNameLst>
                                      </p:cBhvr>
                                      <p:tavLst>
                                        <p:tav tm="0">
                                          <p:val>
                                            <p:fltVal val="0"/>
                                          </p:val>
                                        </p:tav>
                                        <p:tav tm="100000">
                                          <p:val>
                                            <p:strVal val="#ppt_w"/>
                                          </p:val>
                                        </p:tav>
                                      </p:tavLst>
                                    </p:anim>
                                    <p:anim calcmode="lin" valueType="num">
                                      <p:cBhvr>
                                        <p:cTn id="61" dur="500" fill="hold"/>
                                        <p:tgtEl>
                                          <p:spTgt spid="39"/>
                                        </p:tgtEl>
                                        <p:attrNameLst>
                                          <p:attrName>ppt_h</p:attrName>
                                        </p:attrNameLst>
                                      </p:cBhvr>
                                      <p:tavLst>
                                        <p:tav tm="0">
                                          <p:val>
                                            <p:fltVal val="0"/>
                                          </p:val>
                                        </p:tav>
                                        <p:tav tm="100000">
                                          <p:val>
                                            <p:strVal val="#ppt_h"/>
                                          </p:val>
                                        </p:tav>
                                      </p:tavLst>
                                    </p:anim>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p:cTn id="67" dur="500" fill="hold"/>
                                        <p:tgtEl>
                                          <p:spTgt spid="45"/>
                                        </p:tgtEl>
                                        <p:attrNameLst>
                                          <p:attrName>ppt_w</p:attrName>
                                        </p:attrNameLst>
                                      </p:cBhvr>
                                      <p:tavLst>
                                        <p:tav tm="0">
                                          <p:val>
                                            <p:fltVal val="0"/>
                                          </p:val>
                                        </p:tav>
                                        <p:tav tm="100000">
                                          <p:val>
                                            <p:strVal val="#ppt_w"/>
                                          </p:val>
                                        </p:tav>
                                      </p:tavLst>
                                    </p:anim>
                                    <p:anim calcmode="lin" valueType="num">
                                      <p:cBhvr>
                                        <p:cTn id="68" dur="500" fill="hold"/>
                                        <p:tgtEl>
                                          <p:spTgt spid="45"/>
                                        </p:tgtEl>
                                        <p:attrNameLst>
                                          <p:attrName>ppt_h</p:attrName>
                                        </p:attrNameLst>
                                      </p:cBhvr>
                                      <p:tavLst>
                                        <p:tav tm="0">
                                          <p:val>
                                            <p:fltVal val="0"/>
                                          </p:val>
                                        </p:tav>
                                        <p:tav tm="100000">
                                          <p:val>
                                            <p:strVal val="#ppt_h"/>
                                          </p:val>
                                        </p:tav>
                                      </p:tavLst>
                                    </p:anim>
                                    <p:animEffect transition="in" filter="fade">
                                      <p:cBhvr>
                                        <p:cTn id="69" dur="500"/>
                                        <p:tgtEl>
                                          <p:spTgt spid="45"/>
                                        </p:tgtEl>
                                      </p:cBhvr>
                                    </p:animEffect>
                                  </p:childTnLst>
                                </p:cTn>
                              </p:par>
                              <p:par>
                                <p:cTn id="70" presetID="53" presetClass="entr" presetSubtype="16"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 calcmode="lin" valueType="num">
                                      <p:cBhvr>
                                        <p:cTn id="72" dur="500" fill="hold"/>
                                        <p:tgtEl>
                                          <p:spTgt spid="18"/>
                                        </p:tgtEl>
                                        <p:attrNameLst>
                                          <p:attrName>ppt_w</p:attrName>
                                        </p:attrNameLst>
                                      </p:cBhvr>
                                      <p:tavLst>
                                        <p:tav tm="0">
                                          <p:val>
                                            <p:fltVal val="0"/>
                                          </p:val>
                                        </p:tav>
                                        <p:tav tm="100000">
                                          <p:val>
                                            <p:strVal val="#ppt_w"/>
                                          </p:val>
                                        </p:tav>
                                      </p:tavLst>
                                    </p:anim>
                                    <p:anim calcmode="lin" valueType="num">
                                      <p:cBhvr>
                                        <p:cTn id="73" dur="500" fill="hold"/>
                                        <p:tgtEl>
                                          <p:spTgt spid="18"/>
                                        </p:tgtEl>
                                        <p:attrNameLst>
                                          <p:attrName>ppt_h</p:attrName>
                                        </p:attrNameLst>
                                      </p:cBhvr>
                                      <p:tavLst>
                                        <p:tav tm="0">
                                          <p:val>
                                            <p:fltVal val="0"/>
                                          </p:val>
                                        </p:tav>
                                        <p:tav tm="100000">
                                          <p:val>
                                            <p:strVal val="#ppt_h"/>
                                          </p:val>
                                        </p:tav>
                                      </p:tavLst>
                                    </p:anim>
                                    <p:animEffect transition="in" filter="fade">
                                      <p:cBhvr>
                                        <p:cTn id="74" dur="500"/>
                                        <p:tgtEl>
                                          <p:spTgt spid="18"/>
                                        </p:tgtEl>
                                      </p:cBhvr>
                                    </p:animEffect>
                                  </p:childTnLst>
                                </p:cTn>
                              </p:par>
                              <p:par>
                                <p:cTn id="75" presetID="22" presetClass="entr" presetSubtype="1" fill="hold" nodeType="with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wipe(up)">
                                      <p:cBhvr>
                                        <p:cTn id="77" dur="500"/>
                                        <p:tgtEl>
                                          <p:spTgt spid="33"/>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40"/>
                                        </p:tgtEl>
                                        <p:attrNameLst>
                                          <p:attrName>style.visibility</p:attrName>
                                        </p:attrNameLst>
                                      </p:cBhvr>
                                      <p:to>
                                        <p:strVal val="visible"/>
                                      </p:to>
                                    </p:set>
                                    <p:anim calcmode="lin" valueType="num">
                                      <p:cBhvr>
                                        <p:cTn id="80" dur="500" fill="hold"/>
                                        <p:tgtEl>
                                          <p:spTgt spid="40"/>
                                        </p:tgtEl>
                                        <p:attrNameLst>
                                          <p:attrName>ppt_w</p:attrName>
                                        </p:attrNameLst>
                                      </p:cBhvr>
                                      <p:tavLst>
                                        <p:tav tm="0">
                                          <p:val>
                                            <p:fltVal val="0"/>
                                          </p:val>
                                        </p:tav>
                                        <p:tav tm="100000">
                                          <p:val>
                                            <p:strVal val="#ppt_w"/>
                                          </p:val>
                                        </p:tav>
                                      </p:tavLst>
                                    </p:anim>
                                    <p:anim calcmode="lin" valueType="num">
                                      <p:cBhvr>
                                        <p:cTn id="81" dur="500" fill="hold"/>
                                        <p:tgtEl>
                                          <p:spTgt spid="40"/>
                                        </p:tgtEl>
                                        <p:attrNameLst>
                                          <p:attrName>ppt_h</p:attrName>
                                        </p:attrNameLst>
                                      </p:cBhvr>
                                      <p:tavLst>
                                        <p:tav tm="0">
                                          <p:val>
                                            <p:fltVal val="0"/>
                                          </p:val>
                                        </p:tav>
                                        <p:tav tm="100000">
                                          <p:val>
                                            <p:strVal val="#ppt_h"/>
                                          </p:val>
                                        </p:tav>
                                      </p:tavLst>
                                    </p:anim>
                                    <p:animEffect transition="in" filter="fade">
                                      <p:cBhvr>
                                        <p:cTn id="82" dur="500"/>
                                        <p:tgtEl>
                                          <p:spTgt spid="40"/>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p:cTn id="87" dur="500" fill="hold"/>
                                        <p:tgtEl>
                                          <p:spTgt spid="46"/>
                                        </p:tgtEl>
                                        <p:attrNameLst>
                                          <p:attrName>ppt_w</p:attrName>
                                        </p:attrNameLst>
                                      </p:cBhvr>
                                      <p:tavLst>
                                        <p:tav tm="0">
                                          <p:val>
                                            <p:fltVal val="0"/>
                                          </p:val>
                                        </p:tav>
                                        <p:tav tm="100000">
                                          <p:val>
                                            <p:strVal val="#ppt_w"/>
                                          </p:val>
                                        </p:tav>
                                      </p:tavLst>
                                    </p:anim>
                                    <p:anim calcmode="lin" valueType="num">
                                      <p:cBhvr>
                                        <p:cTn id="88" dur="500" fill="hold"/>
                                        <p:tgtEl>
                                          <p:spTgt spid="46"/>
                                        </p:tgtEl>
                                        <p:attrNameLst>
                                          <p:attrName>ppt_h</p:attrName>
                                        </p:attrNameLst>
                                      </p:cBhvr>
                                      <p:tavLst>
                                        <p:tav tm="0">
                                          <p:val>
                                            <p:fltVal val="0"/>
                                          </p:val>
                                        </p:tav>
                                        <p:tav tm="100000">
                                          <p:val>
                                            <p:strVal val="#ppt_h"/>
                                          </p:val>
                                        </p:tav>
                                      </p:tavLst>
                                    </p:anim>
                                    <p:animEffect transition="in" filter="fade">
                                      <p:cBhvr>
                                        <p:cTn id="89" dur="500"/>
                                        <p:tgtEl>
                                          <p:spTgt spid="46"/>
                                        </p:tgtEl>
                                      </p:cBhvr>
                                    </p:animEffect>
                                  </p:childTnLst>
                                </p:cTn>
                              </p:par>
                              <p:par>
                                <p:cTn id="90" presetID="53" presetClass="entr" presetSubtype="16"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500" fill="hold"/>
                                        <p:tgtEl>
                                          <p:spTgt spid="19"/>
                                        </p:tgtEl>
                                        <p:attrNameLst>
                                          <p:attrName>ppt_w</p:attrName>
                                        </p:attrNameLst>
                                      </p:cBhvr>
                                      <p:tavLst>
                                        <p:tav tm="0">
                                          <p:val>
                                            <p:fltVal val="0"/>
                                          </p:val>
                                        </p:tav>
                                        <p:tav tm="100000">
                                          <p:val>
                                            <p:strVal val="#ppt_w"/>
                                          </p:val>
                                        </p:tav>
                                      </p:tavLst>
                                    </p:anim>
                                    <p:anim calcmode="lin" valueType="num">
                                      <p:cBhvr>
                                        <p:cTn id="93" dur="500" fill="hold"/>
                                        <p:tgtEl>
                                          <p:spTgt spid="19"/>
                                        </p:tgtEl>
                                        <p:attrNameLst>
                                          <p:attrName>ppt_h</p:attrName>
                                        </p:attrNameLst>
                                      </p:cBhvr>
                                      <p:tavLst>
                                        <p:tav tm="0">
                                          <p:val>
                                            <p:fltVal val="0"/>
                                          </p:val>
                                        </p:tav>
                                        <p:tav tm="100000">
                                          <p:val>
                                            <p:strVal val="#ppt_h"/>
                                          </p:val>
                                        </p:tav>
                                      </p:tavLst>
                                    </p:anim>
                                    <p:animEffect transition="in" filter="fade">
                                      <p:cBhvr>
                                        <p:cTn id="94" dur="500"/>
                                        <p:tgtEl>
                                          <p:spTgt spid="19"/>
                                        </p:tgtEl>
                                      </p:cBhvr>
                                    </p:animEffect>
                                  </p:childTnLst>
                                </p:cTn>
                              </p:par>
                              <p:par>
                                <p:cTn id="95" presetID="22" presetClass="entr" presetSubtype="1" fill="hold" nodeType="with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wipe(up)">
                                      <p:cBhvr>
                                        <p:cTn id="97" dur="500"/>
                                        <p:tgtEl>
                                          <p:spTgt spid="34"/>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41"/>
                                        </p:tgtEl>
                                        <p:attrNameLst>
                                          <p:attrName>style.visibility</p:attrName>
                                        </p:attrNameLst>
                                      </p:cBhvr>
                                      <p:to>
                                        <p:strVal val="visible"/>
                                      </p:to>
                                    </p:set>
                                    <p:anim calcmode="lin" valueType="num">
                                      <p:cBhvr>
                                        <p:cTn id="100" dur="500" fill="hold"/>
                                        <p:tgtEl>
                                          <p:spTgt spid="41"/>
                                        </p:tgtEl>
                                        <p:attrNameLst>
                                          <p:attrName>ppt_w</p:attrName>
                                        </p:attrNameLst>
                                      </p:cBhvr>
                                      <p:tavLst>
                                        <p:tav tm="0">
                                          <p:val>
                                            <p:fltVal val="0"/>
                                          </p:val>
                                        </p:tav>
                                        <p:tav tm="100000">
                                          <p:val>
                                            <p:strVal val="#ppt_w"/>
                                          </p:val>
                                        </p:tav>
                                      </p:tavLst>
                                    </p:anim>
                                    <p:anim calcmode="lin" valueType="num">
                                      <p:cBhvr>
                                        <p:cTn id="101" dur="500" fill="hold"/>
                                        <p:tgtEl>
                                          <p:spTgt spid="41"/>
                                        </p:tgtEl>
                                        <p:attrNameLst>
                                          <p:attrName>ppt_h</p:attrName>
                                        </p:attrNameLst>
                                      </p:cBhvr>
                                      <p:tavLst>
                                        <p:tav tm="0">
                                          <p:val>
                                            <p:fltVal val="0"/>
                                          </p:val>
                                        </p:tav>
                                        <p:tav tm="100000">
                                          <p:val>
                                            <p:strVal val="#ppt_h"/>
                                          </p:val>
                                        </p:tav>
                                      </p:tavLst>
                                    </p:anim>
                                    <p:animEffect transition="in" filter="fade">
                                      <p:cBhvr>
                                        <p:cTn id="102" dur="500"/>
                                        <p:tgtEl>
                                          <p:spTgt spid="41"/>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grpId="0" nodeType="clickEffect">
                                  <p:stCondLst>
                                    <p:cond delay="0"/>
                                  </p:stCondLst>
                                  <p:childTnLst>
                                    <p:set>
                                      <p:cBhvr>
                                        <p:cTn id="106" dur="1" fill="hold">
                                          <p:stCondLst>
                                            <p:cond delay="0"/>
                                          </p:stCondLst>
                                        </p:cTn>
                                        <p:tgtEl>
                                          <p:spTgt spid="47"/>
                                        </p:tgtEl>
                                        <p:attrNameLst>
                                          <p:attrName>style.visibility</p:attrName>
                                        </p:attrNameLst>
                                      </p:cBhvr>
                                      <p:to>
                                        <p:strVal val="visible"/>
                                      </p:to>
                                    </p:set>
                                    <p:anim calcmode="lin" valueType="num">
                                      <p:cBhvr>
                                        <p:cTn id="107" dur="500" fill="hold"/>
                                        <p:tgtEl>
                                          <p:spTgt spid="47"/>
                                        </p:tgtEl>
                                        <p:attrNameLst>
                                          <p:attrName>ppt_w</p:attrName>
                                        </p:attrNameLst>
                                      </p:cBhvr>
                                      <p:tavLst>
                                        <p:tav tm="0">
                                          <p:val>
                                            <p:fltVal val="0"/>
                                          </p:val>
                                        </p:tav>
                                        <p:tav tm="100000">
                                          <p:val>
                                            <p:strVal val="#ppt_w"/>
                                          </p:val>
                                        </p:tav>
                                      </p:tavLst>
                                    </p:anim>
                                    <p:anim calcmode="lin" valueType="num">
                                      <p:cBhvr>
                                        <p:cTn id="108" dur="500" fill="hold"/>
                                        <p:tgtEl>
                                          <p:spTgt spid="47"/>
                                        </p:tgtEl>
                                        <p:attrNameLst>
                                          <p:attrName>ppt_h</p:attrName>
                                        </p:attrNameLst>
                                      </p:cBhvr>
                                      <p:tavLst>
                                        <p:tav tm="0">
                                          <p:val>
                                            <p:fltVal val="0"/>
                                          </p:val>
                                        </p:tav>
                                        <p:tav tm="100000">
                                          <p:val>
                                            <p:strVal val="#ppt_h"/>
                                          </p:val>
                                        </p:tav>
                                      </p:tavLst>
                                    </p:anim>
                                    <p:animEffect transition="in" filter="fade">
                                      <p:cBhvr>
                                        <p:cTn id="109" dur="500"/>
                                        <p:tgtEl>
                                          <p:spTgt spid="47"/>
                                        </p:tgtEl>
                                      </p:cBhvr>
                                    </p:animEffect>
                                  </p:childTnLst>
                                </p:cTn>
                              </p:par>
                              <p:par>
                                <p:cTn id="110" presetID="53" presetClass="entr" presetSubtype="16" fill="hold" nodeType="withEffect">
                                  <p:stCondLst>
                                    <p:cond delay="0"/>
                                  </p:stCondLst>
                                  <p:childTnLst>
                                    <p:set>
                                      <p:cBhvr>
                                        <p:cTn id="111" dur="1" fill="hold">
                                          <p:stCondLst>
                                            <p:cond delay="0"/>
                                          </p:stCondLst>
                                        </p:cTn>
                                        <p:tgtEl>
                                          <p:spTgt spid="20"/>
                                        </p:tgtEl>
                                        <p:attrNameLst>
                                          <p:attrName>style.visibility</p:attrName>
                                        </p:attrNameLst>
                                      </p:cBhvr>
                                      <p:to>
                                        <p:strVal val="visible"/>
                                      </p:to>
                                    </p:set>
                                    <p:anim calcmode="lin" valueType="num">
                                      <p:cBhvr>
                                        <p:cTn id="112" dur="500" fill="hold"/>
                                        <p:tgtEl>
                                          <p:spTgt spid="20"/>
                                        </p:tgtEl>
                                        <p:attrNameLst>
                                          <p:attrName>ppt_w</p:attrName>
                                        </p:attrNameLst>
                                      </p:cBhvr>
                                      <p:tavLst>
                                        <p:tav tm="0">
                                          <p:val>
                                            <p:fltVal val="0"/>
                                          </p:val>
                                        </p:tav>
                                        <p:tav tm="100000">
                                          <p:val>
                                            <p:strVal val="#ppt_w"/>
                                          </p:val>
                                        </p:tav>
                                      </p:tavLst>
                                    </p:anim>
                                    <p:anim calcmode="lin" valueType="num">
                                      <p:cBhvr>
                                        <p:cTn id="113" dur="500" fill="hold"/>
                                        <p:tgtEl>
                                          <p:spTgt spid="20"/>
                                        </p:tgtEl>
                                        <p:attrNameLst>
                                          <p:attrName>ppt_h</p:attrName>
                                        </p:attrNameLst>
                                      </p:cBhvr>
                                      <p:tavLst>
                                        <p:tav tm="0">
                                          <p:val>
                                            <p:fltVal val="0"/>
                                          </p:val>
                                        </p:tav>
                                        <p:tav tm="100000">
                                          <p:val>
                                            <p:strVal val="#ppt_h"/>
                                          </p:val>
                                        </p:tav>
                                      </p:tavLst>
                                    </p:anim>
                                    <p:animEffect transition="in" filter="fade">
                                      <p:cBhvr>
                                        <p:cTn id="114" dur="500"/>
                                        <p:tgtEl>
                                          <p:spTgt spid="20"/>
                                        </p:tgtEl>
                                      </p:cBhvr>
                                    </p:animEffect>
                                  </p:childTnLst>
                                </p:cTn>
                              </p:par>
                              <p:par>
                                <p:cTn id="115" presetID="22" presetClass="entr" presetSubtype="1" fill="hold" nodeType="withEffect">
                                  <p:stCondLst>
                                    <p:cond delay="0"/>
                                  </p:stCondLst>
                                  <p:childTnLst>
                                    <p:set>
                                      <p:cBhvr>
                                        <p:cTn id="116" dur="1" fill="hold">
                                          <p:stCondLst>
                                            <p:cond delay="0"/>
                                          </p:stCondLst>
                                        </p:cTn>
                                        <p:tgtEl>
                                          <p:spTgt spid="35"/>
                                        </p:tgtEl>
                                        <p:attrNameLst>
                                          <p:attrName>style.visibility</p:attrName>
                                        </p:attrNameLst>
                                      </p:cBhvr>
                                      <p:to>
                                        <p:strVal val="visible"/>
                                      </p:to>
                                    </p:set>
                                    <p:animEffect transition="in" filter="wipe(up)">
                                      <p:cBhvr>
                                        <p:cTn id="117" dur="500"/>
                                        <p:tgtEl>
                                          <p:spTgt spid="35"/>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42"/>
                                        </p:tgtEl>
                                        <p:attrNameLst>
                                          <p:attrName>style.visibility</p:attrName>
                                        </p:attrNameLst>
                                      </p:cBhvr>
                                      <p:to>
                                        <p:strVal val="visible"/>
                                      </p:to>
                                    </p:set>
                                    <p:anim calcmode="lin" valueType="num">
                                      <p:cBhvr>
                                        <p:cTn id="120" dur="500" fill="hold"/>
                                        <p:tgtEl>
                                          <p:spTgt spid="42"/>
                                        </p:tgtEl>
                                        <p:attrNameLst>
                                          <p:attrName>ppt_w</p:attrName>
                                        </p:attrNameLst>
                                      </p:cBhvr>
                                      <p:tavLst>
                                        <p:tav tm="0">
                                          <p:val>
                                            <p:fltVal val="0"/>
                                          </p:val>
                                        </p:tav>
                                        <p:tav tm="100000">
                                          <p:val>
                                            <p:strVal val="#ppt_w"/>
                                          </p:val>
                                        </p:tav>
                                      </p:tavLst>
                                    </p:anim>
                                    <p:anim calcmode="lin" valueType="num">
                                      <p:cBhvr>
                                        <p:cTn id="121" dur="500" fill="hold"/>
                                        <p:tgtEl>
                                          <p:spTgt spid="42"/>
                                        </p:tgtEl>
                                        <p:attrNameLst>
                                          <p:attrName>ppt_h</p:attrName>
                                        </p:attrNameLst>
                                      </p:cBhvr>
                                      <p:tavLst>
                                        <p:tav tm="0">
                                          <p:val>
                                            <p:fltVal val="0"/>
                                          </p:val>
                                        </p:tav>
                                        <p:tav tm="100000">
                                          <p:val>
                                            <p:strVal val="#ppt_h"/>
                                          </p:val>
                                        </p:tav>
                                      </p:tavLst>
                                    </p:anim>
                                    <p:animEffect transition="in" filter="fade">
                                      <p:cBhvr>
                                        <p:cTn id="1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36" grpId="0" animBg="1"/>
      <p:bldP spid="37" grpId="0"/>
      <p:bldP spid="38" grpId="0"/>
      <p:bldP spid="39" grpId="0"/>
      <p:bldP spid="40" grpId="0"/>
      <p:bldP spid="41" grpId="0"/>
      <p:bldP spid="42" grpId="0"/>
      <p:bldP spid="4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val 43"/>
          <p:cNvSpPr/>
          <p:nvPr/>
        </p:nvSpPr>
        <p:spPr>
          <a:xfrm>
            <a:off x="2401795" y="1696118"/>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45" name="Oval 44"/>
          <p:cNvSpPr/>
          <p:nvPr/>
        </p:nvSpPr>
        <p:spPr>
          <a:xfrm>
            <a:off x="4040335" y="1696118"/>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46" name="Oval 45"/>
          <p:cNvSpPr/>
          <p:nvPr/>
        </p:nvSpPr>
        <p:spPr>
          <a:xfrm>
            <a:off x="5629915" y="1696118"/>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47" name="Oval 46"/>
          <p:cNvSpPr/>
          <p:nvPr/>
        </p:nvSpPr>
        <p:spPr>
          <a:xfrm>
            <a:off x="7320752" y="1696118"/>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36" name="Oval 35"/>
          <p:cNvSpPr/>
          <p:nvPr/>
        </p:nvSpPr>
        <p:spPr>
          <a:xfrm>
            <a:off x="820009" y="1696118"/>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grpSp>
        <p:nvGrpSpPr>
          <p:cNvPr id="14" name="Group 13"/>
          <p:cNvGrpSpPr/>
          <p:nvPr/>
        </p:nvGrpSpPr>
        <p:grpSpPr>
          <a:xfrm>
            <a:off x="6880412" y="315195"/>
            <a:ext cx="1693626" cy="246221"/>
            <a:chOff x="6880412" y="315195"/>
            <a:chExt cx="1693626" cy="246221"/>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11" name="TextBox 10"/>
            <p:cNvSpPr txBox="1"/>
            <p:nvPr/>
          </p:nvSpPr>
          <p:spPr>
            <a:xfrm>
              <a:off x="6880412" y="330116"/>
              <a:ext cx="1044311"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STŘEDNÍ OPRAVA</a:t>
              </a:r>
              <a:endParaRPr lang="pt-BR" sz="800" b="1" dirty="0" smtClean="0">
                <a:solidFill>
                  <a:schemeClr val="bg1">
                    <a:lumMod val="50000"/>
                  </a:schemeClr>
                </a:solidFill>
                <a:cs typeface="Lato Regular"/>
              </a:endParaRPr>
            </a:p>
          </p:txBody>
        </p:sp>
        <p:grpSp>
          <p:nvGrpSpPr>
            <p:cNvPr id="13" name="Group 12"/>
            <p:cNvGrpSpPr/>
            <p:nvPr/>
          </p:nvGrpSpPr>
          <p:grpSpPr>
            <a:xfrm>
              <a:off x="7895305" y="315195"/>
              <a:ext cx="433175" cy="246221"/>
              <a:chOff x="7948826" y="605866"/>
              <a:chExt cx="433175" cy="246221"/>
            </a:xfrm>
          </p:grpSpPr>
          <p:grpSp>
            <p:nvGrpSpPr>
              <p:cNvPr id="8" name="Group 7"/>
              <p:cNvGrpSpPr/>
              <p:nvPr/>
            </p:nvGrpSpPr>
            <p:grpSpPr>
              <a:xfrm rot="10800000">
                <a:off x="7948826" y="652835"/>
                <a:ext cx="360604" cy="172975"/>
                <a:chOff x="1984744" y="697023"/>
                <a:chExt cx="667488" cy="383291"/>
              </a:xfrm>
            </p:grpSpPr>
            <p:sp>
              <p:nvSpPr>
                <p:cNvPr id="6"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2"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24</a:t>
                </a:r>
                <a:endParaRPr lang="pt-BR" sz="1000" b="1" dirty="0" smtClean="0">
                  <a:solidFill>
                    <a:schemeClr val="bg1"/>
                  </a:solidFill>
                  <a:cs typeface="Lato Regular"/>
                </a:endParaRPr>
              </a:p>
            </p:txBody>
          </p:sp>
        </p:grpSp>
      </p:grpSp>
      <p:sp>
        <p:nvSpPr>
          <p:cNvPr id="63" name="TextBox 62"/>
          <p:cNvSpPr txBox="1"/>
          <p:nvPr/>
        </p:nvSpPr>
        <p:spPr>
          <a:xfrm>
            <a:off x="1461244" y="573350"/>
            <a:ext cx="2234193" cy="652486"/>
          </a:xfrm>
          <a:prstGeom prst="rect">
            <a:avLst/>
          </a:prstGeom>
          <a:noFill/>
        </p:spPr>
        <p:txBody>
          <a:bodyPr wrap="square" rtlCol="0">
            <a:spAutoFit/>
          </a:bodyPr>
          <a:lstStyle/>
          <a:p>
            <a:pPr>
              <a:lnSpc>
                <a:spcPct val="70000"/>
              </a:lnSpc>
            </a:pPr>
            <a:r>
              <a:rPr lang="cs-CZ" sz="3200" b="1" dirty="0" smtClean="0">
                <a:cs typeface="Lato Black"/>
              </a:rPr>
              <a:t>POSTUP</a:t>
            </a:r>
            <a:endParaRPr lang="pt-BR" sz="3200" b="1" dirty="0" smtClean="0">
              <a:cs typeface="Lato Black"/>
            </a:endParaRPr>
          </a:p>
          <a:p>
            <a:pPr>
              <a:lnSpc>
                <a:spcPct val="70000"/>
              </a:lnSpc>
            </a:pPr>
            <a:r>
              <a:rPr lang="cs-CZ" sz="2000" b="1" dirty="0" smtClean="0">
                <a:solidFill>
                  <a:srgbClr val="00B4FF"/>
                </a:solidFill>
                <a:cs typeface="Lato Black"/>
              </a:rPr>
              <a:t>STŘEDNÍ OPRAVY</a:t>
            </a:r>
            <a:endParaRPr lang="pt-BR" sz="2000" b="1" dirty="0" smtClean="0">
              <a:solidFill>
                <a:srgbClr val="00B4FF"/>
              </a:solidFill>
              <a:cs typeface="Lato Black"/>
            </a:endParaRPr>
          </a:p>
        </p:txBody>
      </p:sp>
      <p:pic>
        <p:nvPicPr>
          <p:cNvPr id="65" name="Picture 6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51900" y="615758"/>
            <a:ext cx="506967" cy="506967"/>
          </a:xfrm>
          <a:prstGeom prst="rect">
            <a:avLst/>
          </a:prstGeom>
          <a:noFill/>
          <a:ln>
            <a:noFill/>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248" y="1762308"/>
            <a:ext cx="796800" cy="796800"/>
          </a:xfrm>
          <a:prstGeom prst="rect">
            <a:avLst/>
          </a:prstGeom>
          <a:noFill/>
          <a:ln>
            <a:noFill/>
          </a:ln>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4481" y="1762308"/>
            <a:ext cx="796800" cy="796800"/>
          </a:xfrm>
          <a:prstGeom prst="rect">
            <a:avLst/>
          </a:prstGeom>
          <a:noFill/>
          <a:ln>
            <a:noFill/>
          </a:ln>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7574" y="1762308"/>
            <a:ext cx="796800" cy="796800"/>
          </a:xfrm>
          <a:prstGeom prst="rect">
            <a:avLst/>
          </a:prstGeom>
          <a:noFill/>
          <a:ln>
            <a:noFill/>
          </a:ln>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4807" y="1762308"/>
            <a:ext cx="796800" cy="796800"/>
          </a:xfrm>
          <a:prstGeom prst="rect">
            <a:avLst/>
          </a:prstGeom>
          <a:noFill/>
          <a:ln>
            <a:noFill/>
          </a:ln>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01813" y="1762308"/>
            <a:ext cx="796800" cy="796800"/>
          </a:xfrm>
          <a:prstGeom prst="rect">
            <a:avLst/>
          </a:prstGeom>
          <a:noFill/>
          <a:ln>
            <a:noFill/>
          </a:ln>
        </p:spPr>
      </p:pic>
      <p:cxnSp>
        <p:nvCxnSpPr>
          <p:cNvPr id="21" name="Straight Connector 20"/>
          <p:cNvCxnSpPr/>
          <p:nvPr/>
        </p:nvCxnSpPr>
        <p:spPr>
          <a:xfrm>
            <a:off x="595614" y="1307214"/>
            <a:ext cx="7980886" cy="0"/>
          </a:xfrm>
          <a:prstGeom prst="line">
            <a:avLst/>
          </a:prstGeom>
          <a:ln w="38100" cmpd="sng">
            <a:solidFill>
              <a:schemeClr val="tx1">
                <a:lumMod val="10000"/>
                <a:lumOff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286751" y="1474035"/>
            <a:ext cx="6508689"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1285648" y="1469798"/>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2872233" y="1469798"/>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4506007" y="1469798"/>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6092592" y="1469798"/>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7788592" y="1469798"/>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58566" y="2670239"/>
            <a:ext cx="1444989" cy="415498"/>
          </a:xfrm>
          <a:prstGeom prst="rect">
            <a:avLst/>
          </a:prstGeom>
          <a:noFill/>
        </p:spPr>
        <p:txBody>
          <a:bodyPr wrap="square" rtlCol="0">
            <a:spAutoFit/>
          </a:bodyPr>
          <a:lstStyle/>
          <a:p>
            <a:pPr algn="ctr"/>
            <a:r>
              <a:rPr lang="cs-CZ" sz="1200" b="1" dirty="0" smtClean="0">
                <a:solidFill>
                  <a:schemeClr val="accent2"/>
                </a:solidFill>
                <a:cs typeface="Lato Regular"/>
              </a:rPr>
              <a:t>TMELENÍ SPOJŮ</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KOTEVNÍHO PÁSKU</a:t>
            </a:r>
            <a:endParaRPr lang="pt-BR" sz="800" b="1" dirty="0">
              <a:solidFill>
                <a:schemeClr val="bg1">
                  <a:lumMod val="50000"/>
                </a:schemeClr>
              </a:solidFill>
              <a:cs typeface="Lato Regular"/>
            </a:endParaRPr>
          </a:p>
        </p:txBody>
      </p:sp>
      <p:sp>
        <p:nvSpPr>
          <p:cNvPr id="39" name="TextBox 38"/>
          <p:cNvSpPr txBox="1"/>
          <p:nvPr/>
        </p:nvSpPr>
        <p:spPr>
          <a:xfrm>
            <a:off x="2092814" y="2670239"/>
            <a:ext cx="1463041" cy="400110"/>
          </a:xfrm>
          <a:prstGeom prst="rect">
            <a:avLst/>
          </a:prstGeom>
          <a:noFill/>
        </p:spPr>
        <p:txBody>
          <a:bodyPr wrap="square" rtlCol="0">
            <a:spAutoFit/>
          </a:bodyPr>
          <a:lstStyle/>
          <a:p>
            <a:pPr algn="ctr"/>
            <a:r>
              <a:rPr lang="cs-CZ" sz="1200" b="1" dirty="0" smtClean="0">
                <a:solidFill>
                  <a:schemeClr val="accent2"/>
                </a:solidFill>
                <a:cs typeface="Lato Regular"/>
              </a:rPr>
              <a:t>KONTROLNÍ SONDA</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OCELOVÉ PODLAHY</a:t>
            </a:r>
            <a:endParaRPr lang="pt-BR" sz="800" b="1" dirty="0">
              <a:solidFill>
                <a:schemeClr val="bg1">
                  <a:lumMod val="50000"/>
                </a:schemeClr>
              </a:solidFill>
              <a:cs typeface="Lato Regular"/>
            </a:endParaRPr>
          </a:p>
        </p:txBody>
      </p:sp>
      <p:sp>
        <p:nvSpPr>
          <p:cNvPr id="40" name="TextBox 39"/>
          <p:cNvSpPr txBox="1"/>
          <p:nvPr/>
        </p:nvSpPr>
        <p:spPr>
          <a:xfrm>
            <a:off x="3799831" y="2670239"/>
            <a:ext cx="1444989" cy="400110"/>
          </a:xfrm>
          <a:prstGeom prst="rect">
            <a:avLst/>
          </a:prstGeom>
          <a:noFill/>
        </p:spPr>
        <p:txBody>
          <a:bodyPr wrap="square" rtlCol="0">
            <a:spAutoFit/>
          </a:bodyPr>
          <a:lstStyle/>
          <a:p>
            <a:pPr algn="ctr"/>
            <a:r>
              <a:rPr lang="cs-CZ" sz="1200" b="1" dirty="0" smtClean="0">
                <a:solidFill>
                  <a:schemeClr val="accent2"/>
                </a:solidFill>
                <a:cs typeface="Lato Regular"/>
              </a:rPr>
              <a:t>BROUŠENÍ</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OPRAVA A BROUŠENÍ</a:t>
            </a:r>
            <a:endParaRPr lang="pt-BR" sz="800" b="1" dirty="0">
              <a:solidFill>
                <a:schemeClr val="bg1">
                  <a:lumMod val="50000"/>
                </a:schemeClr>
              </a:solidFill>
              <a:cs typeface="Lato Regular"/>
            </a:endParaRPr>
          </a:p>
        </p:txBody>
      </p:sp>
      <p:sp>
        <p:nvSpPr>
          <p:cNvPr id="41" name="TextBox 40"/>
          <p:cNvSpPr txBox="1"/>
          <p:nvPr/>
        </p:nvSpPr>
        <p:spPr>
          <a:xfrm>
            <a:off x="5481160" y="2670239"/>
            <a:ext cx="1251939" cy="415498"/>
          </a:xfrm>
          <a:prstGeom prst="rect">
            <a:avLst/>
          </a:prstGeom>
          <a:noFill/>
        </p:spPr>
        <p:txBody>
          <a:bodyPr wrap="square" rtlCol="0">
            <a:spAutoFit/>
          </a:bodyPr>
          <a:lstStyle/>
          <a:p>
            <a:pPr algn="ctr"/>
            <a:r>
              <a:rPr lang="cs-CZ" sz="1200" b="1" dirty="0" smtClean="0">
                <a:solidFill>
                  <a:schemeClr val="accent2"/>
                </a:solidFill>
                <a:cs typeface="Lato Regular"/>
              </a:rPr>
              <a:t>ÚKLID DNA</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PŘÍPRAVA NA NÁTĚR</a:t>
            </a:r>
            <a:endParaRPr lang="pt-BR" sz="800" b="1" dirty="0">
              <a:solidFill>
                <a:schemeClr val="bg1">
                  <a:lumMod val="50000"/>
                </a:schemeClr>
              </a:solidFill>
              <a:cs typeface="Lato Regular"/>
            </a:endParaRPr>
          </a:p>
        </p:txBody>
      </p:sp>
      <p:sp>
        <p:nvSpPr>
          <p:cNvPr id="42" name="TextBox 41"/>
          <p:cNvSpPr txBox="1"/>
          <p:nvPr/>
        </p:nvSpPr>
        <p:spPr>
          <a:xfrm>
            <a:off x="7074844" y="2670239"/>
            <a:ext cx="1444989" cy="415498"/>
          </a:xfrm>
          <a:prstGeom prst="rect">
            <a:avLst/>
          </a:prstGeom>
          <a:noFill/>
        </p:spPr>
        <p:txBody>
          <a:bodyPr wrap="square" rtlCol="0">
            <a:spAutoFit/>
          </a:bodyPr>
          <a:lstStyle/>
          <a:p>
            <a:pPr algn="ctr"/>
            <a:r>
              <a:rPr lang="cs-CZ" sz="1200" b="1" dirty="0" smtClean="0">
                <a:solidFill>
                  <a:schemeClr val="accent2"/>
                </a:solidFill>
                <a:cs typeface="Lato Regular"/>
              </a:rPr>
              <a:t>NÁTĚR PODLAHY</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ANTIKOROZNÍ</a:t>
            </a:r>
            <a:endParaRPr lang="pt-BR" sz="800" b="1" dirty="0">
              <a:solidFill>
                <a:schemeClr val="bg1">
                  <a:lumMod val="50000"/>
                </a:schemeClr>
              </a:solidFill>
              <a:cs typeface="Lato Regular"/>
            </a:endParaRPr>
          </a:p>
        </p:txBody>
      </p:sp>
      <p:sp>
        <p:nvSpPr>
          <p:cNvPr id="48" name="Oval 43"/>
          <p:cNvSpPr/>
          <p:nvPr/>
        </p:nvSpPr>
        <p:spPr>
          <a:xfrm>
            <a:off x="2390039" y="3311694"/>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49" name="Oval 44"/>
          <p:cNvSpPr/>
          <p:nvPr/>
        </p:nvSpPr>
        <p:spPr>
          <a:xfrm>
            <a:off x="4028579" y="3311694"/>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50" name="Oval 45"/>
          <p:cNvSpPr/>
          <p:nvPr/>
        </p:nvSpPr>
        <p:spPr>
          <a:xfrm>
            <a:off x="5618159" y="3311694"/>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51" name="Oval 46"/>
          <p:cNvSpPr/>
          <p:nvPr/>
        </p:nvSpPr>
        <p:spPr>
          <a:xfrm>
            <a:off x="7308996" y="3311694"/>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52" name="Oval 35"/>
          <p:cNvSpPr/>
          <p:nvPr/>
        </p:nvSpPr>
        <p:spPr>
          <a:xfrm>
            <a:off x="808253" y="3311694"/>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pic>
        <p:nvPicPr>
          <p:cNvPr id="53"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5492" y="3377884"/>
            <a:ext cx="796800" cy="796800"/>
          </a:xfrm>
          <a:prstGeom prst="rect">
            <a:avLst/>
          </a:prstGeom>
          <a:noFill/>
          <a:ln>
            <a:noFill/>
          </a:ln>
        </p:spPr>
      </p:pic>
      <p:pic>
        <p:nvPicPr>
          <p:cNvPr id="54"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2725" y="3377884"/>
            <a:ext cx="796800" cy="796800"/>
          </a:xfrm>
          <a:prstGeom prst="rect">
            <a:avLst/>
          </a:prstGeom>
          <a:noFill/>
          <a:ln>
            <a:noFill/>
          </a:ln>
        </p:spPr>
      </p:pic>
      <p:pic>
        <p:nvPicPr>
          <p:cNvPr id="55"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95818" y="3377884"/>
            <a:ext cx="796800" cy="796800"/>
          </a:xfrm>
          <a:prstGeom prst="rect">
            <a:avLst/>
          </a:prstGeom>
          <a:noFill/>
          <a:ln>
            <a:noFill/>
          </a:ln>
        </p:spPr>
      </p:pic>
      <p:pic>
        <p:nvPicPr>
          <p:cNvPr id="56"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83051" y="3377884"/>
            <a:ext cx="796800" cy="796800"/>
          </a:xfrm>
          <a:prstGeom prst="rect">
            <a:avLst/>
          </a:prstGeom>
          <a:noFill/>
          <a:ln>
            <a:noFill/>
          </a:ln>
        </p:spPr>
      </p:pic>
      <p:pic>
        <p:nvPicPr>
          <p:cNvPr id="57"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90057" y="3377884"/>
            <a:ext cx="796800" cy="796800"/>
          </a:xfrm>
          <a:prstGeom prst="rect">
            <a:avLst/>
          </a:prstGeom>
          <a:noFill/>
          <a:ln>
            <a:noFill/>
          </a:ln>
        </p:spPr>
      </p:pic>
      <p:cxnSp>
        <p:nvCxnSpPr>
          <p:cNvPr id="58" name="Straight Connector 21"/>
          <p:cNvCxnSpPr/>
          <p:nvPr/>
        </p:nvCxnSpPr>
        <p:spPr>
          <a:xfrm>
            <a:off x="1274995" y="3089611"/>
            <a:ext cx="6508689"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27"/>
          <p:cNvCxnSpPr/>
          <p:nvPr/>
        </p:nvCxnSpPr>
        <p:spPr>
          <a:xfrm flipH="1">
            <a:off x="1273892" y="3085374"/>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31"/>
          <p:cNvCxnSpPr/>
          <p:nvPr/>
        </p:nvCxnSpPr>
        <p:spPr>
          <a:xfrm flipH="1">
            <a:off x="2860477" y="3085374"/>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32"/>
          <p:cNvCxnSpPr/>
          <p:nvPr/>
        </p:nvCxnSpPr>
        <p:spPr>
          <a:xfrm flipH="1">
            <a:off x="4494251" y="3085374"/>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33"/>
          <p:cNvCxnSpPr/>
          <p:nvPr/>
        </p:nvCxnSpPr>
        <p:spPr>
          <a:xfrm flipH="1">
            <a:off x="6080836" y="3085374"/>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34"/>
          <p:cNvCxnSpPr/>
          <p:nvPr/>
        </p:nvCxnSpPr>
        <p:spPr>
          <a:xfrm flipH="1">
            <a:off x="7776836" y="3085374"/>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6" name="TextBox 37"/>
          <p:cNvSpPr txBox="1"/>
          <p:nvPr/>
        </p:nvSpPr>
        <p:spPr>
          <a:xfrm>
            <a:off x="466726" y="4285815"/>
            <a:ext cx="1525074" cy="400110"/>
          </a:xfrm>
          <a:prstGeom prst="rect">
            <a:avLst/>
          </a:prstGeom>
          <a:noFill/>
        </p:spPr>
        <p:txBody>
          <a:bodyPr wrap="square" rtlCol="0">
            <a:spAutoFit/>
          </a:bodyPr>
          <a:lstStyle/>
          <a:p>
            <a:pPr algn="ctr"/>
            <a:r>
              <a:rPr lang="cs-CZ" sz="1200" b="1" dirty="0" smtClean="0">
                <a:solidFill>
                  <a:schemeClr val="accent2"/>
                </a:solidFill>
                <a:cs typeface="Lato Regular"/>
              </a:rPr>
              <a:t>NATŘENÁ PODLAHA</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EPOXYDODEHET</a:t>
            </a:r>
            <a:endParaRPr lang="pt-BR" sz="800" b="1" dirty="0">
              <a:solidFill>
                <a:schemeClr val="bg1">
                  <a:lumMod val="50000"/>
                </a:schemeClr>
              </a:solidFill>
              <a:cs typeface="Lato Regular"/>
            </a:endParaRPr>
          </a:p>
        </p:txBody>
      </p:sp>
      <p:sp>
        <p:nvSpPr>
          <p:cNvPr id="67" name="TextBox 38"/>
          <p:cNvSpPr txBox="1"/>
          <p:nvPr/>
        </p:nvSpPr>
        <p:spPr>
          <a:xfrm>
            <a:off x="2003556" y="4285815"/>
            <a:ext cx="1691882" cy="400110"/>
          </a:xfrm>
          <a:prstGeom prst="rect">
            <a:avLst/>
          </a:prstGeom>
          <a:noFill/>
        </p:spPr>
        <p:txBody>
          <a:bodyPr wrap="square" rtlCol="0">
            <a:spAutoFit/>
          </a:bodyPr>
          <a:lstStyle/>
          <a:p>
            <a:pPr algn="ctr"/>
            <a:r>
              <a:rPr lang="cs-CZ" sz="1200" b="1" dirty="0" smtClean="0">
                <a:solidFill>
                  <a:schemeClr val="accent2"/>
                </a:solidFill>
                <a:cs typeface="Lato Regular"/>
              </a:rPr>
              <a:t>NAPOUŠTĚNÍ NÁDRŽE</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VODNÍ ZKOUŠKA</a:t>
            </a:r>
            <a:endParaRPr lang="pt-BR" sz="800" b="1" dirty="0">
              <a:solidFill>
                <a:schemeClr val="bg1">
                  <a:lumMod val="50000"/>
                </a:schemeClr>
              </a:solidFill>
              <a:cs typeface="Lato Regular"/>
            </a:endParaRPr>
          </a:p>
        </p:txBody>
      </p:sp>
      <p:sp>
        <p:nvSpPr>
          <p:cNvPr id="68" name="TextBox 39"/>
          <p:cNvSpPr txBox="1"/>
          <p:nvPr/>
        </p:nvSpPr>
        <p:spPr>
          <a:xfrm>
            <a:off x="3788075" y="4285815"/>
            <a:ext cx="1444989" cy="415498"/>
          </a:xfrm>
          <a:prstGeom prst="rect">
            <a:avLst/>
          </a:prstGeom>
          <a:noFill/>
        </p:spPr>
        <p:txBody>
          <a:bodyPr wrap="square" rtlCol="0">
            <a:spAutoFit/>
          </a:bodyPr>
          <a:lstStyle/>
          <a:p>
            <a:pPr algn="ctr"/>
            <a:r>
              <a:rPr lang="cs-CZ" sz="1200" b="1" dirty="0" smtClean="0">
                <a:solidFill>
                  <a:schemeClr val="accent2"/>
                </a:solidFill>
                <a:cs typeface="Lato Regular"/>
              </a:rPr>
              <a:t>OPLECHOVÁNÍ</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POZINKOVANÝ PLECH</a:t>
            </a:r>
            <a:endParaRPr lang="pt-BR" sz="800" b="1" dirty="0">
              <a:solidFill>
                <a:schemeClr val="bg1">
                  <a:lumMod val="50000"/>
                </a:schemeClr>
              </a:solidFill>
              <a:cs typeface="Lato Regular"/>
            </a:endParaRPr>
          </a:p>
        </p:txBody>
      </p:sp>
      <p:sp>
        <p:nvSpPr>
          <p:cNvPr id="69" name="TextBox 40"/>
          <p:cNvSpPr txBox="1"/>
          <p:nvPr/>
        </p:nvSpPr>
        <p:spPr>
          <a:xfrm>
            <a:off x="5469404" y="4285815"/>
            <a:ext cx="1331446" cy="400110"/>
          </a:xfrm>
          <a:prstGeom prst="rect">
            <a:avLst/>
          </a:prstGeom>
          <a:noFill/>
        </p:spPr>
        <p:txBody>
          <a:bodyPr wrap="square" rtlCol="0">
            <a:spAutoFit/>
          </a:bodyPr>
          <a:lstStyle/>
          <a:p>
            <a:pPr algn="ctr"/>
            <a:r>
              <a:rPr lang="cs-CZ" sz="1200" b="1" dirty="0" smtClean="0">
                <a:solidFill>
                  <a:schemeClr val="accent2"/>
                </a:solidFill>
                <a:cs typeface="Lato Regular"/>
              </a:rPr>
              <a:t>NOVÉ MÍCHADLO</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ELEKTROINSTALACE</a:t>
            </a:r>
            <a:endParaRPr lang="pt-BR" sz="800" b="1" dirty="0">
              <a:solidFill>
                <a:schemeClr val="bg1">
                  <a:lumMod val="50000"/>
                </a:schemeClr>
              </a:solidFill>
              <a:cs typeface="Lato Regular"/>
            </a:endParaRPr>
          </a:p>
        </p:txBody>
      </p:sp>
      <p:sp>
        <p:nvSpPr>
          <p:cNvPr id="70" name="TextBox 41"/>
          <p:cNvSpPr txBox="1"/>
          <p:nvPr/>
        </p:nvSpPr>
        <p:spPr>
          <a:xfrm>
            <a:off x="7063088" y="4285815"/>
            <a:ext cx="1444989" cy="415498"/>
          </a:xfrm>
          <a:prstGeom prst="rect">
            <a:avLst/>
          </a:prstGeom>
          <a:noFill/>
        </p:spPr>
        <p:txBody>
          <a:bodyPr wrap="square" rtlCol="0">
            <a:spAutoFit/>
          </a:bodyPr>
          <a:lstStyle/>
          <a:p>
            <a:pPr algn="ctr"/>
            <a:r>
              <a:rPr lang="cs-CZ" sz="1200" b="1" dirty="0" smtClean="0">
                <a:solidFill>
                  <a:schemeClr val="accent2"/>
                </a:solidFill>
                <a:cs typeface="Lato Regular"/>
              </a:rPr>
              <a:t>OPRAVENÁ NÁDRŽ</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NA KEJDU</a:t>
            </a:r>
            <a:endParaRPr lang="pt-BR" sz="800" b="1" dirty="0">
              <a:solidFill>
                <a:schemeClr val="bg1">
                  <a:lumMod val="50000"/>
                </a:schemeClr>
              </a:solidFill>
              <a:cs typeface="Lato Regular"/>
            </a:endParaRPr>
          </a:p>
        </p:txBody>
      </p:sp>
    </p:spTree>
    <p:extLst>
      <p:ext uri="{BB962C8B-B14F-4D97-AF65-F5344CB8AC3E}">
        <p14:creationId xmlns:p14="http://schemas.microsoft.com/office/powerpoint/2010/main" val="22290993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p:cTn id="15" dur="500" fill="hold"/>
                                        <p:tgtEl>
                                          <p:spTgt spid="36"/>
                                        </p:tgtEl>
                                        <p:attrNameLst>
                                          <p:attrName>ppt_w</p:attrName>
                                        </p:attrNameLst>
                                      </p:cBhvr>
                                      <p:tavLst>
                                        <p:tav tm="0">
                                          <p:val>
                                            <p:fltVal val="0"/>
                                          </p:val>
                                        </p:tav>
                                        <p:tav tm="100000">
                                          <p:val>
                                            <p:strVal val="#ppt_w"/>
                                          </p:val>
                                        </p:tav>
                                      </p:tavLst>
                                    </p:anim>
                                    <p:anim calcmode="lin" valueType="num">
                                      <p:cBhvr>
                                        <p:cTn id="16" dur="500" fill="hold"/>
                                        <p:tgtEl>
                                          <p:spTgt spid="36"/>
                                        </p:tgtEl>
                                        <p:attrNameLst>
                                          <p:attrName>ppt_h</p:attrName>
                                        </p:attrNameLst>
                                      </p:cBhvr>
                                      <p:tavLst>
                                        <p:tav tm="0">
                                          <p:val>
                                            <p:fltVal val="0"/>
                                          </p:val>
                                        </p:tav>
                                        <p:tav tm="100000">
                                          <p:val>
                                            <p:strVal val="#ppt_h"/>
                                          </p:val>
                                        </p:tav>
                                      </p:tavLst>
                                    </p:anim>
                                    <p:animEffect transition="in" filter="fade">
                                      <p:cBhvr>
                                        <p:cTn id="17" dur="500"/>
                                        <p:tgtEl>
                                          <p:spTgt spid="36"/>
                                        </p:tgtEl>
                                      </p:cBhvr>
                                    </p:animEffect>
                                  </p:childTnLst>
                                </p:cTn>
                              </p:par>
                              <p:par>
                                <p:cTn id="18" presetID="53"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p:cTn id="25" dur="500" fill="hold"/>
                                        <p:tgtEl>
                                          <p:spTgt spid="38"/>
                                        </p:tgtEl>
                                        <p:attrNameLst>
                                          <p:attrName>ppt_w</p:attrName>
                                        </p:attrNameLst>
                                      </p:cBhvr>
                                      <p:tavLst>
                                        <p:tav tm="0">
                                          <p:val>
                                            <p:fltVal val="0"/>
                                          </p:val>
                                        </p:tav>
                                        <p:tav tm="100000">
                                          <p:val>
                                            <p:strVal val="#ppt_w"/>
                                          </p:val>
                                        </p:tav>
                                      </p:tavLst>
                                    </p:anim>
                                    <p:anim calcmode="lin" valueType="num">
                                      <p:cBhvr>
                                        <p:cTn id="26" dur="500" fill="hold"/>
                                        <p:tgtEl>
                                          <p:spTgt spid="38"/>
                                        </p:tgtEl>
                                        <p:attrNameLst>
                                          <p:attrName>ppt_h</p:attrName>
                                        </p:attrNameLst>
                                      </p:cBhvr>
                                      <p:tavLst>
                                        <p:tav tm="0">
                                          <p:val>
                                            <p:fltVal val="0"/>
                                          </p:val>
                                        </p:tav>
                                        <p:tav tm="100000">
                                          <p:val>
                                            <p:strVal val="#ppt_h"/>
                                          </p:val>
                                        </p:tav>
                                      </p:tavLst>
                                    </p:anim>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up)">
                                      <p:cBhvr>
                                        <p:cTn id="32" dur="500"/>
                                        <p:tgtEl>
                                          <p:spTgt spid="3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par>
                                <p:cTn id="38" presetID="53" presetClass="entr" presetSubtype="16"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p:cTn id="45" dur="500" fill="hold"/>
                                        <p:tgtEl>
                                          <p:spTgt spid="39"/>
                                        </p:tgtEl>
                                        <p:attrNameLst>
                                          <p:attrName>ppt_w</p:attrName>
                                        </p:attrNameLst>
                                      </p:cBhvr>
                                      <p:tavLst>
                                        <p:tav tm="0">
                                          <p:val>
                                            <p:fltVal val="0"/>
                                          </p:val>
                                        </p:tav>
                                        <p:tav tm="100000">
                                          <p:val>
                                            <p:strVal val="#ppt_w"/>
                                          </p:val>
                                        </p:tav>
                                      </p:tavLst>
                                    </p:anim>
                                    <p:anim calcmode="lin" valueType="num">
                                      <p:cBhvr>
                                        <p:cTn id="46" dur="500" fill="hold"/>
                                        <p:tgtEl>
                                          <p:spTgt spid="39"/>
                                        </p:tgtEl>
                                        <p:attrNameLst>
                                          <p:attrName>ppt_h</p:attrName>
                                        </p:attrNameLst>
                                      </p:cBhvr>
                                      <p:tavLst>
                                        <p:tav tm="0">
                                          <p:val>
                                            <p:fltVal val="0"/>
                                          </p:val>
                                        </p:tav>
                                        <p:tav tm="100000">
                                          <p:val>
                                            <p:strVal val="#ppt_h"/>
                                          </p:val>
                                        </p:tav>
                                      </p:tavLst>
                                    </p:anim>
                                    <p:animEffect transition="in" filter="fade">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p:cTn id="52" dur="500" fill="hold"/>
                                        <p:tgtEl>
                                          <p:spTgt spid="45"/>
                                        </p:tgtEl>
                                        <p:attrNameLst>
                                          <p:attrName>ppt_w</p:attrName>
                                        </p:attrNameLst>
                                      </p:cBhvr>
                                      <p:tavLst>
                                        <p:tav tm="0">
                                          <p:val>
                                            <p:fltVal val="0"/>
                                          </p:val>
                                        </p:tav>
                                        <p:tav tm="100000">
                                          <p:val>
                                            <p:strVal val="#ppt_w"/>
                                          </p:val>
                                        </p:tav>
                                      </p:tavLst>
                                    </p:anim>
                                    <p:anim calcmode="lin" valueType="num">
                                      <p:cBhvr>
                                        <p:cTn id="53" dur="500" fill="hold"/>
                                        <p:tgtEl>
                                          <p:spTgt spid="45"/>
                                        </p:tgtEl>
                                        <p:attrNameLst>
                                          <p:attrName>ppt_h</p:attrName>
                                        </p:attrNameLst>
                                      </p:cBhvr>
                                      <p:tavLst>
                                        <p:tav tm="0">
                                          <p:val>
                                            <p:fltVal val="0"/>
                                          </p:val>
                                        </p:tav>
                                        <p:tav tm="100000">
                                          <p:val>
                                            <p:strVal val="#ppt_h"/>
                                          </p:val>
                                        </p:tav>
                                      </p:tavLst>
                                    </p:anim>
                                    <p:animEffect transition="in" filter="fade">
                                      <p:cBhvr>
                                        <p:cTn id="54" dur="500"/>
                                        <p:tgtEl>
                                          <p:spTgt spid="45"/>
                                        </p:tgtEl>
                                      </p:cBhvr>
                                    </p:animEffect>
                                  </p:childTnLst>
                                </p:cTn>
                              </p:par>
                              <p:par>
                                <p:cTn id="55" presetID="53" presetClass="entr" presetSubtype="16"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par>
                                <p:cTn id="60" presetID="22" presetClass="entr" presetSubtype="1" fill="hold"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up)">
                                      <p:cBhvr>
                                        <p:cTn id="62" dur="500"/>
                                        <p:tgtEl>
                                          <p:spTgt spid="33"/>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 calcmode="lin" valueType="num">
                                      <p:cBhvr>
                                        <p:cTn id="65" dur="500" fill="hold"/>
                                        <p:tgtEl>
                                          <p:spTgt spid="40"/>
                                        </p:tgtEl>
                                        <p:attrNameLst>
                                          <p:attrName>ppt_w</p:attrName>
                                        </p:attrNameLst>
                                      </p:cBhvr>
                                      <p:tavLst>
                                        <p:tav tm="0">
                                          <p:val>
                                            <p:fltVal val="0"/>
                                          </p:val>
                                        </p:tav>
                                        <p:tav tm="100000">
                                          <p:val>
                                            <p:strVal val="#ppt_w"/>
                                          </p:val>
                                        </p:tav>
                                      </p:tavLst>
                                    </p:anim>
                                    <p:anim calcmode="lin" valueType="num">
                                      <p:cBhvr>
                                        <p:cTn id="66" dur="500" fill="hold"/>
                                        <p:tgtEl>
                                          <p:spTgt spid="40"/>
                                        </p:tgtEl>
                                        <p:attrNameLst>
                                          <p:attrName>ppt_h</p:attrName>
                                        </p:attrNameLst>
                                      </p:cBhvr>
                                      <p:tavLst>
                                        <p:tav tm="0">
                                          <p:val>
                                            <p:fltVal val="0"/>
                                          </p:val>
                                        </p:tav>
                                        <p:tav tm="100000">
                                          <p:val>
                                            <p:strVal val="#ppt_h"/>
                                          </p:val>
                                        </p:tav>
                                      </p:tavLst>
                                    </p:anim>
                                    <p:animEffect transition="in" filter="fade">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 calcmode="lin" valueType="num">
                                      <p:cBhvr>
                                        <p:cTn id="72" dur="500" fill="hold"/>
                                        <p:tgtEl>
                                          <p:spTgt spid="46"/>
                                        </p:tgtEl>
                                        <p:attrNameLst>
                                          <p:attrName>ppt_w</p:attrName>
                                        </p:attrNameLst>
                                      </p:cBhvr>
                                      <p:tavLst>
                                        <p:tav tm="0">
                                          <p:val>
                                            <p:fltVal val="0"/>
                                          </p:val>
                                        </p:tav>
                                        <p:tav tm="100000">
                                          <p:val>
                                            <p:strVal val="#ppt_w"/>
                                          </p:val>
                                        </p:tav>
                                      </p:tavLst>
                                    </p:anim>
                                    <p:anim calcmode="lin" valueType="num">
                                      <p:cBhvr>
                                        <p:cTn id="73" dur="500" fill="hold"/>
                                        <p:tgtEl>
                                          <p:spTgt spid="46"/>
                                        </p:tgtEl>
                                        <p:attrNameLst>
                                          <p:attrName>ppt_h</p:attrName>
                                        </p:attrNameLst>
                                      </p:cBhvr>
                                      <p:tavLst>
                                        <p:tav tm="0">
                                          <p:val>
                                            <p:fltVal val="0"/>
                                          </p:val>
                                        </p:tav>
                                        <p:tav tm="100000">
                                          <p:val>
                                            <p:strVal val="#ppt_h"/>
                                          </p:val>
                                        </p:tav>
                                      </p:tavLst>
                                    </p:anim>
                                    <p:animEffect transition="in" filter="fade">
                                      <p:cBhvr>
                                        <p:cTn id="74" dur="500"/>
                                        <p:tgtEl>
                                          <p:spTgt spid="46"/>
                                        </p:tgtEl>
                                      </p:cBhvr>
                                    </p:animEffect>
                                  </p:childTnLst>
                                </p:cTn>
                              </p:par>
                              <p:par>
                                <p:cTn id="75" presetID="53" presetClass="entr" presetSubtype="16"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fltVal val="0"/>
                                          </p:val>
                                        </p:tav>
                                        <p:tav tm="100000">
                                          <p:val>
                                            <p:strVal val="#ppt_h"/>
                                          </p:val>
                                        </p:tav>
                                      </p:tavLst>
                                    </p:anim>
                                    <p:animEffect transition="in" filter="fade">
                                      <p:cBhvr>
                                        <p:cTn id="79" dur="500"/>
                                        <p:tgtEl>
                                          <p:spTgt spid="19"/>
                                        </p:tgtEl>
                                      </p:cBhvr>
                                    </p:animEffect>
                                  </p:childTnLst>
                                </p:cTn>
                              </p:par>
                              <p:par>
                                <p:cTn id="80" presetID="22" presetClass="entr" presetSubtype="1" fill="hold"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up)">
                                      <p:cBhvr>
                                        <p:cTn id="82" dur="500"/>
                                        <p:tgtEl>
                                          <p:spTgt spid="34"/>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 calcmode="lin" valueType="num">
                                      <p:cBhvr>
                                        <p:cTn id="85" dur="500" fill="hold"/>
                                        <p:tgtEl>
                                          <p:spTgt spid="41"/>
                                        </p:tgtEl>
                                        <p:attrNameLst>
                                          <p:attrName>ppt_w</p:attrName>
                                        </p:attrNameLst>
                                      </p:cBhvr>
                                      <p:tavLst>
                                        <p:tav tm="0">
                                          <p:val>
                                            <p:fltVal val="0"/>
                                          </p:val>
                                        </p:tav>
                                        <p:tav tm="100000">
                                          <p:val>
                                            <p:strVal val="#ppt_w"/>
                                          </p:val>
                                        </p:tav>
                                      </p:tavLst>
                                    </p:anim>
                                    <p:anim calcmode="lin" valueType="num">
                                      <p:cBhvr>
                                        <p:cTn id="86" dur="500" fill="hold"/>
                                        <p:tgtEl>
                                          <p:spTgt spid="41"/>
                                        </p:tgtEl>
                                        <p:attrNameLst>
                                          <p:attrName>ppt_h</p:attrName>
                                        </p:attrNameLst>
                                      </p:cBhvr>
                                      <p:tavLst>
                                        <p:tav tm="0">
                                          <p:val>
                                            <p:fltVal val="0"/>
                                          </p:val>
                                        </p:tav>
                                        <p:tav tm="100000">
                                          <p:val>
                                            <p:strVal val="#ppt_h"/>
                                          </p:val>
                                        </p:tav>
                                      </p:tavLst>
                                    </p:anim>
                                    <p:animEffect transition="in" filter="fade">
                                      <p:cBhvr>
                                        <p:cTn id="87" dur="500"/>
                                        <p:tgtEl>
                                          <p:spTgt spid="41"/>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47"/>
                                        </p:tgtEl>
                                        <p:attrNameLst>
                                          <p:attrName>style.visibility</p:attrName>
                                        </p:attrNameLst>
                                      </p:cBhvr>
                                      <p:to>
                                        <p:strVal val="visible"/>
                                      </p:to>
                                    </p:set>
                                    <p:anim calcmode="lin" valueType="num">
                                      <p:cBhvr>
                                        <p:cTn id="92" dur="500" fill="hold"/>
                                        <p:tgtEl>
                                          <p:spTgt spid="47"/>
                                        </p:tgtEl>
                                        <p:attrNameLst>
                                          <p:attrName>ppt_w</p:attrName>
                                        </p:attrNameLst>
                                      </p:cBhvr>
                                      <p:tavLst>
                                        <p:tav tm="0">
                                          <p:val>
                                            <p:fltVal val="0"/>
                                          </p:val>
                                        </p:tav>
                                        <p:tav tm="100000">
                                          <p:val>
                                            <p:strVal val="#ppt_w"/>
                                          </p:val>
                                        </p:tav>
                                      </p:tavLst>
                                    </p:anim>
                                    <p:anim calcmode="lin" valueType="num">
                                      <p:cBhvr>
                                        <p:cTn id="93" dur="500" fill="hold"/>
                                        <p:tgtEl>
                                          <p:spTgt spid="47"/>
                                        </p:tgtEl>
                                        <p:attrNameLst>
                                          <p:attrName>ppt_h</p:attrName>
                                        </p:attrNameLst>
                                      </p:cBhvr>
                                      <p:tavLst>
                                        <p:tav tm="0">
                                          <p:val>
                                            <p:fltVal val="0"/>
                                          </p:val>
                                        </p:tav>
                                        <p:tav tm="100000">
                                          <p:val>
                                            <p:strVal val="#ppt_h"/>
                                          </p:val>
                                        </p:tav>
                                      </p:tavLst>
                                    </p:anim>
                                    <p:animEffect transition="in" filter="fade">
                                      <p:cBhvr>
                                        <p:cTn id="94" dur="500"/>
                                        <p:tgtEl>
                                          <p:spTgt spid="47"/>
                                        </p:tgtEl>
                                      </p:cBhvr>
                                    </p:animEffect>
                                  </p:childTnLst>
                                </p:cTn>
                              </p:par>
                              <p:par>
                                <p:cTn id="95" presetID="53" presetClass="entr" presetSubtype="16" fill="hold" nodeType="with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p:cTn id="97" dur="500" fill="hold"/>
                                        <p:tgtEl>
                                          <p:spTgt spid="20"/>
                                        </p:tgtEl>
                                        <p:attrNameLst>
                                          <p:attrName>ppt_w</p:attrName>
                                        </p:attrNameLst>
                                      </p:cBhvr>
                                      <p:tavLst>
                                        <p:tav tm="0">
                                          <p:val>
                                            <p:fltVal val="0"/>
                                          </p:val>
                                        </p:tav>
                                        <p:tav tm="100000">
                                          <p:val>
                                            <p:strVal val="#ppt_w"/>
                                          </p:val>
                                        </p:tav>
                                      </p:tavLst>
                                    </p:anim>
                                    <p:anim calcmode="lin" valueType="num">
                                      <p:cBhvr>
                                        <p:cTn id="98" dur="500" fill="hold"/>
                                        <p:tgtEl>
                                          <p:spTgt spid="20"/>
                                        </p:tgtEl>
                                        <p:attrNameLst>
                                          <p:attrName>ppt_h</p:attrName>
                                        </p:attrNameLst>
                                      </p:cBhvr>
                                      <p:tavLst>
                                        <p:tav tm="0">
                                          <p:val>
                                            <p:fltVal val="0"/>
                                          </p:val>
                                        </p:tav>
                                        <p:tav tm="100000">
                                          <p:val>
                                            <p:strVal val="#ppt_h"/>
                                          </p:val>
                                        </p:tav>
                                      </p:tavLst>
                                    </p:anim>
                                    <p:animEffect transition="in" filter="fade">
                                      <p:cBhvr>
                                        <p:cTn id="99" dur="500"/>
                                        <p:tgtEl>
                                          <p:spTgt spid="20"/>
                                        </p:tgtEl>
                                      </p:cBhvr>
                                    </p:animEffect>
                                  </p:childTnLst>
                                </p:cTn>
                              </p:par>
                              <p:par>
                                <p:cTn id="100" presetID="22" presetClass="entr" presetSubtype="1" fill="hold" nodeType="with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wipe(up)">
                                      <p:cBhvr>
                                        <p:cTn id="102" dur="500"/>
                                        <p:tgtEl>
                                          <p:spTgt spid="35"/>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42"/>
                                        </p:tgtEl>
                                        <p:attrNameLst>
                                          <p:attrName>style.visibility</p:attrName>
                                        </p:attrNameLst>
                                      </p:cBhvr>
                                      <p:to>
                                        <p:strVal val="visible"/>
                                      </p:to>
                                    </p:set>
                                    <p:anim calcmode="lin" valueType="num">
                                      <p:cBhvr>
                                        <p:cTn id="105" dur="500" fill="hold"/>
                                        <p:tgtEl>
                                          <p:spTgt spid="42"/>
                                        </p:tgtEl>
                                        <p:attrNameLst>
                                          <p:attrName>ppt_w</p:attrName>
                                        </p:attrNameLst>
                                      </p:cBhvr>
                                      <p:tavLst>
                                        <p:tav tm="0">
                                          <p:val>
                                            <p:fltVal val="0"/>
                                          </p:val>
                                        </p:tav>
                                        <p:tav tm="100000">
                                          <p:val>
                                            <p:strVal val="#ppt_w"/>
                                          </p:val>
                                        </p:tav>
                                      </p:tavLst>
                                    </p:anim>
                                    <p:anim calcmode="lin" valueType="num">
                                      <p:cBhvr>
                                        <p:cTn id="106" dur="500" fill="hold"/>
                                        <p:tgtEl>
                                          <p:spTgt spid="42"/>
                                        </p:tgtEl>
                                        <p:attrNameLst>
                                          <p:attrName>ppt_h</p:attrName>
                                        </p:attrNameLst>
                                      </p:cBhvr>
                                      <p:tavLst>
                                        <p:tav tm="0">
                                          <p:val>
                                            <p:fltVal val="0"/>
                                          </p:val>
                                        </p:tav>
                                        <p:tav tm="100000">
                                          <p:val>
                                            <p:strVal val="#ppt_h"/>
                                          </p:val>
                                        </p:tav>
                                      </p:tavLst>
                                    </p:anim>
                                    <p:animEffect transition="in" filter="fade">
                                      <p:cBhvr>
                                        <p:cTn id="107" dur="500"/>
                                        <p:tgtEl>
                                          <p:spTgt spid="42"/>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37" fill="hold" nodeType="clickEffect">
                                  <p:stCondLst>
                                    <p:cond delay="0"/>
                                  </p:stCondLst>
                                  <p:childTnLst>
                                    <p:set>
                                      <p:cBhvr>
                                        <p:cTn id="111" dur="1" fill="hold">
                                          <p:stCondLst>
                                            <p:cond delay="0"/>
                                          </p:stCondLst>
                                        </p:cTn>
                                        <p:tgtEl>
                                          <p:spTgt spid="58"/>
                                        </p:tgtEl>
                                        <p:attrNameLst>
                                          <p:attrName>style.visibility</p:attrName>
                                        </p:attrNameLst>
                                      </p:cBhvr>
                                      <p:to>
                                        <p:strVal val="visible"/>
                                      </p:to>
                                    </p:set>
                                    <p:animEffect transition="in" filter="barn(outVertical)">
                                      <p:cBhvr>
                                        <p:cTn id="112" dur="500"/>
                                        <p:tgtEl>
                                          <p:spTgt spid="58"/>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nodeType="clickEffect">
                                  <p:stCondLst>
                                    <p:cond delay="0"/>
                                  </p:stCondLst>
                                  <p:childTnLst>
                                    <p:set>
                                      <p:cBhvr>
                                        <p:cTn id="116" dur="1" fill="hold">
                                          <p:stCondLst>
                                            <p:cond delay="0"/>
                                          </p:stCondLst>
                                        </p:cTn>
                                        <p:tgtEl>
                                          <p:spTgt spid="59"/>
                                        </p:tgtEl>
                                        <p:attrNameLst>
                                          <p:attrName>style.visibility</p:attrName>
                                        </p:attrNameLst>
                                      </p:cBhvr>
                                      <p:to>
                                        <p:strVal val="visible"/>
                                      </p:to>
                                    </p:set>
                                    <p:animEffect transition="in" filter="wipe(up)">
                                      <p:cBhvr>
                                        <p:cTn id="117" dur="500"/>
                                        <p:tgtEl>
                                          <p:spTgt spid="59"/>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 calcmode="lin" valueType="num">
                                      <p:cBhvr>
                                        <p:cTn id="120" dur="500" fill="hold"/>
                                        <p:tgtEl>
                                          <p:spTgt spid="52"/>
                                        </p:tgtEl>
                                        <p:attrNameLst>
                                          <p:attrName>ppt_w</p:attrName>
                                        </p:attrNameLst>
                                      </p:cBhvr>
                                      <p:tavLst>
                                        <p:tav tm="0">
                                          <p:val>
                                            <p:fltVal val="0"/>
                                          </p:val>
                                        </p:tav>
                                        <p:tav tm="100000">
                                          <p:val>
                                            <p:strVal val="#ppt_w"/>
                                          </p:val>
                                        </p:tav>
                                      </p:tavLst>
                                    </p:anim>
                                    <p:anim calcmode="lin" valueType="num">
                                      <p:cBhvr>
                                        <p:cTn id="121" dur="500" fill="hold"/>
                                        <p:tgtEl>
                                          <p:spTgt spid="52"/>
                                        </p:tgtEl>
                                        <p:attrNameLst>
                                          <p:attrName>ppt_h</p:attrName>
                                        </p:attrNameLst>
                                      </p:cBhvr>
                                      <p:tavLst>
                                        <p:tav tm="0">
                                          <p:val>
                                            <p:fltVal val="0"/>
                                          </p:val>
                                        </p:tav>
                                        <p:tav tm="100000">
                                          <p:val>
                                            <p:strVal val="#ppt_h"/>
                                          </p:val>
                                        </p:tav>
                                      </p:tavLst>
                                    </p:anim>
                                    <p:animEffect transition="in" filter="fade">
                                      <p:cBhvr>
                                        <p:cTn id="122" dur="500"/>
                                        <p:tgtEl>
                                          <p:spTgt spid="52"/>
                                        </p:tgtEl>
                                      </p:cBhvr>
                                    </p:animEffect>
                                  </p:childTnLst>
                                </p:cTn>
                              </p:par>
                              <p:par>
                                <p:cTn id="123" presetID="53" presetClass="entr" presetSubtype="16" fill="hold" nodeType="withEffect">
                                  <p:stCondLst>
                                    <p:cond delay="0"/>
                                  </p:stCondLst>
                                  <p:childTnLst>
                                    <p:set>
                                      <p:cBhvr>
                                        <p:cTn id="124" dur="1" fill="hold">
                                          <p:stCondLst>
                                            <p:cond delay="0"/>
                                          </p:stCondLst>
                                        </p:cTn>
                                        <p:tgtEl>
                                          <p:spTgt spid="53"/>
                                        </p:tgtEl>
                                        <p:attrNameLst>
                                          <p:attrName>style.visibility</p:attrName>
                                        </p:attrNameLst>
                                      </p:cBhvr>
                                      <p:to>
                                        <p:strVal val="visible"/>
                                      </p:to>
                                    </p:set>
                                    <p:anim calcmode="lin" valueType="num">
                                      <p:cBhvr>
                                        <p:cTn id="125" dur="500" fill="hold"/>
                                        <p:tgtEl>
                                          <p:spTgt spid="53"/>
                                        </p:tgtEl>
                                        <p:attrNameLst>
                                          <p:attrName>ppt_w</p:attrName>
                                        </p:attrNameLst>
                                      </p:cBhvr>
                                      <p:tavLst>
                                        <p:tav tm="0">
                                          <p:val>
                                            <p:fltVal val="0"/>
                                          </p:val>
                                        </p:tav>
                                        <p:tav tm="100000">
                                          <p:val>
                                            <p:strVal val="#ppt_w"/>
                                          </p:val>
                                        </p:tav>
                                      </p:tavLst>
                                    </p:anim>
                                    <p:anim calcmode="lin" valueType="num">
                                      <p:cBhvr>
                                        <p:cTn id="126" dur="500" fill="hold"/>
                                        <p:tgtEl>
                                          <p:spTgt spid="53"/>
                                        </p:tgtEl>
                                        <p:attrNameLst>
                                          <p:attrName>ppt_h</p:attrName>
                                        </p:attrNameLst>
                                      </p:cBhvr>
                                      <p:tavLst>
                                        <p:tav tm="0">
                                          <p:val>
                                            <p:fltVal val="0"/>
                                          </p:val>
                                        </p:tav>
                                        <p:tav tm="100000">
                                          <p:val>
                                            <p:strVal val="#ppt_h"/>
                                          </p:val>
                                        </p:tav>
                                      </p:tavLst>
                                    </p:anim>
                                    <p:animEffect transition="in" filter="fade">
                                      <p:cBhvr>
                                        <p:cTn id="127" dur="500"/>
                                        <p:tgtEl>
                                          <p:spTgt spid="53"/>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66"/>
                                        </p:tgtEl>
                                        <p:attrNameLst>
                                          <p:attrName>style.visibility</p:attrName>
                                        </p:attrNameLst>
                                      </p:cBhvr>
                                      <p:to>
                                        <p:strVal val="visible"/>
                                      </p:to>
                                    </p:set>
                                    <p:anim calcmode="lin" valueType="num">
                                      <p:cBhvr>
                                        <p:cTn id="130" dur="500" fill="hold"/>
                                        <p:tgtEl>
                                          <p:spTgt spid="66"/>
                                        </p:tgtEl>
                                        <p:attrNameLst>
                                          <p:attrName>ppt_w</p:attrName>
                                        </p:attrNameLst>
                                      </p:cBhvr>
                                      <p:tavLst>
                                        <p:tav tm="0">
                                          <p:val>
                                            <p:fltVal val="0"/>
                                          </p:val>
                                        </p:tav>
                                        <p:tav tm="100000">
                                          <p:val>
                                            <p:strVal val="#ppt_w"/>
                                          </p:val>
                                        </p:tav>
                                      </p:tavLst>
                                    </p:anim>
                                    <p:anim calcmode="lin" valueType="num">
                                      <p:cBhvr>
                                        <p:cTn id="131" dur="500" fill="hold"/>
                                        <p:tgtEl>
                                          <p:spTgt spid="66"/>
                                        </p:tgtEl>
                                        <p:attrNameLst>
                                          <p:attrName>ppt_h</p:attrName>
                                        </p:attrNameLst>
                                      </p:cBhvr>
                                      <p:tavLst>
                                        <p:tav tm="0">
                                          <p:val>
                                            <p:fltVal val="0"/>
                                          </p:val>
                                        </p:tav>
                                        <p:tav tm="100000">
                                          <p:val>
                                            <p:strVal val="#ppt_h"/>
                                          </p:val>
                                        </p:tav>
                                      </p:tavLst>
                                    </p:anim>
                                    <p:animEffect transition="in" filter="fade">
                                      <p:cBhvr>
                                        <p:cTn id="132" dur="500"/>
                                        <p:tgtEl>
                                          <p:spTgt spid="66"/>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nodeType="clickEffect">
                                  <p:stCondLst>
                                    <p:cond delay="0"/>
                                  </p:stCondLst>
                                  <p:childTnLst>
                                    <p:set>
                                      <p:cBhvr>
                                        <p:cTn id="136" dur="1" fill="hold">
                                          <p:stCondLst>
                                            <p:cond delay="0"/>
                                          </p:stCondLst>
                                        </p:cTn>
                                        <p:tgtEl>
                                          <p:spTgt spid="60"/>
                                        </p:tgtEl>
                                        <p:attrNameLst>
                                          <p:attrName>style.visibility</p:attrName>
                                        </p:attrNameLst>
                                      </p:cBhvr>
                                      <p:to>
                                        <p:strVal val="visible"/>
                                      </p:to>
                                    </p:set>
                                    <p:animEffect transition="in" filter="wipe(up)">
                                      <p:cBhvr>
                                        <p:cTn id="137" dur="500"/>
                                        <p:tgtEl>
                                          <p:spTgt spid="60"/>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48"/>
                                        </p:tgtEl>
                                        <p:attrNameLst>
                                          <p:attrName>style.visibility</p:attrName>
                                        </p:attrNameLst>
                                      </p:cBhvr>
                                      <p:to>
                                        <p:strVal val="visible"/>
                                      </p:to>
                                    </p:set>
                                    <p:anim calcmode="lin" valueType="num">
                                      <p:cBhvr>
                                        <p:cTn id="140" dur="500" fill="hold"/>
                                        <p:tgtEl>
                                          <p:spTgt spid="48"/>
                                        </p:tgtEl>
                                        <p:attrNameLst>
                                          <p:attrName>ppt_w</p:attrName>
                                        </p:attrNameLst>
                                      </p:cBhvr>
                                      <p:tavLst>
                                        <p:tav tm="0">
                                          <p:val>
                                            <p:fltVal val="0"/>
                                          </p:val>
                                        </p:tav>
                                        <p:tav tm="100000">
                                          <p:val>
                                            <p:strVal val="#ppt_w"/>
                                          </p:val>
                                        </p:tav>
                                      </p:tavLst>
                                    </p:anim>
                                    <p:anim calcmode="lin" valueType="num">
                                      <p:cBhvr>
                                        <p:cTn id="141" dur="500" fill="hold"/>
                                        <p:tgtEl>
                                          <p:spTgt spid="48"/>
                                        </p:tgtEl>
                                        <p:attrNameLst>
                                          <p:attrName>ppt_h</p:attrName>
                                        </p:attrNameLst>
                                      </p:cBhvr>
                                      <p:tavLst>
                                        <p:tav tm="0">
                                          <p:val>
                                            <p:fltVal val="0"/>
                                          </p:val>
                                        </p:tav>
                                        <p:tav tm="100000">
                                          <p:val>
                                            <p:strVal val="#ppt_h"/>
                                          </p:val>
                                        </p:tav>
                                      </p:tavLst>
                                    </p:anim>
                                    <p:animEffect transition="in" filter="fade">
                                      <p:cBhvr>
                                        <p:cTn id="142" dur="500"/>
                                        <p:tgtEl>
                                          <p:spTgt spid="48"/>
                                        </p:tgtEl>
                                      </p:cBhvr>
                                    </p:animEffect>
                                  </p:childTnLst>
                                </p:cTn>
                              </p:par>
                              <p:par>
                                <p:cTn id="143" presetID="53" presetClass="entr" presetSubtype="16" fill="hold" nodeType="withEffect">
                                  <p:stCondLst>
                                    <p:cond delay="0"/>
                                  </p:stCondLst>
                                  <p:childTnLst>
                                    <p:set>
                                      <p:cBhvr>
                                        <p:cTn id="144" dur="1" fill="hold">
                                          <p:stCondLst>
                                            <p:cond delay="0"/>
                                          </p:stCondLst>
                                        </p:cTn>
                                        <p:tgtEl>
                                          <p:spTgt spid="54"/>
                                        </p:tgtEl>
                                        <p:attrNameLst>
                                          <p:attrName>style.visibility</p:attrName>
                                        </p:attrNameLst>
                                      </p:cBhvr>
                                      <p:to>
                                        <p:strVal val="visible"/>
                                      </p:to>
                                    </p:set>
                                    <p:anim calcmode="lin" valueType="num">
                                      <p:cBhvr>
                                        <p:cTn id="145" dur="500" fill="hold"/>
                                        <p:tgtEl>
                                          <p:spTgt spid="54"/>
                                        </p:tgtEl>
                                        <p:attrNameLst>
                                          <p:attrName>ppt_w</p:attrName>
                                        </p:attrNameLst>
                                      </p:cBhvr>
                                      <p:tavLst>
                                        <p:tav tm="0">
                                          <p:val>
                                            <p:fltVal val="0"/>
                                          </p:val>
                                        </p:tav>
                                        <p:tav tm="100000">
                                          <p:val>
                                            <p:strVal val="#ppt_w"/>
                                          </p:val>
                                        </p:tav>
                                      </p:tavLst>
                                    </p:anim>
                                    <p:anim calcmode="lin" valueType="num">
                                      <p:cBhvr>
                                        <p:cTn id="146" dur="500" fill="hold"/>
                                        <p:tgtEl>
                                          <p:spTgt spid="54"/>
                                        </p:tgtEl>
                                        <p:attrNameLst>
                                          <p:attrName>ppt_h</p:attrName>
                                        </p:attrNameLst>
                                      </p:cBhvr>
                                      <p:tavLst>
                                        <p:tav tm="0">
                                          <p:val>
                                            <p:fltVal val="0"/>
                                          </p:val>
                                        </p:tav>
                                        <p:tav tm="100000">
                                          <p:val>
                                            <p:strVal val="#ppt_h"/>
                                          </p:val>
                                        </p:tav>
                                      </p:tavLst>
                                    </p:anim>
                                    <p:animEffect transition="in" filter="fade">
                                      <p:cBhvr>
                                        <p:cTn id="147" dur="500"/>
                                        <p:tgtEl>
                                          <p:spTgt spid="5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67"/>
                                        </p:tgtEl>
                                        <p:attrNameLst>
                                          <p:attrName>style.visibility</p:attrName>
                                        </p:attrNameLst>
                                      </p:cBhvr>
                                      <p:to>
                                        <p:strVal val="visible"/>
                                      </p:to>
                                    </p:set>
                                    <p:anim calcmode="lin" valueType="num">
                                      <p:cBhvr>
                                        <p:cTn id="150" dur="500" fill="hold"/>
                                        <p:tgtEl>
                                          <p:spTgt spid="67"/>
                                        </p:tgtEl>
                                        <p:attrNameLst>
                                          <p:attrName>ppt_w</p:attrName>
                                        </p:attrNameLst>
                                      </p:cBhvr>
                                      <p:tavLst>
                                        <p:tav tm="0">
                                          <p:val>
                                            <p:fltVal val="0"/>
                                          </p:val>
                                        </p:tav>
                                        <p:tav tm="100000">
                                          <p:val>
                                            <p:strVal val="#ppt_w"/>
                                          </p:val>
                                        </p:tav>
                                      </p:tavLst>
                                    </p:anim>
                                    <p:anim calcmode="lin" valueType="num">
                                      <p:cBhvr>
                                        <p:cTn id="151" dur="500" fill="hold"/>
                                        <p:tgtEl>
                                          <p:spTgt spid="67"/>
                                        </p:tgtEl>
                                        <p:attrNameLst>
                                          <p:attrName>ppt_h</p:attrName>
                                        </p:attrNameLst>
                                      </p:cBhvr>
                                      <p:tavLst>
                                        <p:tav tm="0">
                                          <p:val>
                                            <p:fltVal val="0"/>
                                          </p:val>
                                        </p:tav>
                                        <p:tav tm="100000">
                                          <p:val>
                                            <p:strVal val="#ppt_h"/>
                                          </p:val>
                                        </p:tav>
                                      </p:tavLst>
                                    </p:anim>
                                    <p:animEffect transition="in" filter="fade">
                                      <p:cBhvr>
                                        <p:cTn id="152" dur="500"/>
                                        <p:tgtEl>
                                          <p:spTgt spid="67"/>
                                        </p:tgtEl>
                                      </p:cBhvr>
                                    </p:animEffect>
                                  </p:childTnLst>
                                </p:cTn>
                              </p:par>
                            </p:childTnLst>
                          </p:cTn>
                        </p:par>
                      </p:childTnLst>
                    </p:cTn>
                  </p:par>
                  <p:par>
                    <p:cTn id="153" fill="hold">
                      <p:stCondLst>
                        <p:cond delay="indefinite"/>
                      </p:stCondLst>
                      <p:childTnLst>
                        <p:par>
                          <p:cTn id="154" fill="hold">
                            <p:stCondLst>
                              <p:cond delay="0"/>
                            </p:stCondLst>
                            <p:childTnLst>
                              <p:par>
                                <p:cTn id="155" presetID="53" presetClass="entr" presetSubtype="16" fill="hold" grpId="0" nodeType="clickEffect">
                                  <p:stCondLst>
                                    <p:cond delay="0"/>
                                  </p:stCondLst>
                                  <p:childTnLst>
                                    <p:set>
                                      <p:cBhvr>
                                        <p:cTn id="156" dur="1" fill="hold">
                                          <p:stCondLst>
                                            <p:cond delay="0"/>
                                          </p:stCondLst>
                                        </p:cTn>
                                        <p:tgtEl>
                                          <p:spTgt spid="49"/>
                                        </p:tgtEl>
                                        <p:attrNameLst>
                                          <p:attrName>style.visibility</p:attrName>
                                        </p:attrNameLst>
                                      </p:cBhvr>
                                      <p:to>
                                        <p:strVal val="visible"/>
                                      </p:to>
                                    </p:set>
                                    <p:anim calcmode="lin" valueType="num">
                                      <p:cBhvr>
                                        <p:cTn id="157" dur="500" fill="hold"/>
                                        <p:tgtEl>
                                          <p:spTgt spid="49"/>
                                        </p:tgtEl>
                                        <p:attrNameLst>
                                          <p:attrName>ppt_w</p:attrName>
                                        </p:attrNameLst>
                                      </p:cBhvr>
                                      <p:tavLst>
                                        <p:tav tm="0">
                                          <p:val>
                                            <p:fltVal val="0"/>
                                          </p:val>
                                        </p:tav>
                                        <p:tav tm="100000">
                                          <p:val>
                                            <p:strVal val="#ppt_w"/>
                                          </p:val>
                                        </p:tav>
                                      </p:tavLst>
                                    </p:anim>
                                    <p:anim calcmode="lin" valueType="num">
                                      <p:cBhvr>
                                        <p:cTn id="158" dur="500" fill="hold"/>
                                        <p:tgtEl>
                                          <p:spTgt spid="49"/>
                                        </p:tgtEl>
                                        <p:attrNameLst>
                                          <p:attrName>ppt_h</p:attrName>
                                        </p:attrNameLst>
                                      </p:cBhvr>
                                      <p:tavLst>
                                        <p:tav tm="0">
                                          <p:val>
                                            <p:fltVal val="0"/>
                                          </p:val>
                                        </p:tav>
                                        <p:tav tm="100000">
                                          <p:val>
                                            <p:strVal val="#ppt_h"/>
                                          </p:val>
                                        </p:tav>
                                      </p:tavLst>
                                    </p:anim>
                                    <p:animEffect transition="in" filter="fade">
                                      <p:cBhvr>
                                        <p:cTn id="159" dur="500"/>
                                        <p:tgtEl>
                                          <p:spTgt spid="49"/>
                                        </p:tgtEl>
                                      </p:cBhvr>
                                    </p:animEffect>
                                  </p:childTnLst>
                                </p:cTn>
                              </p:par>
                              <p:par>
                                <p:cTn id="160" presetID="53" presetClass="entr" presetSubtype="16" fill="hold" nodeType="withEffect">
                                  <p:stCondLst>
                                    <p:cond delay="0"/>
                                  </p:stCondLst>
                                  <p:childTnLst>
                                    <p:set>
                                      <p:cBhvr>
                                        <p:cTn id="161" dur="1" fill="hold">
                                          <p:stCondLst>
                                            <p:cond delay="0"/>
                                          </p:stCondLst>
                                        </p:cTn>
                                        <p:tgtEl>
                                          <p:spTgt spid="55"/>
                                        </p:tgtEl>
                                        <p:attrNameLst>
                                          <p:attrName>style.visibility</p:attrName>
                                        </p:attrNameLst>
                                      </p:cBhvr>
                                      <p:to>
                                        <p:strVal val="visible"/>
                                      </p:to>
                                    </p:set>
                                    <p:anim calcmode="lin" valueType="num">
                                      <p:cBhvr>
                                        <p:cTn id="162" dur="500" fill="hold"/>
                                        <p:tgtEl>
                                          <p:spTgt spid="55"/>
                                        </p:tgtEl>
                                        <p:attrNameLst>
                                          <p:attrName>ppt_w</p:attrName>
                                        </p:attrNameLst>
                                      </p:cBhvr>
                                      <p:tavLst>
                                        <p:tav tm="0">
                                          <p:val>
                                            <p:fltVal val="0"/>
                                          </p:val>
                                        </p:tav>
                                        <p:tav tm="100000">
                                          <p:val>
                                            <p:strVal val="#ppt_w"/>
                                          </p:val>
                                        </p:tav>
                                      </p:tavLst>
                                    </p:anim>
                                    <p:anim calcmode="lin" valueType="num">
                                      <p:cBhvr>
                                        <p:cTn id="163" dur="500" fill="hold"/>
                                        <p:tgtEl>
                                          <p:spTgt spid="55"/>
                                        </p:tgtEl>
                                        <p:attrNameLst>
                                          <p:attrName>ppt_h</p:attrName>
                                        </p:attrNameLst>
                                      </p:cBhvr>
                                      <p:tavLst>
                                        <p:tav tm="0">
                                          <p:val>
                                            <p:fltVal val="0"/>
                                          </p:val>
                                        </p:tav>
                                        <p:tav tm="100000">
                                          <p:val>
                                            <p:strVal val="#ppt_h"/>
                                          </p:val>
                                        </p:tav>
                                      </p:tavLst>
                                    </p:anim>
                                    <p:animEffect transition="in" filter="fade">
                                      <p:cBhvr>
                                        <p:cTn id="164" dur="500"/>
                                        <p:tgtEl>
                                          <p:spTgt spid="55"/>
                                        </p:tgtEl>
                                      </p:cBhvr>
                                    </p:animEffect>
                                  </p:childTnLst>
                                </p:cTn>
                              </p:par>
                              <p:par>
                                <p:cTn id="165" presetID="22" presetClass="entr" presetSubtype="1" fill="hold" nodeType="withEffect">
                                  <p:stCondLst>
                                    <p:cond delay="0"/>
                                  </p:stCondLst>
                                  <p:childTnLst>
                                    <p:set>
                                      <p:cBhvr>
                                        <p:cTn id="166" dur="1" fill="hold">
                                          <p:stCondLst>
                                            <p:cond delay="0"/>
                                          </p:stCondLst>
                                        </p:cTn>
                                        <p:tgtEl>
                                          <p:spTgt spid="61"/>
                                        </p:tgtEl>
                                        <p:attrNameLst>
                                          <p:attrName>style.visibility</p:attrName>
                                        </p:attrNameLst>
                                      </p:cBhvr>
                                      <p:to>
                                        <p:strVal val="visible"/>
                                      </p:to>
                                    </p:set>
                                    <p:animEffect transition="in" filter="wipe(up)">
                                      <p:cBhvr>
                                        <p:cTn id="167" dur="500"/>
                                        <p:tgtEl>
                                          <p:spTgt spid="61"/>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68"/>
                                        </p:tgtEl>
                                        <p:attrNameLst>
                                          <p:attrName>style.visibility</p:attrName>
                                        </p:attrNameLst>
                                      </p:cBhvr>
                                      <p:to>
                                        <p:strVal val="visible"/>
                                      </p:to>
                                    </p:set>
                                    <p:anim calcmode="lin" valueType="num">
                                      <p:cBhvr>
                                        <p:cTn id="170" dur="500" fill="hold"/>
                                        <p:tgtEl>
                                          <p:spTgt spid="68"/>
                                        </p:tgtEl>
                                        <p:attrNameLst>
                                          <p:attrName>ppt_w</p:attrName>
                                        </p:attrNameLst>
                                      </p:cBhvr>
                                      <p:tavLst>
                                        <p:tav tm="0">
                                          <p:val>
                                            <p:fltVal val="0"/>
                                          </p:val>
                                        </p:tav>
                                        <p:tav tm="100000">
                                          <p:val>
                                            <p:strVal val="#ppt_w"/>
                                          </p:val>
                                        </p:tav>
                                      </p:tavLst>
                                    </p:anim>
                                    <p:anim calcmode="lin" valueType="num">
                                      <p:cBhvr>
                                        <p:cTn id="171" dur="500" fill="hold"/>
                                        <p:tgtEl>
                                          <p:spTgt spid="68"/>
                                        </p:tgtEl>
                                        <p:attrNameLst>
                                          <p:attrName>ppt_h</p:attrName>
                                        </p:attrNameLst>
                                      </p:cBhvr>
                                      <p:tavLst>
                                        <p:tav tm="0">
                                          <p:val>
                                            <p:fltVal val="0"/>
                                          </p:val>
                                        </p:tav>
                                        <p:tav tm="100000">
                                          <p:val>
                                            <p:strVal val="#ppt_h"/>
                                          </p:val>
                                        </p:tav>
                                      </p:tavLst>
                                    </p:anim>
                                    <p:animEffect transition="in" filter="fade">
                                      <p:cBhvr>
                                        <p:cTn id="172" dur="500"/>
                                        <p:tgtEl>
                                          <p:spTgt spid="68"/>
                                        </p:tgtEl>
                                      </p:cBhvr>
                                    </p:animEffect>
                                  </p:childTnLst>
                                </p:cTn>
                              </p:par>
                            </p:childTnLst>
                          </p:cTn>
                        </p:par>
                      </p:childTnLst>
                    </p:cTn>
                  </p:par>
                  <p:par>
                    <p:cTn id="173" fill="hold">
                      <p:stCondLst>
                        <p:cond delay="indefinite"/>
                      </p:stCondLst>
                      <p:childTnLst>
                        <p:par>
                          <p:cTn id="174" fill="hold">
                            <p:stCondLst>
                              <p:cond delay="0"/>
                            </p:stCondLst>
                            <p:childTnLst>
                              <p:par>
                                <p:cTn id="175" presetID="53" presetClass="entr" presetSubtype="16" fill="hold" grpId="0" nodeType="clickEffect">
                                  <p:stCondLst>
                                    <p:cond delay="0"/>
                                  </p:stCondLst>
                                  <p:childTnLst>
                                    <p:set>
                                      <p:cBhvr>
                                        <p:cTn id="176" dur="1" fill="hold">
                                          <p:stCondLst>
                                            <p:cond delay="0"/>
                                          </p:stCondLst>
                                        </p:cTn>
                                        <p:tgtEl>
                                          <p:spTgt spid="50"/>
                                        </p:tgtEl>
                                        <p:attrNameLst>
                                          <p:attrName>style.visibility</p:attrName>
                                        </p:attrNameLst>
                                      </p:cBhvr>
                                      <p:to>
                                        <p:strVal val="visible"/>
                                      </p:to>
                                    </p:set>
                                    <p:anim calcmode="lin" valueType="num">
                                      <p:cBhvr>
                                        <p:cTn id="177" dur="500" fill="hold"/>
                                        <p:tgtEl>
                                          <p:spTgt spid="50"/>
                                        </p:tgtEl>
                                        <p:attrNameLst>
                                          <p:attrName>ppt_w</p:attrName>
                                        </p:attrNameLst>
                                      </p:cBhvr>
                                      <p:tavLst>
                                        <p:tav tm="0">
                                          <p:val>
                                            <p:fltVal val="0"/>
                                          </p:val>
                                        </p:tav>
                                        <p:tav tm="100000">
                                          <p:val>
                                            <p:strVal val="#ppt_w"/>
                                          </p:val>
                                        </p:tav>
                                      </p:tavLst>
                                    </p:anim>
                                    <p:anim calcmode="lin" valueType="num">
                                      <p:cBhvr>
                                        <p:cTn id="178" dur="500" fill="hold"/>
                                        <p:tgtEl>
                                          <p:spTgt spid="50"/>
                                        </p:tgtEl>
                                        <p:attrNameLst>
                                          <p:attrName>ppt_h</p:attrName>
                                        </p:attrNameLst>
                                      </p:cBhvr>
                                      <p:tavLst>
                                        <p:tav tm="0">
                                          <p:val>
                                            <p:fltVal val="0"/>
                                          </p:val>
                                        </p:tav>
                                        <p:tav tm="100000">
                                          <p:val>
                                            <p:strVal val="#ppt_h"/>
                                          </p:val>
                                        </p:tav>
                                      </p:tavLst>
                                    </p:anim>
                                    <p:animEffect transition="in" filter="fade">
                                      <p:cBhvr>
                                        <p:cTn id="179" dur="500"/>
                                        <p:tgtEl>
                                          <p:spTgt spid="50"/>
                                        </p:tgtEl>
                                      </p:cBhvr>
                                    </p:animEffect>
                                  </p:childTnLst>
                                </p:cTn>
                              </p:par>
                              <p:par>
                                <p:cTn id="180" presetID="53" presetClass="entr" presetSubtype="16" fill="hold" nodeType="withEffect">
                                  <p:stCondLst>
                                    <p:cond delay="0"/>
                                  </p:stCondLst>
                                  <p:childTnLst>
                                    <p:set>
                                      <p:cBhvr>
                                        <p:cTn id="181" dur="1" fill="hold">
                                          <p:stCondLst>
                                            <p:cond delay="0"/>
                                          </p:stCondLst>
                                        </p:cTn>
                                        <p:tgtEl>
                                          <p:spTgt spid="56"/>
                                        </p:tgtEl>
                                        <p:attrNameLst>
                                          <p:attrName>style.visibility</p:attrName>
                                        </p:attrNameLst>
                                      </p:cBhvr>
                                      <p:to>
                                        <p:strVal val="visible"/>
                                      </p:to>
                                    </p:set>
                                    <p:anim calcmode="lin" valueType="num">
                                      <p:cBhvr>
                                        <p:cTn id="182" dur="500" fill="hold"/>
                                        <p:tgtEl>
                                          <p:spTgt spid="56"/>
                                        </p:tgtEl>
                                        <p:attrNameLst>
                                          <p:attrName>ppt_w</p:attrName>
                                        </p:attrNameLst>
                                      </p:cBhvr>
                                      <p:tavLst>
                                        <p:tav tm="0">
                                          <p:val>
                                            <p:fltVal val="0"/>
                                          </p:val>
                                        </p:tav>
                                        <p:tav tm="100000">
                                          <p:val>
                                            <p:strVal val="#ppt_w"/>
                                          </p:val>
                                        </p:tav>
                                      </p:tavLst>
                                    </p:anim>
                                    <p:anim calcmode="lin" valueType="num">
                                      <p:cBhvr>
                                        <p:cTn id="183" dur="500" fill="hold"/>
                                        <p:tgtEl>
                                          <p:spTgt spid="56"/>
                                        </p:tgtEl>
                                        <p:attrNameLst>
                                          <p:attrName>ppt_h</p:attrName>
                                        </p:attrNameLst>
                                      </p:cBhvr>
                                      <p:tavLst>
                                        <p:tav tm="0">
                                          <p:val>
                                            <p:fltVal val="0"/>
                                          </p:val>
                                        </p:tav>
                                        <p:tav tm="100000">
                                          <p:val>
                                            <p:strVal val="#ppt_h"/>
                                          </p:val>
                                        </p:tav>
                                      </p:tavLst>
                                    </p:anim>
                                    <p:animEffect transition="in" filter="fade">
                                      <p:cBhvr>
                                        <p:cTn id="184" dur="500"/>
                                        <p:tgtEl>
                                          <p:spTgt spid="56"/>
                                        </p:tgtEl>
                                      </p:cBhvr>
                                    </p:animEffect>
                                  </p:childTnLst>
                                </p:cTn>
                              </p:par>
                              <p:par>
                                <p:cTn id="185" presetID="22" presetClass="entr" presetSubtype="1" fill="hold" nodeType="withEffect">
                                  <p:stCondLst>
                                    <p:cond delay="0"/>
                                  </p:stCondLst>
                                  <p:childTnLst>
                                    <p:set>
                                      <p:cBhvr>
                                        <p:cTn id="186" dur="1" fill="hold">
                                          <p:stCondLst>
                                            <p:cond delay="0"/>
                                          </p:stCondLst>
                                        </p:cTn>
                                        <p:tgtEl>
                                          <p:spTgt spid="62"/>
                                        </p:tgtEl>
                                        <p:attrNameLst>
                                          <p:attrName>style.visibility</p:attrName>
                                        </p:attrNameLst>
                                      </p:cBhvr>
                                      <p:to>
                                        <p:strVal val="visible"/>
                                      </p:to>
                                    </p:set>
                                    <p:animEffect transition="in" filter="wipe(up)">
                                      <p:cBhvr>
                                        <p:cTn id="187" dur="500"/>
                                        <p:tgtEl>
                                          <p:spTgt spid="62"/>
                                        </p:tgtEl>
                                      </p:cBhvr>
                                    </p:animEffect>
                                  </p:childTnLst>
                                </p:cTn>
                              </p:par>
                              <p:par>
                                <p:cTn id="188" presetID="53" presetClass="entr" presetSubtype="16" fill="hold" grpId="0" nodeType="withEffect">
                                  <p:stCondLst>
                                    <p:cond delay="0"/>
                                  </p:stCondLst>
                                  <p:childTnLst>
                                    <p:set>
                                      <p:cBhvr>
                                        <p:cTn id="189" dur="1" fill="hold">
                                          <p:stCondLst>
                                            <p:cond delay="0"/>
                                          </p:stCondLst>
                                        </p:cTn>
                                        <p:tgtEl>
                                          <p:spTgt spid="69"/>
                                        </p:tgtEl>
                                        <p:attrNameLst>
                                          <p:attrName>style.visibility</p:attrName>
                                        </p:attrNameLst>
                                      </p:cBhvr>
                                      <p:to>
                                        <p:strVal val="visible"/>
                                      </p:to>
                                    </p:set>
                                    <p:anim calcmode="lin" valueType="num">
                                      <p:cBhvr>
                                        <p:cTn id="190" dur="500" fill="hold"/>
                                        <p:tgtEl>
                                          <p:spTgt spid="69"/>
                                        </p:tgtEl>
                                        <p:attrNameLst>
                                          <p:attrName>ppt_w</p:attrName>
                                        </p:attrNameLst>
                                      </p:cBhvr>
                                      <p:tavLst>
                                        <p:tav tm="0">
                                          <p:val>
                                            <p:fltVal val="0"/>
                                          </p:val>
                                        </p:tav>
                                        <p:tav tm="100000">
                                          <p:val>
                                            <p:strVal val="#ppt_w"/>
                                          </p:val>
                                        </p:tav>
                                      </p:tavLst>
                                    </p:anim>
                                    <p:anim calcmode="lin" valueType="num">
                                      <p:cBhvr>
                                        <p:cTn id="191" dur="500" fill="hold"/>
                                        <p:tgtEl>
                                          <p:spTgt spid="69"/>
                                        </p:tgtEl>
                                        <p:attrNameLst>
                                          <p:attrName>ppt_h</p:attrName>
                                        </p:attrNameLst>
                                      </p:cBhvr>
                                      <p:tavLst>
                                        <p:tav tm="0">
                                          <p:val>
                                            <p:fltVal val="0"/>
                                          </p:val>
                                        </p:tav>
                                        <p:tav tm="100000">
                                          <p:val>
                                            <p:strVal val="#ppt_h"/>
                                          </p:val>
                                        </p:tav>
                                      </p:tavLst>
                                    </p:anim>
                                    <p:animEffect transition="in" filter="fade">
                                      <p:cBhvr>
                                        <p:cTn id="192" dur="500"/>
                                        <p:tgtEl>
                                          <p:spTgt spid="69"/>
                                        </p:tgtEl>
                                      </p:cBhvr>
                                    </p:animEffect>
                                  </p:childTnLst>
                                </p:cTn>
                              </p:par>
                            </p:childTnLst>
                          </p:cTn>
                        </p:par>
                      </p:childTnLst>
                    </p:cTn>
                  </p:par>
                  <p:par>
                    <p:cTn id="193" fill="hold">
                      <p:stCondLst>
                        <p:cond delay="indefinite"/>
                      </p:stCondLst>
                      <p:childTnLst>
                        <p:par>
                          <p:cTn id="194" fill="hold">
                            <p:stCondLst>
                              <p:cond delay="0"/>
                            </p:stCondLst>
                            <p:childTnLst>
                              <p:par>
                                <p:cTn id="195" presetID="53" presetClass="entr" presetSubtype="16" fill="hold" grpId="0" nodeType="clickEffect">
                                  <p:stCondLst>
                                    <p:cond delay="0"/>
                                  </p:stCondLst>
                                  <p:childTnLst>
                                    <p:set>
                                      <p:cBhvr>
                                        <p:cTn id="196" dur="1" fill="hold">
                                          <p:stCondLst>
                                            <p:cond delay="0"/>
                                          </p:stCondLst>
                                        </p:cTn>
                                        <p:tgtEl>
                                          <p:spTgt spid="51"/>
                                        </p:tgtEl>
                                        <p:attrNameLst>
                                          <p:attrName>style.visibility</p:attrName>
                                        </p:attrNameLst>
                                      </p:cBhvr>
                                      <p:to>
                                        <p:strVal val="visible"/>
                                      </p:to>
                                    </p:set>
                                    <p:anim calcmode="lin" valueType="num">
                                      <p:cBhvr>
                                        <p:cTn id="197" dur="500" fill="hold"/>
                                        <p:tgtEl>
                                          <p:spTgt spid="51"/>
                                        </p:tgtEl>
                                        <p:attrNameLst>
                                          <p:attrName>ppt_w</p:attrName>
                                        </p:attrNameLst>
                                      </p:cBhvr>
                                      <p:tavLst>
                                        <p:tav tm="0">
                                          <p:val>
                                            <p:fltVal val="0"/>
                                          </p:val>
                                        </p:tav>
                                        <p:tav tm="100000">
                                          <p:val>
                                            <p:strVal val="#ppt_w"/>
                                          </p:val>
                                        </p:tav>
                                      </p:tavLst>
                                    </p:anim>
                                    <p:anim calcmode="lin" valueType="num">
                                      <p:cBhvr>
                                        <p:cTn id="198" dur="500" fill="hold"/>
                                        <p:tgtEl>
                                          <p:spTgt spid="51"/>
                                        </p:tgtEl>
                                        <p:attrNameLst>
                                          <p:attrName>ppt_h</p:attrName>
                                        </p:attrNameLst>
                                      </p:cBhvr>
                                      <p:tavLst>
                                        <p:tav tm="0">
                                          <p:val>
                                            <p:fltVal val="0"/>
                                          </p:val>
                                        </p:tav>
                                        <p:tav tm="100000">
                                          <p:val>
                                            <p:strVal val="#ppt_h"/>
                                          </p:val>
                                        </p:tav>
                                      </p:tavLst>
                                    </p:anim>
                                    <p:animEffect transition="in" filter="fade">
                                      <p:cBhvr>
                                        <p:cTn id="199" dur="500"/>
                                        <p:tgtEl>
                                          <p:spTgt spid="51"/>
                                        </p:tgtEl>
                                      </p:cBhvr>
                                    </p:animEffect>
                                  </p:childTnLst>
                                </p:cTn>
                              </p:par>
                              <p:par>
                                <p:cTn id="200" presetID="53" presetClass="entr" presetSubtype="16" fill="hold" nodeType="withEffect">
                                  <p:stCondLst>
                                    <p:cond delay="0"/>
                                  </p:stCondLst>
                                  <p:childTnLst>
                                    <p:set>
                                      <p:cBhvr>
                                        <p:cTn id="201" dur="1" fill="hold">
                                          <p:stCondLst>
                                            <p:cond delay="0"/>
                                          </p:stCondLst>
                                        </p:cTn>
                                        <p:tgtEl>
                                          <p:spTgt spid="57"/>
                                        </p:tgtEl>
                                        <p:attrNameLst>
                                          <p:attrName>style.visibility</p:attrName>
                                        </p:attrNameLst>
                                      </p:cBhvr>
                                      <p:to>
                                        <p:strVal val="visible"/>
                                      </p:to>
                                    </p:set>
                                    <p:anim calcmode="lin" valueType="num">
                                      <p:cBhvr>
                                        <p:cTn id="202" dur="500" fill="hold"/>
                                        <p:tgtEl>
                                          <p:spTgt spid="57"/>
                                        </p:tgtEl>
                                        <p:attrNameLst>
                                          <p:attrName>ppt_w</p:attrName>
                                        </p:attrNameLst>
                                      </p:cBhvr>
                                      <p:tavLst>
                                        <p:tav tm="0">
                                          <p:val>
                                            <p:fltVal val="0"/>
                                          </p:val>
                                        </p:tav>
                                        <p:tav tm="100000">
                                          <p:val>
                                            <p:strVal val="#ppt_w"/>
                                          </p:val>
                                        </p:tav>
                                      </p:tavLst>
                                    </p:anim>
                                    <p:anim calcmode="lin" valueType="num">
                                      <p:cBhvr>
                                        <p:cTn id="203" dur="500" fill="hold"/>
                                        <p:tgtEl>
                                          <p:spTgt spid="57"/>
                                        </p:tgtEl>
                                        <p:attrNameLst>
                                          <p:attrName>ppt_h</p:attrName>
                                        </p:attrNameLst>
                                      </p:cBhvr>
                                      <p:tavLst>
                                        <p:tav tm="0">
                                          <p:val>
                                            <p:fltVal val="0"/>
                                          </p:val>
                                        </p:tav>
                                        <p:tav tm="100000">
                                          <p:val>
                                            <p:strVal val="#ppt_h"/>
                                          </p:val>
                                        </p:tav>
                                      </p:tavLst>
                                    </p:anim>
                                    <p:animEffect transition="in" filter="fade">
                                      <p:cBhvr>
                                        <p:cTn id="204" dur="500"/>
                                        <p:tgtEl>
                                          <p:spTgt spid="57"/>
                                        </p:tgtEl>
                                      </p:cBhvr>
                                    </p:animEffect>
                                  </p:childTnLst>
                                </p:cTn>
                              </p:par>
                              <p:par>
                                <p:cTn id="205" presetID="22" presetClass="entr" presetSubtype="1" fill="hold" nodeType="withEffect">
                                  <p:stCondLst>
                                    <p:cond delay="0"/>
                                  </p:stCondLst>
                                  <p:childTnLst>
                                    <p:set>
                                      <p:cBhvr>
                                        <p:cTn id="206" dur="1" fill="hold">
                                          <p:stCondLst>
                                            <p:cond delay="0"/>
                                          </p:stCondLst>
                                        </p:cTn>
                                        <p:tgtEl>
                                          <p:spTgt spid="64"/>
                                        </p:tgtEl>
                                        <p:attrNameLst>
                                          <p:attrName>style.visibility</p:attrName>
                                        </p:attrNameLst>
                                      </p:cBhvr>
                                      <p:to>
                                        <p:strVal val="visible"/>
                                      </p:to>
                                    </p:set>
                                    <p:animEffect transition="in" filter="wipe(up)">
                                      <p:cBhvr>
                                        <p:cTn id="207" dur="500"/>
                                        <p:tgtEl>
                                          <p:spTgt spid="64"/>
                                        </p:tgtEl>
                                      </p:cBhvr>
                                    </p:animEffect>
                                  </p:childTnLst>
                                </p:cTn>
                              </p:par>
                              <p:par>
                                <p:cTn id="208" presetID="53" presetClass="entr" presetSubtype="16" fill="hold" grpId="0" nodeType="withEffect">
                                  <p:stCondLst>
                                    <p:cond delay="0"/>
                                  </p:stCondLst>
                                  <p:childTnLst>
                                    <p:set>
                                      <p:cBhvr>
                                        <p:cTn id="209" dur="1" fill="hold">
                                          <p:stCondLst>
                                            <p:cond delay="0"/>
                                          </p:stCondLst>
                                        </p:cTn>
                                        <p:tgtEl>
                                          <p:spTgt spid="70"/>
                                        </p:tgtEl>
                                        <p:attrNameLst>
                                          <p:attrName>style.visibility</p:attrName>
                                        </p:attrNameLst>
                                      </p:cBhvr>
                                      <p:to>
                                        <p:strVal val="visible"/>
                                      </p:to>
                                    </p:set>
                                    <p:anim calcmode="lin" valueType="num">
                                      <p:cBhvr>
                                        <p:cTn id="210" dur="500" fill="hold"/>
                                        <p:tgtEl>
                                          <p:spTgt spid="70"/>
                                        </p:tgtEl>
                                        <p:attrNameLst>
                                          <p:attrName>ppt_w</p:attrName>
                                        </p:attrNameLst>
                                      </p:cBhvr>
                                      <p:tavLst>
                                        <p:tav tm="0">
                                          <p:val>
                                            <p:fltVal val="0"/>
                                          </p:val>
                                        </p:tav>
                                        <p:tav tm="100000">
                                          <p:val>
                                            <p:strVal val="#ppt_w"/>
                                          </p:val>
                                        </p:tav>
                                      </p:tavLst>
                                    </p:anim>
                                    <p:anim calcmode="lin" valueType="num">
                                      <p:cBhvr>
                                        <p:cTn id="211" dur="500" fill="hold"/>
                                        <p:tgtEl>
                                          <p:spTgt spid="70"/>
                                        </p:tgtEl>
                                        <p:attrNameLst>
                                          <p:attrName>ppt_h</p:attrName>
                                        </p:attrNameLst>
                                      </p:cBhvr>
                                      <p:tavLst>
                                        <p:tav tm="0">
                                          <p:val>
                                            <p:fltVal val="0"/>
                                          </p:val>
                                        </p:tav>
                                        <p:tav tm="100000">
                                          <p:val>
                                            <p:strVal val="#ppt_h"/>
                                          </p:val>
                                        </p:tav>
                                      </p:tavLst>
                                    </p:anim>
                                    <p:animEffect transition="in" filter="fade">
                                      <p:cBhvr>
                                        <p:cTn id="21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36" grpId="0" animBg="1"/>
      <p:bldP spid="38" grpId="0"/>
      <p:bldP spid="39" grpId="0"/>
      <p:bldP spid="40" grpId="0"/>
      <p:bldP spid="41" grpId="0"/>
      <p:bldP spid="42" grpId="0"/>
      <p:bldP spid="48" grpId="0" animBg="1"/>
      <p:bldP spid="49" grpId="0" animBg="1"/>
      <p:bldP spid="50" grpId="0" animBg="1"/>
      <p:bldP spid="51" grpId="0" animBg="1"/>
      <p:bldP spid="52" grpId="0" animBg="1"/>
      <p:bldP spid="66" grpId="0"/>
      <p:bldP spid="67" grpId="0"/>
      <p:bldP spid="68" grpId="0"/>
      <p:bldP spid="69" grpId="0"/>
      <p:bldP spid="7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 y="575256"/>
            <a:ext cx="9144000" cy="13106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6829426" y="315195"/>
            <a:ext cx="1744612" cy="246221"/>
            <a:chOff x="6829426" y="315195"/>
            <a:chExt cx="1744612" cy="246221"/>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11" name="TextBox 10"/>
            <p:cNvSpPr txBox="1"/>
            <p:nvPr/>
          </p:nvSpPr>
          <p:spPr>
            <a:xfrm>
              <a:off x="6829426" y="330116"/>
              <a:ext cx="1095298"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GENERÁLNÍ OPRAVA</a:t>
              </a:r>
              <a:endParaRPr lang="pt-BR" sz="800" b="1" dirty="0">
                <a:solidFill>
                  <a:schemeClr val="bg1">
                    <a:lumMod val="50000"/>
                  </a:schemeClr>
                </a:solidFill>
                <a:cs typeface="Lato Regular"/>
              </a:endParaRPr>
            </a:p>
          </p:txBody>
        </p:sp>
        <p:grpSp>
          <p:nvGrpSpPr>
            <p:cNvPr id="13" name="Group 12"/>
            <p:cNvGrpSpPr/>
            <p:nvPr/>
          </p:nvGrpSpPr>
          <p:grpSpPr>
            <a:xfrm>
              <a:off x="7895305" y="315195"/>
              <a:ext cx="433175" cy="246221"/>
              <a:chOff x="7948826" y="605866"/>
              <a:chExt cx="433175" cy="246221"/>
            </a:xfrm>
          </p:grpSpPr>
          <p:grpSp>
            <p:nvGrpSpPr>
              <p:cNvPr id="8" name="Group 7"/>
              <p:cNvGrpSpPr/>
              <p:nvPr/>
            </p:nvGrpSpPr>
            <p:grpSpPr>
              <a:xfrm rot="10800000">
                <a:off x="7948826" y="652835"/>
                <a:ext cx="360604" cy="172975"/>
                <a:chOff x="1984744" y="697023"/>
                <a:chExt cx="667488" cy="383291"/>
              </a:xfrm>
            </p:grpSpPr>
            <p:sp>
              <p:nvSpPr>
                <p:cNvPr id="6"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2"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25</a:t>
                </a:r>
                <a:endParaRPr lang="pt-BR" sz="1000" b="1" dirty="0" smtClean="0">
                  <a:solidFill>
                    <a:schemeClr val="bg1"/>
                  </a:solidFill>
                  <a:cs typeface="Lato Regular"/>
                </a:endParaRPr>
              </a:p>
            </p:txBody>
          </p:sp>
        </p:grpSp>
      </p:grpSp>
      <p:sp>
        <p:nvSpPr>
          <p:cNvPr id="38" name="TextBox 37"/>
          <p:cNvSpPr txBox="1"/>
          <p:nvPr/>
        </p:nvSpPr>
        <p:spPr>
          <a:xfrm>
            <a:off x="982026" y="781863"/>
            <a:ext cx="3613407" cy="286232"/>
          </a:xfrm>
          <a:prstGeom prst="rect">
            <a:avLst/>
          </a:prstGeom>
          <a:noFill/>
        </p:spPr>
        <p:txBody>
          <a:bodyPr wrap="square" rtlCol="0">
            <a:spAutoFit/>
          </a:bodyPr>
          <a:lstStyle/>
          <a:p>
            <a:pPr>
              <a:lnSpc>
                <a:spcPct val="70000"/>
              </a:lnSpc>
            </a:pPr>
            <a:r>
              <a:rPr lang="cs-CZ" b="1" dirty="0" smtClean="0">
                <a:solidFill>
                  <a:schemeClr val="bg2"/>
                </a:solidFill>
                <a:cs typeface="Lato Black"/>
              </a:rPr>
              <a:t>GENERÁLNÍ </a:t>
            </a:r>
            <a:r>
              <a:rPr lang="cs-CZ" b="1" dirty="0" smtClean="0">
                <a:solidFill>
                  <a:schemeClr val="bg1"/>
                </a:solidFill>
                <a:cs typeface="Lato Black"/>
              </a:rPr>
              <a:t>OPRAVA NÁDRŽÍ</a:t>
            </a:r>
            <a:endParaRPr lang="pt-BR" b="1" dirty="0">
              <a:solidFill>
                <a:schemeClr val="bg1"/>
              </a:solidFill>
              <a:cs typeface="Lato Black"/>
            </a:endParaRPr>
          </a:p>
        </p:txBody>
      </p:sp>
      <p:sp>
        <p:nvSpPr>
          <p:cNvPr id="32" name="TextBox 31"/>
          <p:cNvSpPr txBox="1"/>
          <p:nvPr/>
        </p:nvSpPr>
        <p:spPr>
          <a:xfrm>
            <a:off x="512533" y="1168743"/>
            <a:ext cx="8165800" cy="646331"/>
          </a:xfrm>
          <a:prstGeom prst="rect">
            <a:avLst/>
          </a:prstGeom>
          <a:noFill/>
        </p:spPr>
        <p:txBody>
          <a:bodyPr wrap="square" rtlCol="0">
            <a:spAutoFit/>
          </a:bodyPr>
          <a:lstStyle/>
          <a:p>
            <a:r>
              <a:rPr lang="pt-BR" sz="900" dirty="0">
                <a:solidFill>
                  <a:schemeClr val="accent3">
                    <a:lumMod val="40000"/>
                    <a:lumOff val="60000"/>
                  </a:schemeClr>
                </a:solidFill>
                <a:cs typeface="Lato Regular"/>
              </a:rPr>
              <a:t>Součástí generální opravy smaltované nádrže je demontáž 80% plechů které se renovují nebo vyměnění za jiné renovované. Renovované plechy budou namontovány pomocí nového spojovacího a těsnícího materiálu. U nedemontovaných lubů budou vyměněny špatné šrouby, ostatní postup opravy je shodný s opravou střední. Po kontrole stavu podlahy se poškozená místa opraví a celá podlaha se důkladně očistí a natře speciálním epoxydo-dehtovým nátěrem. Pokud je podlaha neopravitelná je potřeba ji celou vyměnit. Kotevní pásek se demontuje vymění za nový. Všechny renovované kovové konstrukce jsou opatřeny novým nátěrem.</a:t>
            </a:r>
            <a:endParaRPr lang="pt-BR" sz="900" dirty="0" smtClean="0">
              <a:solidFill>
                <a:schemeClr val="accent3">
                  <a:lumMod val="40000"/>
                  <a:lumOff val="60000"/>
                </a:schemeClr>
              </a:solidFill>
              <a:cs typeface="Lato Regular"/>
            </a:endParaRPr>
          </a:p>
        </p:txBody>
      </p:sp>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018" y="2297123"/>
            <a:ext cx="1448606" cy="1086455"/>
          </a:xfrm>
          <a:prstGeom prst="roundRect">
            <a:avLst>
              <a:gd name="adj" fmla="val 8594"/>
            </a:avLst>
          </a:prstGeom>
          <a:solidFill>
            <a:srgbClr val="FFFFFF">
              <a:shade val="85000"/>
            </a:srgbClr>
          </a:solidFill>
          <a:ln w="12700">
            <a:solidFill>
              <a:schemeClr val="tx2">
                <a:lumMod val="60000"/>
                <a:lumOff val="40000"/>
              </a:schemeClr>
            </a:solidFill>
          </a:ln>
          <a:effectLst/>
        </p:spPr>
      </p:pic>
      <p:pic>
        <p:nvPicPr>
          <p:cNvPr id="34" name="Picture 33"/>
          <p:cNvPicPr>
            <a:picLocks noChangeAspect="1"/>
          </p:cNvPicPr>
          <p:nvPr/>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603531" y="691650"/>
            <a:ext cx="365902" cy="390295"/>
          </a:xfrm>
          <a:prstGeom prst="rect">
            <a:avLst/>
          </a:prstGeom>
          <a:noFill/>
          <a:ln>
            <a:noFill/>
          </a:ln>
        </p:spPr>
      </p:pic>
      <p:pic>
        <p:nvPicPr>
          <p:cNvPr id="44"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90699" y="2297123"/>
            <a:ext cx="1448606" cy="1086454"/>
          </a:xfrm>
          <a:prstGeom prst="roundRect">
            <a:avLst>
              <a:gd name="adj" fmla="val 8594"/>
            </a:avLst>
          </a:prstGeom>
          <a:solidFill>
            <a:srgbClr val="FFFFFF">
              <a:shade val="85000"/>
            </a:srgbClr>
          </a:solidFill>
          <a:ln w="12700">
            <a:solidFill>
              <a:schemeClr val="tx2">
                <a:lumMod val="60000"/>
                <a:lumOff val="40000"/>
              </a:schemeClr>
            </a:solidFill>
          </a:ln>
          <a:effectLst/>
        </p:spPr>
      </p:pic>
      <p:pic>
        <p:nvPicPr>
          <p:cNvPr id="57"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09936" y="2297123"/>
            <a:ext cx="1448606" cy="1086454"/>
          </a:xfrm>
          <a:prstGeom prst="roundRect">
            <a:avLst>
              <a:gd name="adj" fmla="val 8594"/>
            </a:avLst>
          </a:prstGeom>
          <a:solidFill>
            <a:srgbClr val="FFFFFF">
              <a:shade val="85000"/>
            </a:srgbClr>
          </a:solidFill>
          <a:ln w="12700">
            <a:solidFill>
              <a:schemeClr val="tx2">
                <a:lumMod val="60000"/>
                <a:lumOff val="40000"/>
              </a:schemeClr>
            </a:solidFill>
          </a:ln>
          <a:effectLst/>
        </p:spPr>
      </p:pic>
      <p:pic>
        <p:nvPicPr>
          <p:cNvPr id="60" name="Picture 4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1018" y="3518127"/>
            <a:ext cx="1448606" cy="1086454"/>
          </a:xfrm>
          <a:prstGeom prst="roundRect">
            <a:avLst>
              <a:gd name="adj" fmla="val 8594"/>
            </a:avLst>
          </a:prstGeom>
          <a:solidFill>
            <a:srgbClr val="FFFFFF">
              <a:shade val="85000"/>
            </a:srgbClr>
          </a:solidFill>
          <a:ln w="12700">
            <a:solidFill>
              <a:schemeClr val="tx2">
                <a:lumMod val="60000"/>
                <a:lumOff val="40000"/>
              </a:schemeClr>
            </a:solidFill>
          </a:ln>
          <a:effectLst/>
        </p:spPr>
      </p:pic>
      <p:pic>
        <p:nvPicPr>
          <p:cNvPr id="6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1497" y="3513772"/>
            <a:ext cx="1448606" cy="1086454"/>
          </a:xfrm>
          <a:prstGeom prst="roundRect">
            <a:avLst>
              <a:gd name="adj" fmla="val 8594"/>
            </a:avLst>
          </a:prstGeom>
          <a:solidFill>
            <a:srgbClr val="FFFFFF">
              <a:shade val="85000"/>
            </a:srgbClr>
          </a:solidFill>
          <a:ln w="12700">
            <a:solidFill>
              <a:schemeClr val="tx2">
                <a:lumMod val="60000"/>
                <a:lumOff val="40000"/>
              </a:schemeClr>
            </a:solidFill>
          </a:ln>
          <a:effectLst/>
        </p:spPr>
      </p:pic>
      <p:pic>
        <p:nvPicPr>
          <p:cNvPr id="62" name="Picture 4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09938" y="3513771"/>
            <a:ext cx="1448606" cy="1086454"/>
          </a:xfrm>
          <a:prstGeom prst="roundRect">
            <a:avLst>
              <a:gd name="adj" fmla="val 8594"/>
            </a:avLst>
          </a:prstGeom>
          <a:solidFill>
            <a:srgbClr val="FFFFFF">
              <a:shade val="85000"/>
            </a:srgbClr>
          </a:solidFill>
          <a:ln w="12700">
            <a:solidFill>
              <a:schemeClr val="tx2">
                <a:lumMod val="60000"/>
                <a:lumOff val="40000"/>
              </a:schemeClr>
            </a:solidFill>
          </a:ln>
          <a:effectLst/>
        </p:spPr>
      </p:pic>
      <p:pic>
        <p:nvPicPr>
          <p:cNvPr id="63" name="Picture 4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18171" y="2297123"/>
            <a:ext cx="1582629" cy="2307457"/>
          </a:xfrm>
          <a:prstGeom prst="roundRect">
            <a:avLst>
              <a:gd name="adj" fmla="val 8594"/>
            </a:avLst>
          </a:prstGeom>
          <a:solidFill>
            <a:srgbClr val="FFFFFF">
              <a:shade val="85000"/>
            </a:srgbClr>
          </a:solidFill>
          <a:ln w="12700">
            <a:solidFill>
              <a:schemeClr val="tx2">
                <a:lumMod val="60000"/>
                <a:lumOff val="40000"/>
              </a:schemeClr>
            </a:solidFill>
          </a:ln>
          <a:effectLst/>
        </p:spPr>
      </p:pic>
      <p:sp>
        <p:nvSpPr>
          <p:cNvPr id="65" name="TextBox 46"/>
          <p:cNvSpPr txBox="1"/>
          <p:nvPr/>
        </p:nvSpPr>
        <p:spPr>
          <a:xfrm>
            <a:off x="6507889" y="2764474"/>
            <a:ext cx="2301881" cy="230832"/>
          </a:xfrm>
          <a:prstGeom prst="rect">
            <a:avLst/>
          </a:prstGeom>
          <a:noFill/>
        </p:spPr>
        <p:txBody>
          <a:bodyPr wrap="square" rtlCol="0">
            <a:spAutoFit/>
          </a:bodyPr>
          <a:lstStyle/>
          <a:p>
            <a:r>
              <a:rPr lang="cs-CZ" sz="900" b="1" dirty="0" smtClean="0">
                <a:solidFill>
                  <a:schemeClr val="tx2"/>
                </a:solidFill>
                <a:cs typeface="Lato Black"/>
              </a:rPr>
              <a:t>01 - DEMONTÁŽ 80% PLECHŮ NÁDRŽE </a:t>
            </a:r>
            <a:endParaRPr lang="pt-BR" sz="900" b="1" dirty="0" smtClean="0">
              <a:solidFill>
                <a:schemeClr val="tx2"/>
              </a:solidFill>
              <a:cs typeface="Lato Black"/>
            </a:endParaRPr>
          </a:p>
        </p:txBody>
      </p:sp>
      <p:sp>
        <p:nvSpPr>
          <p:cNvPr id="69" name="TextBox 46"/>
          <p:cNvSpPr txBox="1"/>
          <p:nvPr/>
        </p:nvSpPr>
        <p:spPr>
          <a:xfrm>
            <a:off x="6507889" y="2995306"/>
            <a:ext cx="2301881" cy="230832"/>
          </a:xfrm>
          <a:prstGeom prst="rect">
            <a:avLst/>
          </a:prstGeom>
          <a:noFill/>
        </p:spPr>
        <p:txBody>
          <a:bodyPr wrap="square" rtlCol="0">
            <a:spAutoFit/>
          </a:bodyPr>
          <a:lstStyle/>
          <a:p>
            <a:r>
              <a:rPr lang="cs-CZ" sz="900" b="1" dirty="0" smtClean="0">
                <a:solidFill>
                  <a:schemeClr val="tx2"/>
                </a:solidFill>
                <a:cs typeface="Lato Black"/>
              </a:rPr>
              <a:t>02 - VÝMĚNA POŠKOZENÝCH ČÁSTÍ</a:t>
            </a:r>
            <a:endParaRPr lang="pt-BR" sz="900" b="1" dirty="0" smtClean="0">
              <a:solidFill>
                <a:schemeClr val="tx2"/>
              </a:solidFill>
              <a:cs typeface="Lato Black"/>
            </a:endParaRPr>
          </a:p>
        </p:txBody>
      </p:sp>
      <p:sp>
        <p:nvSpPr>
          <p:cNvPr id="70" name="TextBox 46"/>
          <p:cNvSpPr txBox="1"/>
          <p:nvPr/>
        </p:nvSpPr>
        <p:spPr>
          <a:xfrm>
            <a:off x="6507888" y="3231826"/>
            <a:ext cx="2301881" cy="230832"/>
          </a:xfrm>
          <a:prstGeom prst="rect">
            <a:avLst/>
          </a:prstGeom>
          <a:noFill/>
        </p:spPr>
        <p:txBody>
          <a:bodyPr wrap="square" rtlCol="0">
            <a:spAutoFit/>
          </a:bodyPr>
          <a:lstStyle/>
          <a:p>
            <a:r>
              <a:rPr lang="cs-CZ" sz="900" b="1" dirty="0" smtClean="0">
                <a:solidFill>
                  <a:schemeClr val="tx2"/>
                </a:solidFill>
                <a:cs typeface="Lato Black"/>
              </a:rPr>
              <a:t>03 - DOKOMPLETACE CHYBĚJÍCÍCH DÍLŮ</a:t>
            </a:r>
            <a:endParaRPr lang="pt-BR" sz="900" b="1" dirty="0" smtClean="0">
              <a:solidFill>
                <a:schemeClr val="tx2"/>
              </a:solidFill>
              <a:cs typeface="Lato Black"/>
            </a:endParaRPr>
          </a:p>
        </p:txBody>
      </p:sp>
      <p:sp>
        <p:nvSpPr>
          <p:cNvPr id="71" name="TextBox 46"/>
          <p:cNvSpPr txBox="1"/>
          <p:nvPr/>
        </p:nvSpPr>
        <p:spPr>
          <a:xfrm>
            <a:off x="6507889" y="3477984"/>
            <a:ext cx="2301881" cy="230832"/>
          </a:xfrm>
          <a:prstGeom prst="rect">
            <a:avLst/>
          </a:prstGeom>
          <a:noFill/>
        </p:spPr>
        <p:txBody>
          <a:bodyPr wrap="square" rtlCol="0">
            <a:spAutoFit/>
          </a:bodyPr>
          <a:lstStyle/>
          <a:p>
            <a:r>
              <a:rPr lang="cs-CZ" sz="900" b="1" dirty="0" smtClean="0">
                <a:solidFill>
                  <a:schemeClr val="tx2"/>
                </a:solidFill>
                <a:cs typeface="Lato Black"/>
              </a:rPr>
              <a:t>04 - VÝMĚNA VYZTUŽOVACÍCH PRVKŮ</a:t>
            </a:r>
            <a:endParaRPr lang="pt-BR" sz="900" b="1" dirty="0" smtClean="0">
              <a:solidFill>
                <a:schemeClr val="tx2"/>
              </a:solidFill>
              <a:cs typeface="Lato Black"/>
            </a:endParaRPr>
          </a:p>
        </p:txBody>
      </p:sp>
      <p:sp>
        <p:nvSpPr>
          <p:cNvPr id="72" name="TextBox 46"/>
          <p:cNvSpPr txBox="1"/>
          <p:nvPr/>
        </p:nvSpPr>
        <p:spPr>
          <a:xfrm>
            <a:off x="6507889" y="3750291"/>
            <a:ext cx="2301881" cy="230832"/>
          </a:xfrm>
          <a:prstGeom prst="rect">
            <a:avLst/>
          </a:prstGeom>
          <a:noFill/>
        </p:spPr>
        <p:txBody>
          <a:bodyPr wrap="square" rtlCol="0">
            <a:spAutoFit/>
          </a:bodyPr>
          <a:lstStyle/>
          <a:p>
            <a:r>
              <a:rPr lang="cs-CZ" sz="900" b="1" dirty="0" smtClean="0">
                <a:solidFill>
                  <a:schemeClr val="tx2"/>
                </a:solidFill>
                <a:cs typeface="Lato Black"/>
              </a:rPr>
              <a:t>05 - RENOVACE PLECHŮ</a:t>
            </a:r>
            <a:endParaRPr lang="pt-BR" sz="900" b="1" dirty="0" smtClean="0">
              <a:solidFill>
                <a:schemeClr val="tx2"/>
              </a:solidFill>
              <a:cs typeface="Lato Black"/>
            </a:endParaRPr>
          </a:p>
        </p:txBody>
      </p:sp>
      <p:sp>
        <p:nvSpPr>
          <p:cNvPr id="73" name="TextBox 46"/>
          <p:cNvSpPr txBox="1"/>
          <p:nvPr/>
        </p:nvSpPr>
        <p:spPr>
          <a:xfrm>
            <a:off x="6507889" y="3992999"/>
            <a:ext cx="2301881" cy="230832"/>
          </a:xfrm>
          <a:prstGeom prst="rect">
            <a:avLst/>
          </a:prstGeom>
          <a:noFill/>
        </p:spPr>
        <p:txBody>
          <a:bodyPr wrap="square" rtlCol="0">
            <a:spAutoFit/>
          </a:bodyPr>
          <a:lstStyle/>
          <a:p>
            <a:r>
              <a:rPr lang="cs-CZ" sz="900" b="1" dirty="0" smtClean="0">
                <a:solidFill>
                  <a:schemeClr val="tx2"/>
                </a:solidFill>
                <a:cs typeface="Lato Black"/>
              </a:rPr>
              <a:t>06 - VÝMĚNA POŠKOZENÝCH PLECHŮ</a:t>
            </a:r>
            <a:endParaRPr lang="pt-BR" sz="900" b="1" dirty="0" smtClean="0">
              <a:solidFill>
                <a:schemeClr val="tx2"/>
              </a:solidFill>
              <a:cs typeface="Lato Black"/>
            </a:endParaRPr>
          </a:p>
        </p:txBody>
      </p:sp>
      <p:sp>
        <p:nvSpPr>
          <p:cNvPr id="74" name="TextBox 46"/>
          <p:cNvSpPr txBox="1"/>
          <p:nvPr/>
        </p:nvSpPr>
        <p:spPr>
          <a:xfrm>
            <a:off x="6507889" y="4234742"/>
            <a:ext cx="2440619" cy="230832"/>
          </a:xfrm>
          <a:prstGeom prst="rect">
            <a:avLst/>
          </a:prstGeom>
          <a:noFill/>
        </p:spPr>
        <p:txBody>
          <a:bodyPr wrap="square" rtlCol="0">
            <a:spAutoFit/>
          </a:bodyPr>
          <a:lstStyle/>
          <a:p>
            <a:r>
              <a:rPr lang="cs-CZ" sz="900" b="1" dirty="0" smtClean="0">
                <a:solidFill>
                  <a:schemeClr val="tx2"/>
                </a:solidFill>
                <a:cs typeface="Lato Black"/>
              </a:rPr>
              <a:t>07 - ZPĚTNÁ MONTÁŽ</a:t>
            </a:r>
            <a:endParaRPr lang="pt-BR" sz="900" b="1" dirty="0" smtClean="0">
              <a:solidFill>
                <a:schemeClr val="tx2"/>
              </a:solidFill>
              <a:cs typeface="Lato Black"/>
            </a:endParaRPr>
          </a:p>
        </p:txBody>
      </p:sp>
      <p:sp>
        <p:nvSpPr>
          <p:cNvPr id="75" name="TextBox 46"/>
          <p:cNvSpPr txBox="1"/>
          <p:nvPr/>
        </p:nvSpPr>
        <p:spPr>
          <a:xfrm>
            <a:off x="6507889" y="2297123"/>
            <a:ext cx="2301881" cy="276999"/>
          </a:xfrm>
          <a:prstGeom prst="rect">
            <a:avLst/>
          </a:prstGeom>
          <a:noFill/>
        </p:spPr>
        <p:txBody>
          <a:bodyPr wrap="square" rtlCol="0">
            <a:spAutoFit/>
          </a:bodyPr>
          <a:lstStyle/>
          <a:p>
            <a:r>
              <a:rPr lang="cs-CZ" sz="1200" b="1" dirty="0" smtClean="0">
                <a:solidFill>
                  <a:schemeClr val="accent4">
                    <a:lumMod val="75000"/>
                  </a:schemeClr>
                </a:solidFill>
                <a:cs typeface="Lato Black"/>
              </a:rPr>
              <a:t>POSTUP OPRAVY NÁDRŽE</a:t>
            </a:r>
            <a:endParaRPr lang="pt-BR" sz="1200" b="1" dirty="0" smtClean="0">
              <a:solidFill>
                <a:schemeClr val="accent4">
                  <a:lumMod val="75000"/>
                </a:schemeClr>
              </a:solidFill>
              <a:cs typeface="Lato Black"/>
            </a:endParaRPr>
          </a:p>
        </p:txBody>
      </p:sp>
      <p:sp>
        <p:nvSpPr>
          <p:cNvPr id="77" name="Ovál 76"/>
          <p:cNvSpPr/>
          <p:nvPr/>
        </p:nvSpPr>
        <p:spPr>
          <a:xfrm>
            <a:off x="303735" y="2350709"/>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8" name="Ovál 77"/>
          <p:cNvSpPr/>
          <p:nvPr/>
        </p:nvSpPr>
        <p:spPr>
          <a:xfrm>
            <a:off x="1814941" y="2329508"/>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9" name="Ovál 78"/>
          <p:cNvSpPr/>
          <p:nvPr/>
        </p:nvSpPr>
        <p:spPr>
          <a:xfrm>
            <a:off x="3358771" y="2330860"/>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80" name="Ovál 79"/>
          <p:cNvSpPr/>
          <p:nvPr/>
        </p:nvSpPr>
        <p:spPr>
          <a:xfrm>
            <a:off x="303735" y="3567020"/>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81" name="Ovál 80"/>
          <p:cNvSpPr/>
          <p:nvPr/>
        </p:nvSpPr>
        <p:spPr>
          <a:xfrm>
            <a:off x="1838385" y="3567020"/>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82" name="Ovál 81"/>
          <p:cNvSpPr/>
          <p:nvPr/>
        </p:nvSpPr>
        <p:spPr>
          <a:xfrm>
            <a:off x="3358771" y="3564543"/>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83" name="Ovál 82"/>
          <p:cNvSpPr/>
          <p:nvPr/>
        </p:nvSpPr>
        <p:spPr>
          <a:xfrm>
            <a:off x="4878567" y="2342748"/>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6" name="TextovéPole 75"/>
          <p:cNvSpPr txBox="1"/>
          <p:nvPr/>
        </p:nvSpPr>
        <p:spPr>
          <a:xfrm>
            <a:off x="285155" y="2319976"/>
            <a:ext cx="227660" cy="246221"/>
          </a:xfrm>
          <a:prstGeom prst="rect">
            <a:avLst/>
          </a:prstGeom>
          <a:noFill/>
        </p:spPr>
        <p:txBody>
          <a:bodyPr wrap="square" rtlCol="0">
            <a:spAutoFit/>
          </a:bodyPr>
          <a:lstStyle/>
          <a:p>
            <a:pPr algn="ctr"/>
            <a:r>
              <a:rPr lang="cs-CZ" sz="1000" b="1" dirty="0" smtClean="0">
                <a:solidFill>
                  <a:schemeClr val="bg1"/>
                </a:solidFill>
              </a:rPr>
              <a:t>1</a:t>
            </a:r>
            <a:endParaRPr lang="cs-CZ" sz="1000" b="1" dirty="0">
              <a:solidFill>
                <a:schemeClr val="bg1"/>
              </a:solidFill>
            </a:endParaRPr>
          </a:p>
        </p:txBody>
      </p:sp>
      <p:sp>
        <p:nvSpPr>
          <p:cNvPr id="84" name="TextovéPole 83"/>
          <p:cNvSpPr txBox="1"/>
          <p:nvPr/>
        </p:nvSpPr>
        <p:spPr>
          <a:xfrm>
            <a:off x="1796361" y="2291899"/>
            <a:ext cx="227660" cy="246221"/>
          </a:xfrm>
          <a:prstGeom prst="rect">
            <a:avLst/>
          </a:prstGeom>
          <a:noFill/>
        </p:spPr>
        <p:txBody>
          <a:bodyPr wrap="square" rtlCol="0">
            <a:spAutoFit/>
          </a:bodyPr>
          <a:lstStyle/>
          <a:p>
            <a:pPr algn="ctr"/>
            <a:r>
              <a:rPr lang="cs-CZ" sz="1000" b="1" dirty="0" smtClean="0">
                <a:solidFill>
                  <a:schemeClr val="bg1"/>
                </a:solidFill>
              </a:rPr>
              <a:t>2</a:t>
            </a:r>
            <a:endParaRPr lang="cs-CZ" sz="1000" b="1" dirty="0">
              <a:solidFill>
                <a:schemeClr val="bg1"/>
              </a:solidFill>
            </a:endParaRPr>
          </a:p>
        </p:txBody>
      </p:sp>
      <p:sp>
        <p:nvSpPr>
          <p:cNvPr id="85" name="TextovéPole 84"/>
          <p:cNvSpPr txBox="1"/>
          <p:nvPr/>
        </p:nvSpPr>
        <p:spPr>
          <a:xfrm>
            <a:off x="3340191" y="2300623"/>
            <a:ext cx="227660" cy="246221"/>
          </a:xfrm>
          <a:prstGeom prst="rect">
            <a:avLst/>
          </a:prstGeom>
          <a:noFill/>
        </p:spPr>
        <p:txBody>
          <a:bodyPr wrap="square" rtlCol="0">
            <a:spAutoFit/>
          </a:bodyPr>
          <a:lstStyle/>
          <a:p>
            <a:pPr algn="ctr"/>
            <a:r>
              <a:rPr lang="cs-CZ" sz="1000" b="1" dirty="0" smtClean="0">
                <a:solidFill>
                  <a:schemeClr val="bg1"/>
                </a:solidFill>
              </a:rPr>
              <a:t>3</a:t>
            </a:r>
            <a:endParaRPr lang="cs-CZ" sz="1000" b="1" dirty="0">
              <a:solidFill>
                <a:schemeClr val="bg1"/>
              </a:solidFill>
            </a:endParaRPr>
          </a:p>
        </p:txBody>
      </p:sp>
      <p:sp>
        <p:nvSpPr>
          <p:cNvPr id="86" name="TextovéPole 85"/>
          <p:cNvSpPr txBox="1"/>
          <p:nvPr/>
        </p:nvSpPr>
        <p:spPr>
          <a:xfrm>
            <a:off x="285155" y="3542090"/>
            <a:ext cx="227660" cy="246221"/>
          </a:xfrm>
          <a:prstGeom prst="rect">
            <a:avLst/>
          </a:prstGeom>
          <a:noFill/>
        </p:spPr>
        <p:txBody>
          <a:bodyPr wrap="square" rtlCol="0">
            <a:spAutoFit/>
          </a:bodyPr>
          <a:lstStyle/>
          <a:p>
            <a:pPr algn="ctr"/>
            <a:r>
              <a:rPr lang="cs-CZ" sz="1000" b="1" dirty="0" smtClean="0">
                <a:solidFill>
                  <a:schemeClr val="bg1"/>
                </a:solidFill>
              </a:rPr>
              <a:t>4</a:t>
            </a:r>
            <a:endParaRPr lang="cs-CZ" sz="1000" b="1" dirty="0">
              <a:solidFill>
                <a:schemeClr val="bg1"/>
              </a:solidFill>
            </a:endParaRPr>
          </a:p>
        </p:txBody>
      </p:sp>
      <p:sp>
        <p:nvSpPr>
          <p:cNvPr id="87" name="TextovéPole 86"/>
          <p:cNvSpPr txBox="1"/>
          <p:nvPr/>
        </p:nvSpPr>
        <p:spPr>
          <a:xfrm>
            <a:off x="1819805" y="3542090"/>
            <a:ext cx="227660" cy="246221"/>
          </a:xfrm>
          <a:prstGeom prst="rect">
            <a:avLst/>
          </a:prstGeom>
          <a:noFill/>
        </p:spPr>
        <p:txBody>
          <a:bodyPr wrap="square" rtlCol="0">
            <a:spAutoFit/>
          </a:bodyPr>
          <a:lstStyle/>
          <a:p>
            <a:pPr algn="ctr"/>
            <a:r>
              <a:rPr lang="cs-CZ" sz="1000" b="1" dirty="0" smtClean="0">
                <a:solidFill>
                  <a:schemeClr val="bg1"/>
                </a:solidFill>
              </a:rPr>
              <a:t>5</a:t>
            </a:r>
            <a:endParaRPr lang="cs-CZ" sz="1000" b="1" dirty="0">
              <a:solidFill>
                <a:schemeClr val="bg1"/>
              </a:solidFill>
            </a:endParaRPr>
          </a:p>
        </p:txBody>
      </p:sp>
      <p:sp>
        <p:nvSpPr>
          <p:cNvPr id="88" name="TextovéPole 87"/>
          <p:cNvSpPr txBox="1"/>
          <p:nvPr/>
        </p:nvSpPr>
        <p:spPr>
          <a:xfrm>
            <a:off x="3340191" y="3542889"/>
            <a:ext cx="227660" cy="246221"/>
          </a:xfrm>
          <a:prstGeom prst="rect">
            <a:avLst/>
          </a:prstGeom>
          <a:noFill/>
        </p:spPr>
        <p:txBody>
          <a:bodyPr wrap="square" rtlCol="0">
            <a:spAutoFit/>
          </a:bodyPr>
          <a:lstStyle/>
          <a:p>
            <a:pPr algn="ctr"/>
            <a:r>
              <a:rPr lang="cs-CZ" sz="1000" b="1" dirty="0" smtClean="0">
                <a:solidFill>
                  <a:schemeClr val="bg1"/>
                </a:solidFill>
              </a:rPr>
              <a:t>6</a:t>
            </a:r>
            <a:endParaRPr lang="cs-CZ" sz="1000" b="1" dirty="0">
              <a:solidFill>
                <a:schemeClr val="bg1"/>
              </a:solidFill>
            </a:endParaRPr>
          </a:p>
        </p:txBody>
      </p:sp>
      <p:sp>
        <p:nvSpPr>
          <p:cNvPr id="89" name="TextovéPole 88"/>
          <p:cNvSpPr txBox="1"/>
          <p:nvPr/>
        </p:nvSpPr>
        <p:spPr>
          <a:xfrm>
            <a:off x="4859987" y="2312511"/>
            <a:ext cx="227660" cy="246221"/>
          </a:xfrm>
          <a:prstGeom prst="rect">
            <a:avLst/>
          </a:prstGeom>
          <a:noFill/>
        </p:spPr>
        <p:txBody>
          <a:bodyPr wrap="square" rtlCol="0">
            <a:spAutoFit/>
          </a:bodyPr>
          <a:lstStyle/>
          <a:p>
            <a:pPr algn="ctr"/>
            <a:r>
              <a:rPr lang="cs-CZ" sz="1000" b="1" dirty="0" smtClean="0">
                <a:solidFill>
                  <a:schemeClr val="bg1"/>
                </a:solidFill>
              </a:rPr>
              <a:t>7</a:t>
            </a:r>
            <a:endParaRPr lang="cs-CZ" sz="1000" b="1" dirty="0">
              <a:solidFill>
                <a:schemeClr val="bg1"/>
              </a:solidFill>
            </a:endParaRPr>
          </a:p>
        </p:txBody>
      </p:sp>
    </p:spTree>
    <p:extLst>
      <p:ext uri="{BB962C8B-B14F-4D97-AF65-F5344CB8AC3E}">
        <p14:creationId xmlns:p14="http://schemas.microsoft.com/office/powerpoint/2010/main" val="16127131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wipe(left)">
                                      <p:cBhvr>
                                        <p:cTn id="10" dur="500"/>
                                        <p:tgtEl>
                                          <p:spTgt spid="7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6"/>
                                        </p:tgtEl>
                                        <p:attrNameLst>
                                          <p:attrName>style.visibility</p:attrName>
                                        </p:attrNameLst>
                                      </p:cBhvr>
                                      <p:to>
                                        <p:strVal val="visible"/>
                                      </p:to>
                                    </p:set>
                                    <p:animEffect transition="in" filter="wipe(down)">
                                      <p:cBhvr>
                                        <p:cTn id="18" dur="500"/>
                                        <p:tgtEl>
                                          <p:spTgt spid="7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animEffect transition="in" filter="wipe(left)">
                                      <p:cBhvr>
                                        <p:cTn id="21" dur="500"/>
                                        <p:tgtEl>
                                          <p:spTgt spid="65"/>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77"/>
                                        </p:tgtEl>
                                        <p:attrNameLst>
                                          <p:attrName>style.visibility</p:attrName>
                                        </p:attrNameLst>
                                      </p:cBhvr>
                                      <p:to>
                                        <p:strVal val="visible"/>
                                      </p:to>
                                    </p:set>
                                    <p:animEffect transition="in" filter="barn(inVertical)">
                                      <p:cBhvr>
                                        <p:cTn id="25" dur="500"/>
                                        <p:tgtEl>
                                          <p:spTgt spid="7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wipe(down)">
                                      <p:cBhvr>
                                        <p:cTn id="30" dur="500"/>
                                        <p:tgtEl>
                                          <p:spTgt spid="4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69"/>
                                        </p:tgtEl>
                                        <p:attrNameLst>
                                          <p:attrName>style.visibility</p:attrName>
                                        </p:attrNameLst>
                                      </p:cBhvr>
                                      <p:to>
                                        <p:strVal val="visible"/>
                                      </p:to>
                                    </p:set>
                                    <p:animEffect transition="in" filter="wipe(left)">
                                      <p:cBhvr>
                                        <p:cTn id="34" dur="500"/>
                                        <p:tgtEl>
                                          <p:spTgt spid="69"/>
                                        </p:tgtEl>
                                      </p:cBhvr>
                                    </p:animEffect>
                                  </p:childTnLst>
                                </p:cTn>
                              </p:par>
                            </p:childTnLst>
                          </p:cTn>
                        </p:par>
                        <p:par>
                          <p:cTn id="35" fill="hold">
                            <p:stCondLst>
                              <p:cond delay="1000"/>
                            </p:stCondLst>
                            <p:childTnLst>
                              <p:par>
                                <p:cTn id="36" presetID="16" presetClass="entr" presetSubtype="21" fill="hold" grpId="0" nodeType="afterEffect">
                                  <p:stCondLst>
                                    <p:cond delay="0"/>
                                  </p:stCondLst>
                                  <p:childTnLst>
                                    <p:set>
                                      <p:cBhvr>
                                        <p:cTn id="37" dur="1" fill="hold">
                                          <p:stCondLst>
                                            <p:cond delay="0"/>
                                          </p:stCondLst>
                                        </p:cTn>
                                        <p:tgtEl>
                                          <p:spTgt spid="78"/>
                                        </p:tgtEl>
                                        <p:attrNameLst>
                                          <p:attrName>style.visibility</p:attrName>
                                        </p:attrNameLst>
                                      </p:cBhvr>
                                      <p:to>
                                        <p:strVal val="visible"/>
                                      </p:to>
                                    </p:set>
                                    <p:animEffect transition="in" filter="barn(inVertical)">
                                      <p:cBhvr>
                                        <p:cTn id="38" dur="500"/>
                                        <p:tgtEl>
                                          <p:spTgt spid="7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84"/>
                                        </p:tgtEl>
                                        <p:attrNameLst>
                                          <p:attrName>style.visibility</p:attrName>
                                        </p:attrNameLst>
                                      </p:cBhvr>
                                      <p:to>
                                        <p:strVal val="visible"/>
                                      </p:to>
                                    </p:set>
                                    <p:animEffect transition="in" filter="wipe(down)">
                                      <p:cBhvr>
                                        <p:cTn id="41" dur="500"/>
                                        <p:tgtEl>
                                          <p:spTgt spid="8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57"/>
                                        </p:tgtEl>
                                        <p:attrNameLst>
                                          <p:attrName>style.visibility</p:attrName>
                                        </p:attrNameLst>
                                      </p:cBhvr>
                                      <p:to>
                                        <p:strVal val="visible"/>
                                      </p:to>
                                    </p:set>
                                    <p:animEffect transition="in" filter="wipe(down)">
                                      <p:cBhvr>
                                        <p:cTn id="46" dur="500"/>
                                        <p:tgtEl>
                                          <p:spTgt spid="57"/>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85"/>
                                        </p:tgtEl>
                                        <p:attrNameLst>
                                          <p:attrName>style.visibility</p:attrName>
                                        </p:attrNameLst>
                                      </p:cBhvr>
                                      <p:to>
                                        <p:strVal val="visible"/>
                                      </p:to>
                                    </p:set>
                                    <p:animEffect transition="in" filter="wipe(down)">
                                      <p:cBhvr>
                                        <p:cTn id="49" dur="500"/>
                                        <p:tgtEl>
                                          <p:spTgt spid="85"/>
                                        </p:tgtEl>
                                      </p:cBhvr>
                                    </p:animEffect>
                                  </p:childTnLst>
                                </p:cTn>
                              </p:par>
                            </p:childTnLst>
                          </p:cTn>
                        </p:par>
                        <p:par>
                          <p:cTn id="50" fill="hold">
                            <p:stCondLst>
                              <p:cond delay="500"/>
                            </p:stCondLst>
                            <p:childTnLst>
                              <p:par>
                                <p:cTn id="51" presetID="16" presetClass="entr" presetSubtype="21" fill="hold" grpId="0" nodeType="afterEffect">
                                  <p:stCondLst>
                                    <p:cond delay="0"/>
                                  </p:stCondLst>
                                  <p:childTnLst>
                                    <p:set>
                                      <p:cBhvr>
                                        <p:cTn id="52" dur="1" fill="hold">
                                          <p:stCondLst>
                                            <p:cond delay="0"/>
                                          </p:stCondLst>
                                        </p:cTn>
                                        <p:tgtEl>
                                          <p:spTgt spid="79"/>
                                        </p:tgtEl>
                                        <p:attrNameLst>
                                          <p:attrName>style.visibility</p:attrName>
                                        </p:attrNameLst>
                                      </p:cBhvr>
                                      <p:to>
                                        <p:strVal val="visible"/>
                                      </p:to>
                                    </p:set>
                                    <p:animEffect transition="in" filter="barn(inVertical)">
                                      <p:cBhvr>
                                        <p:cTn id="53" dur="500"/>
                                        <p:tgtEl>
                                          <p:spTgt spid="79"/>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70"/>
                                        </p:tgtEl>
                                        <p:attrNameLst>
                                          <p:attrName>style.visibility</p:attrName>
                                        </p:attrNameLst>
                                      </p:cBhvr>
                                      <p:to>
                                        <p:strVal val="visible"/>
                                      </p:to>
                                    </p:set>
                                    <p:animEffect transition="in" filter="wipe(left)">
                                      <p:cBhvr>
                                        <p:cTn id="56" dur="500"/>
                                        <p:tgtEl>
                                          <p:spTgt spid="7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60"/>
                                        </p:tgtEl>
                                        <p:attrNameLst>
                                          <p:attrName>style.visibility</p:attrName>
                                        </p:attrNameLst>
                                      </p:cBhvr>
                                      <p:to>
                                        <p:strVal val="visible"/>
                                      </p:to>
                                    </p:set>
                                    <p:animEffect transition="in" filter="wipe(down)">
                                      <p:cBhvr>
                                        <p:cTn id="61" dur="500"/>
                                        <p:tgtEl>
                                          <p:spTgt spid="60"/>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86"/>
                                        </p:tgtEl>
                                        <p:attrNameLst>
                                          <p:attrName>style.visibility</p:attrName>
                                        </p:attrNameLst>
                                      </p:cBhvr>
                                      <p:to>
                                        <p:strVal val="visible"/>
                                      </p:to>
                                    </p:set>
                                    <p:animEffect transition="in" filter="wipe(down)">
                                      <p:cBhvr>
                                        <p:cTn id="64" dur="500"/>
                                        <p:tgtEl>
                                          <p:spTgt spid="86"/>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71"/>
                                        </p:tgtEl>
                                        <p:attrNameLst>
                                          <p:attrName>style.visibility</p:attrName>
                                        </p:attrNameLst>
                                      </p:cBhvr>
                                      <p:to>
                                        <p:strVal val="visible"/>
                                      </p:to>
                                    </p:set>
                                    <p:animEffect transition="in" filter="wipe(left)">
                                      <p:cBhvr>
                                        <p:cTn id="67" dur="500"/>
                                        <p:tgtEl>
                                          <p:spTgt spid="71"/>
                                        </p:tgtEl>
                                      </p:cBhvr>
                                    </p:animEffect>
                                  </p:childTnLst>
                                </p:cTn>
                              </p:par>
                            </p:childTnLst>
                          </p:cTn>
                        </p:par>
                        <p:par>
                          <p:cTn id="68" fill="hold">
                            <p:stCondLst>
                              <p:cond delay="500"/>
                            </p:stCondLst>
                            <p:childTnLst>
                              <p:par>
                                <p:cTn id="69" presetID="16" presetClass="entr" presetSubtype="21" fill="hold" grpId="0" nodeType="afterEffect">
                                  <p:stCondLst>
                                    <p:cond delay="0"/>
                                  </p:stCondLst>
                                  <p:childTnLst>
                                    <p:set>
                                      <p:cBhvr>
                                        <p:cTn id="70" dur="1" fill="hold">
                                          <p:stCondLst>
                                            <p:cond delay="0"/>
                                          </p:stCondLst>
                                        </p:cTn>
                                        <p:tgtEl>
                                          <p:spTgt spid="80"/>
                                        </p:tgtEl>
                                        <p:attrNameLst>
                                          <p:attrName>style.visibility</p:attrName>
                                        </p:attrNameLst>
                                      </p:cBhvr>
                                      <p:to>
                                        <p:strVal val="visible"/>
                                      </p:to>
                                    </p:set>
                                    <p:animEffect transition="in" filter="barn(inVertical)">
                                      <p:cBhvr>
                                        <p:cTn id="71" dur="500"/>
                                        <p:tgtEl>
                                          <p:spTgt spid="8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wipe(down)">
                                      <p:cBhvr>
                                        <p:cTn id="76" dur="500"/>
                                        <p:tgtEl>
                                          <p:spTgt spid="61"/>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87"/>
                                        </p:tgtEl>
                                        <p:attrNameLst>
                                          <p:attrName>style.visibility</p:attrName>
                                        </p:attrNameLst>
                                      </p:cBhvr>
                                      <p:to>
                                        <p:strVal val="visible"/>
                                      </p:to>
                                    </p:set>
                                    <p:animEffect transition="in" filter="wipe(down)">
                                      <p:cBhvr>
                                        <p:cTn id="79" dur="500"/>
                                        <p:tgtEl>
                                          <p:spTgt spid="87"/>
                                        </p:tgtEl>
                                      </p:cBhvr>
                                    </p:animEffect>
                                  </p:childTnLst>
                                </p:cTn>
                              </p:par>
                            </p:childTnLst>
                          </p:cTn>
                        </p:par>
                        <p:par>
                          <p:cTn id="80" fill="hold">
                            <p:stCondLst>
                              <p:cond delay="500"/>
                            </p:stCondLst>
                            <p:childTnLst>
                              <p:par>
                                <p:cTn id="81" presetID="16" presetClass="entr" presetSubtype="21" fill="hold" grpId="0" nodeType="afterEffect">
                                  <p:stCondLst>
                                    <p:cond delay="0"/>
                                  </p:stCondLst>
                                  <p:childTnLst>
                                    <p:set>
                                      <p:cBhvr>
                                        <p:cTn id="82" dur="1" fill="hold">
                                          <p:stCondLst>
                                            <p:cond delay="0"/>
                                          </p:stCondLst>
                                        </p:cTn>
                                        <p:tgtEl>
                                          <p:spTgt spid="81"/>
                                        </p:tgtEl>
                                        <p:attrNameLst>
                                          <p:attrName>style.visibility</p:attrName>
                                        </p:attrNameLst>
                                      </p:cBhvr>
                                      <p:to>
                                        <p:strVal val="visible"/>
                                      </p:to>
                                    </p:set>
                                    <p:animEffect transition="in" filter="barn(inVertical)">
                                      <p:cBhvr>
                                        <p:cTn id="83" dur="500"/>
                                        <p:tgtEl>
                                          <p:spTgt spid="81"/>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72"/>
                                        </p:tgtEl>
                                        <p:attrNameLst>
                                          <p:attrName>style.visibility</p:attrName>
                                        </p:attrNameLst>
                                      </p:cBhvr>
                                      <p:to>
                                        <p:strVal val="visible"/>
                                      </p:to>
                                    </p:set>
                                    <p:animEffect transition="in" filter="wipe(left)">
                                      <p:cBhvr>
                                        <p:cTn id="86" dur="500"/>
                                        <p:tgtEl>
                                          <p:spTgt spid="72"/>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62"/>
                                        </p:tgtEl>
                                        <p:attrNameLst>
                                          <p:attrName>style.visibility</p:attrName>
                                        </p:attrNameLst>
                                      </p:cBhvr>
                                      <p:to>
                                        <p:strVal val="visible"/>
                                      </p:to>
                                    </p:set>
                                    <p:animEffect transition="in" filter="wipe(down)">
                                      <p:cBhvr>
                                        <p:cTn id="91" dur="500"/>
                                        <p:tgtEl>
                                          <p:spTgt spid="62"/>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88"/>
                                        </p:tgtEl>
                                        <p:attrNameLst>
                                          <p:attrName>style.visibility</p:attrName>
                                        </p:attrNameLst>
                                      </p:cBhvr>
                                      <p:to>
                                        <p:strVal val="visible"/>
                                      </p:to>
                                    </p:set>
                                    <p:animEffect transition="in" filter="wipe(down)">
                                      <p:cBhvr>
                                        <p:cTn id="94" dur="500"/>
                                        <p:tgtEl>
                                          <p:spTgt spid="88"/>
                                        </p:tgtEl>
                                      </p:cBhvr>
                                    </p:animEffect>
                                  </p:childTnLst>
                                </p:cTn>
                              </p:par>
                            </p:childTnLst>
                          </p:cTn>
                        </p:par>
                        <p:par>
                          <p:cTn id="95" fill="hold">
                            <p:stCondLst>
                              <p:cond delay="500"/>
                            </p:stCondLst>
                            <p:childTnLst>
                              <p:par>
                                <p:cTn id="96" presetID="16" presetClass="entr" presetSubtype="21" fill="hold" grpId="0" nodeType="afterEffect">
                                  <p:stCondLst>
                                    <p:cond delay="0"/>
                                  </p:stCondLst>
                                  <p:childTnLst>
                                    <p:set>
                                      <p:cBhvr>
                                        <p:cTn id="97" dur="1" fill="hold">
                                          <p:stCondLst>
                                            <p:cond delay="0"/>
                                          </p:stCondLst>
                                        </p:cTn>
                                        <p:tgtEl>
                                          <p:spTgt spid="82"/>
                                        </p:tgtEl>
                                        <p:attrNameLst>
                                          <p:attrName>style.visibility</p:attrName>
                                        </p:attrNameLst>
                                      </p:cBhvr>
                                      <p:to>
                                        <p:strVal val="visible"/>
                                      </p:to>
                                    </p:set>
                                    <p:animEffect transition="in" filter="barn(inVertical)">
                                      <p:cBhvr>
                                        <p:cTn id="98" dur="500"/>
                                        <p:tgtEl>
                                          <p:spTgt spid="82"/>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73"/>
                                        </p:tgtEl>
                                        <p:attrNameLst>
                                          <p:attrName>style.visibility</p:attrName>
                                        </p:attrNameLst>
                                      </p:cBhvr>
                                      <p:to>
                                        <p:strVal val="visible"/>
                                      </p:to>
                                    </p:set>
                                    <p:animEffect transition="in" filter="wipe(left)">
                                      <p:cBhvr>
                                        <p:cTn id="101" dur="500"/>
                                        <p:tgtEl>
                                          <p:spTgt spid="73"/>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nodeType="clickEffect">
                                  <p:stCondLst>
                                    <p:cond delay="0"/>
                                  </p:stCondLst>
                                  <p:childTnLst>
                                    <p:set>
                                      <p:cBhvr>
                                        <p:cTn id="105" dur="1" fill="hold">
                                          <p:stCondLst>
                                            <p:cond delay="0"/>
                                          </p:stCondLst>
                                        </p:cTn>
                                        <p:tgtEl>
                                          <p:spTgt spid="63"/>
                                        </p:tgtEl>
                                        <p:attrNameLst>
                                          <p:attrName>style.visibility</p:attrName>
                                        </p:attrNameLst>
                                      </p:cBhvr>
                                      <p:to>
                                        <p:strVal val="visible"/>
                                      </p:to>
                                    </p:set>
                                    <p:animEffect transition="in" filter="wipe(down)">
                                      <p:cBhvr>
                                        <p:cTn id="106" dur="500"/>
                                        <p:tgtEl>
                                          <p:spTgt spid="63"/>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89"/>
                                        </p:tgtEl>
                                        <p:attrNameLst>
                                          <p:attrName>style.visibility</p:attrName>
                                        </p:attrNameLst>
                                      </p:cBhvr>
                                      <p:to>
                                        <p:strVal val="visible"/>
                                      </p:to>
                                    </p:set>
                                    <p:animEffect transition="in" filter="wipe(down)">
                                      <p:cBhvr>
                                        <p:cTn id="109" dur="500"/>
                                        <p:tgtEl>
                                          <p:spTgt spid="89"/>
                                        </p:tgtEl>
                                      </p:cBhvr>
                                    </p:animEffect>
                                  </p:childTnLst>
                                </p:cTn>
                              </p:par>
                              <p:par>
                                <p:cTn id="110" presetID="16" presetClass="entr" presetSubtype="21" fill="hold" grpId="0" nodeType="withEffect">
                                  <p:stCondLst>
                                    <p:cond delay="0"/>
                                  </p:stCondLst>
                                  <p:childTnLst>
                                    <p:set>
                                      <p:cBhvr>
                                        <p:cTn id="111" dur="1" fill="hold">
                                          <p:stCondLst>
                                            <p:cond delay="0"/>
                                          </p:stCondLst>
                                        </p:cTn>
                                        <p:tgtEl>
                                          <p:spTgt spid="83"/>
                                        </p:tgtEl>
                                        <p:attrNameLst>
                                          <p:attrName>style.visibility</p:attrName>
                                        </p:attrNameLst>
                                      </p:cBhvr>
                                      <p:to>
                                        <p:strVal val="visible"/>
                                      </p:to>
                                    </p:set>
                                    <p:animEffect transition="in" filter="barn(inVertical)">
                                      <p:cBhvr>
                                        <p:cTn id="112" dur="500"/>
                                        <p:tgtEl>
                                          <p:spTgt spid="83"/>
                                        </p:tgtEl>
                                      </p:cBhvr>
                                    </p:animEffect>
                                  </p:childTnLst>
                                </p:cTn>
                              </p:par>
                              <p:par>
                                <p:cTn id="113" presetID="22" presetClass="entr" presetSubtype="8" fill="hold" grpId="0" nodeType="withEffect">
                                  <p:stCondLst>
                                    <p:cond delay="0"/>
                                  </p:stCondLst>
                                  <p:childTnLst>
                                    <p:set>
                                      <p:cBhvr>
                                        <p:cTn id="114" dur="1" fill="hold">
                                          <p:stCondLst>
                                            <p:cond delay="0"/>
                                          </p:stCondLst>
                                        </p:cTn>
                                        <p:tgtEl>
                                          <p:spTgt spid="74"/>
                                        </p:tgtEl>
                                        <p:attrNameLst>
                                          <p:attrName>style.visibility</p:attrName>
                                        </p:attrNameLst>
                                      </p:cBhvr>
                                      <p:to>
                                        <p:strVal val="visible"/>
                                      </p:to>
                                    </p:set>
                                    <p:animEffect transition="in" filter="wipe(left)">
                                      <p:cBhvr>
                                        <p:cTn id="115"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65" grpId="0"/>
      <p:bldP spid="69" grpId="0"/>
      <p:bldP spid="70" grpId="0"/>
      <p:bldP spid="71" grpId="0"/>
      <p:bldP spid="72" grpId="0"/>
      <p:bldP spid="73" grpId="0"/>
      <p:bldP spid="74" grpId="0"/>
      <p:bldP spid="75" grpId="0"/>
      <p:bldP spid="77" grpId="0" animBg="1"/>
      <p:bldP spid="78" grpId="0" animBg="1"/>
      <p:bldP spid="79" grpId="0" animBg="1"/>
      <p:bldP spid="80" grpId="0" animBg="1"/>
      <p:bldP spid="81" grpId="0" animBg="1"/>
      <p:bldP spid="82" grpId="0" animBg="1"/>
      <p:bldP spid="83" grpId="0" animBg="1"/>
      <p:bldP spid="76" grpId="0"/>
      <p:bldP spid="84" grpId="0"/>
      <p:bldP spid="85" grpId="0"/>
      <p:bldP spid="86" grpId="0"/>
      <p:bldP spid="87" grpId="0"/>
      <p:bldP spid="88" grpId="0"/>
      <p:bldP spid="8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val 43"/>
          <p:cNvSpPr/>
          <p:nvPr/>
        </p:nvSpPr>
        <p:spPr>
          <a:xfrm>
            <a:off x="2401795" y="1696118"/>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45" name="Oval 44"/>
          <p:cNvSpPr/>
          <p:nvPr/>
        </p:nvSpPr>
        <p:spPr>
          <a:xfrm>
            <a:off x="4040335" y="1696118"/>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46" name="Oval 45"/>
          <p:cNvSpPr/>
          <p:nvPr/>
        </p:nvSpPr>
        <p:spPr>
          <a:xfrm>
            <a:off x="5629915" y="1696118"/>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47" name="Oval 46"/>
          <p:cNvSpPr/>
          <p:nvPr/>
        </p:nvSpPr>
        <p:spPr>
          <a:xfrm>
            <a:off x="7320752" y="1696118"/>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36" name="Oval 35"/>
          <p:cNvSpPr/>
          <p:nvPr/>
        </p:nvSpPr>
        <p:spPr>
          <a:xfrm>
            <a:off x="820009" y="1696118"/>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grpSp>
        <p:nvGrpSpPr>
          <p:cNvPr id="14" name="Group 13"/>
          <p:cNvGrpSpPr/>
          <p:nvPr/>
        </p:nvGrpSpPr>
        <p:grpSpPr>
          <a:xfrm>
            <a:off x="6800850" y="315195"/>
            <a:ext cx="1773188" cy="246221"/>
            <a:chOff x="6800850" y="315195"/>
            <a:chExt cx="1773188" cy="246221"/>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11" name="TextBox 10"/>
            <p:cNvSpPr txBox="1"/>
            <p:nvPr/>
          </p:nvSpPr>
          <p:spPr>
            <a:xfrm>
              <a:off x="6800850" y="330116"/>
              <a:ext cx="1123873"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GENERÁLNÍ OPRAVA</a:t>
              </a:r>
              <a:endParaRPr lang="pt-BR" sz="800" b="1" dirty="0" smtClean="0">
                <a:solidFill>
                  <a:schemeClr val="bg1">
                    <a:lumMod val="50000"/>
                  </a:schemeClr>
                </a:solidFill>
                <a:cs typeface="Lato Regular"/>
              </a:endParaRPr>
            </a:p>
          </p:txBody>
        </p:sp>
        <p:grpSp>
          <p:nvGrpSpPr>
            <p:cNvPr id="13" name="Group 12"/>
            <p:cNvGrpSpPr/>
            <p:nvPr/>
          </p:nvGrpSpPr>
          <p:grpSpPr>
            <a:xfrm>
              <a:off x="7895305" y="315195"/>
              <a:ext cx="433175" cy="246221"/>
              <a:chOff x="7948826" y="605866"/>
              <a:chExt cx="433175" cy="246221"/>
            </a:xfrm>
          </p:grpSpPr>
          <p:grpSp>
            <p:nvGrpSpPr>
              <p:cNvPr id="8" name="Group 7"/>
              <p:cNvGrpSpPr/>
              <p:nvPr/>
            </p:nvGrpSpPr>
            <p:grpSpPr>
              <a:xfrm rot="10800000">
                <a:off x="7948826" y="652835"/>
                <a:ext cx="360604" cy="172975"/>
                <a:chOff x="1984744" y="697023"/>
                <a:chExt cx="667488" cy="383291"/>
              </a:xfrm>
            </p:grpSpPr>
            <p:sp>
              <p:nvSpPr>
                <p:cNvPr id="6"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2"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26</a:t>
                </a:r>
                <a:endParaRPr lang="pt-BR" sz="1000" b="1" dirty="0" smtClean="0">
                  <a:solidFill>
                    <a:schemeClr val="bg1"/>
                  </a:solidFill>
                  <a:cs typeface="Lato Regular"/>
                </a:endParaRPr>
              </a:p>
            </p:txBody>
          </p:sp>
        </p:grpSp>
      </p:grpSp>
      <p:sp>
        <p:nvSpPr>
          <p:cNvPr id="63" name="TextBox 62"/>
          <p:cNvSpPr txBox="1"/>
          <p:nvPr/>
        </p:nvSpPr>
        <p:spPr>
          <a:xfrm>
            <a:off x="1461244" y="573350"/>
            <a:ext cx="2634574" cy="652486"/>
          </a:xfrm>
          <a:prstGeom prst="rect">
            <a:avLst/>
          </a:prstGeom>
          <a:noFill/>
        </p:spPr>
        <p:txBody>
          <a:bodyPr wrap="square" rtlCol="0">
            <a:spAutoFit/>
          </a:bodyPr>
          <a:lstStyle/>
          <a:p>
            <a:pPr>
              <a:lnSpc>
                <a:spcPct val="70000"/>
              </a:lnSpc>
            </a:pPr>
            <a:r>
              <a:rPr lang="cs-CZ" sz="3200" b="1" dirty="0" smtClean="0">
                <a:cs typeface="Lato Black"/>
              </a:rPr>
              <a:t>POSTUP</a:t>
            </a:r>
            <a:endParaRPr lang="pt-BR" sz="3200" b="1" dirty="0" smtClean="0">
              <a:cs typeface="Lato Black"/>
            </a:endParaRPr>
          </a:p>
          <a:p>
            <a:pPr>
              <a:lnSpc>
                <a:spcPct val="70000"/>
              </a:lnSpc>
            </a:pPr>
            <a:r>
              <a:rPr lang="cs-CZ" sz="2000" b="1" dirty="0" smtClean="0">
                <a:solidFill>
                  <a:srgbClr val="00B4FF"/>
                </a:solidFill>
                <a:cs typeface="Lato Black"/>
              </a:rPr>
              <a:t>GENERÁLNÍ OPRAVY</a:t>
            </a:r>
            <a:endParaRPr lang="pt-BR" sz="2000" b="1" dirty="0" smtClean="0">
              <a:solidFill>
                <a:srgbClr val="00B4FF"/>
              </a:solidFill>
              <a:cs typeface="Lato Black"/>
            </a:endParaRPr>
          </a:p>
        </p:txBody>
      </p:sp>
      <p:pic>
        <p:nvPicPr>
          <p:cNvPr id="65" name="Picture 6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51900" y="615758"/>
            <a:ext cx="506967" cy="506967"/>
          </a:xfrm>
          <a:prstGeom prst="rect">
            <a:avLst/>
          </a:prstGeom>
          <a:noFill/>
          <a:ln>
            <a:noFill/>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248" y="1762308"/>
            <a:ext cx="796800" cy="796800"/>
          </a:xfrm>
          <a:prstGeom prst="rect">
            <a:avLst/>
          </a:prstGeom>
          <a:noFill/>
          <a:ln>
            <a:noFill/>
          </a:ln>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4481" y="1762308"/>
            <a:ext cx="796800" cy="796800"/>
          </a:xfrm>
          <a:prstGeom prst="rect">
            <a:avLst/>
          </a:prstGeom>
          <a:noFill/>
          <a:ln>
            <a:noFill/>
          </a:ln>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7574" y="1762308"/>
            <a:ext cx="796800" cy="796800"/>
          </a:xfrm>
          <a:prstGeom prst="rect">
            <a:avLst/>
          </a:prstGeom>
          <a:noFill/>
          <a:ln>
            <a:noFill/>
          </a:ln>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4807" y="1762308"/>
            <a:ext cx="796800" cy="796800"/>
          </a:xfrm>
          <a:prstGeom prst="rect">
            <a:avLst/>
          </a:prstGeom>
          <a:noFill/>
          <a:ln>
            <a:noFill/>
          </a:ln>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01813" y="1762308"/>
            <a:ext cx="796800" cy="796800"/>
          </a:xfrm>
          <a:prstGeom prst="rect">
            <a:avLst/>
          </a:prstGeom>
          <a:noFill/>
          <a:ln>
            <a:noFill/>
          </a:ln>
        </p:spPr>
      </p:pic>
      <p:cxnSp>
        <p:nvCxnSpPr>
          <p:cNvPr id="21" name="Straight Connector 20"/>
          <p:cNvCxnSpPr/>
          <p:nvPr/>
        </p:nvCxnSpPr>
        <p:spPr>
          <a:xfrm>
            <a:off x="595614" y="1307214"/>
            <a:ext cx="7980886" cy="0"/>
          </a:xfrm>
          <a:prstGeom prst="line">
            <a:avLst/>
          </a:prstGeom>
          <a:ln w="38100" cmpd="sng">
            <a:solidFill>
              <a:schemeClr val="tx1">
                <a:lumMod val="10000"/>
                <a:lumOff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286751" y="1474035"/>
            <a:ext cx="6508689"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1285648" y="1469798"/>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2872233" y="1469798"/>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4506007" y="1469798"/>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6092592" y="1469798"/>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7788592" y="1469798"/>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58566" y="2670239"/>
            <a:ext cx="1444989" cy="415498"/>
          </a:xfrm>
          <a:prstGeom prst="rect">
            <a:avLst/>
          </a:prstGeom>
          <a:noFill/>
        </p:spPr>
        <p:txBody>
          <a:bodyPr wrap="square" rtlCol="0">
            <a:spAutoFit/>
          </a:bodyPr>
          <a:lstStyle/>
          <a:p>
            <a:pPr algn="ctr"/>
            <a:r>
              <a:rPr lang="cs-CZ" sz="1200" b="1" dirty="0" smtClean="0">
                <a:solidFill>
                  <a:schemeClr val="accent2"/>
                </a:solidFill>
                <a:cs typeface="Lato Regular"/>
              </a:rPr>
              <a:t>BROUŠENÍ SPOJŮ</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DEMONTÁŽ NÁDRŽE</a:t>
            </a:r>
            <a:endParaRPr lang="pt-BR" sz="800" b="1" dirty="0">
              <a:solidFill>
                <a:schemeClr val="bg1">
                  <a:lumMod val="50000"/>
                </a:schemeClr>
              </a:solidFill>
              <a:cs typeface="Lato Regular"/>
            </a:endParaRPr>
          </a:p>
        </p:txBody>
      </p:sp>
      <p:sp>
        <p:nvSpPr>
          <p:cNvPr id="39" name="TextBox 38"/>
          <p:cNvSpPr txBox="1"/>
          <p:nvPr/>
        </p:nvSpPr>
        <p:spPr>
          <a:xfrm>
            <a:off x="2092814" y="2670239"/>
            <a:ext cx="1463041" cy="400110"/>
          </a:xfrm>
          <a:prstGeom prst="rect">
            <a:avLst/>
          </a:prstGeom>
          <a:noFill/>
        </p:spPr>
        <p:txBody>
          <a:bodyPr wrap="square" rtlCol="0">
            <a:spAutoFit/>
          </a:bodyPr>
          <a:lstStyle/>
          <a:p>
            <a:pPr algn="ctr"/>
            <a:r>
              <a:rPr lang="cs-CZ" sz="1200" b="1" dirty="0" smtClean="0">
                <a:solidFill>
                  <a:schemeClr val="accent2"/>
                </a:solidFill>
                <a:cs typeface="Lato Regular"/>
              </a:rPr>
              <a:t>DEMONTÁŽ</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REVIZNÍHO VSTUPU</a:t>
            </a:r>
            <a:endParaRPr lang="pt-BR" sz="800" b="1" dirty="0">
              <a:solidFill>
                <a:schemeClr val="bg1">
                  <a:lumMod val="50000"/>
                </a:schemeClr>
              </a:solidFill>
              <a:cs typeface="Lato Regular"/>
            </a:endParaRPr>
          </a:p>
        </p:txBody>
      </p:sp>
      <p:sp>
        <p:nvSpPr>
          <p:cNvPr id="40" name="TextBox 39"/>
          <p:cNvSpPr txBox="1"/>
          <p:nvPr/>
        </p:nvSpPr>
        <p:spPr>
          <a:xfrm>
            <a:off x="3799831" y="2670239"/>
            <a:ext cx="1444989" cy="400110"/>
          </a:xfrm>
          <a:prstGeom prst="rect">
            <a:avLst/>
          </a:prstGeom>
          <a:noFill/>
        </p:spPr>
        <p:txBody>
          <a:bodyPr wrap="square" rtlCol="0">
            <a:spAutoFit/>
          </a:bodyPr>
          <a:lstStyle/>
          <a:p>
            <a:pPr algn="ctr"/>
            <a:r>
              <a:rPr lang="cs-CZ" sz="1200" b="1" dirty="0" smtClean="0">
                <a:solidFill>
                  <a:schemeClr val="accent2"/>
                </a:solidFill>
                <a:cs typeface="Lato Regular"/>
              </a:rPr>
              <a:t>ODBROUŠENÍ</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MATEK ŠROUBOVÝCH SPOJŮ</a:t>
            </a:r>
            <a:endParaRPr lang="pt-BR" sz="800" b="1" dirty="0">
              <a:solidFill>
                <a:schemeClr val="bg1">
                  <a:lumMod val="50000"/>
                </a:schemeClr>
              </a:solidFill>
              <a:cs typeface="Lato Regular"/>
            </a:endParaRPr>
          </a:p>
        </p:txBody>
      </p:sp>
      <p:sp>
        <p:nvSpPr>
          <p:cNvPr id="41" name="TextBox 40"/>
          <p:cNvSpPr txBox="1"/>
          <p:nvPr/>
        </p:nvSpPr>
        <p:spPr>
          <a:xfrm>
            <a:off x="5481160" y="2670239"/>
            <a:ext cx="1251939" cy="415498"/>
          </a:xfrm>
          <a:prstGeom prst="rect">
            <a:avLst/>
          </a:prstGeom>
          <a:noFill/>
        </p:spPr>
        <p:txBody>
          <a:bodyPr wrap="square" rtlCol="0">
            <a:spAutoFit/>
          </a:bodyPr>
          <a:lstStyle/>
          <a:p>
            <a:pPr algn="ctr"/>
            <a:r>
              <a:rPr lang="cs-CZ" sz="1200" b="1" dirty="0" smtClean="0">
                <a:solidFill>
                  <a:schemeClr val="accent2"/>
                </a:solidFill>
                <a:cs typeface="Lato Regular"/>
              </a:rPr>
              <a:t>DEMONTÁŽ</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KOTEVNÍHO PÁSKU</a:t>
            </a:r>
            <a:endParaRPr lang="pt-BR" sz="800" b="1" dirty="0">
              <a:solidFill>
                <a:schemeClr val="bg1">
                  <a:lumMod val="50000"/>
                </a:schemeClr>
              </a:solidFill>
              <a:cs typeface="Lato Regular"/>
            </a:endParaRPr>
          </a:p>
        </p:txBody>
      </p:sp>
      <p:sp>
        <p:nvSpPr>
          <p:cNvPr id="42" name="TextBox 41"/>
          <p:cNvSpPr txBox="1"/>
          <p:nvPr/>
        </p:nvSpPr>
        <p:spPr>
          <a:xfrm>
            <a:off x="7063088" y="2670239"/>
            <a:ext cx="1513412" cy="400110"/>
          </a:xfrm>
          <a:prstGeom prst="rect">
            <a:avLst/>
          </a:prstGeom>
          <a:noFill/>
        </p:spPr>
        <p:txBody>
          <a:bodyPr wrap="square" rtlCol="0">
            <a:spAutoFit/>
          </a:bodyPr>
          <a:lstStyle/>
          <a:p>
            <a:pPr algn="ctr"/>
            <a:r>
              <a:rPr lang="cs-CZ" sz="1200" b="1" dirty="0" smtClean="0">
                <a:solidFill>
                  <a:schemeClr val="accent2"/>
                </a:solidFill>
                <a:cs typeface="Lato Regular"/>
              </a:rPr>
              <a:t>DEMONTÁŽ LUBŮ</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80% SMALTOVANÝCH PLECHŮ</a:t>
            </a:r>
            <a:endParaRPr lang="pt-BR" sz="800" b="1" dirty="0">
              <a:solidFill>
                <a:schemeClr val="bg1">
                  <a:lumMod val="50000"/>
                </a:schemeClr>
              </a:solidFill>
              <a:cs typeface="Lato Regular"/>
            </a:endParaRPr>
          </a:p>
        </p:txBody>
      </p:sp>
      <p:sp>
        <p:nvSpPr>
          <p:cNvPr id="48" name="Oval 43"/>
          <p:cNvSpPr/>
          <p:nvPr/>
        </p:nvSpPr>
        <p:spPr>
          <a:xfrm>
            <a:off x="2390039" y="3311694"/>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49" name="Oval 44"/>
          <p:cNvSpPr/>
          <p:nvPr/>
        </p:nvSpPr>
        <p:spPr>
          <a:xfrm>
            <a:off x="4028579" y="3311694"/>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50" name="Oval 45"/>
          <p:cNvSpPr/>
          <p:nvPr/>
        </p:nvSpPr>
        <p:spPr>
          <a:xfrm>
            <a:off x="5618159" y="3311694"/>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51" name="Oval 46"/>
          <p:cNvSpPr/>
          <p:nvPr/>
        </p:nvSpPr>
        <p:spPr>
          <a:xfrm>
            <a:off x="7308996" y="3311694"/>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52" name="Oval 35"/>
          <p:cNvSpPr/>
          <p:nvPr/>
        </p:nvSpPr>
        <p:spPr>
          <a:xfrm>
            <a:off x="808253" y="3311694"/>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pic>
        <p:nvPicPr>
          <p:cNvPr id="53"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5492" y="3377884"/>
            <a:ext cx="796800" cy="796800"/>
          </a:xfrm>
          <a:prstGeom prst="rect">
            <a:avLst/>
          </a:prstGeom>
          <a:noFill/>
          <a:ln>
            <a:noFill/>
          </a:ln>
        </p:spPr>
      </p:pic>
      <p:pic>
        <p:nvPicPr>
          <p:cNvPr id="54"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2725" y="3377884"/>
            <a:ext cx="796800" cy="796800"/>
          </a:xfrm>
          <a:prstGeom prst="rect">
            <a:avLst/>
          </a:prstGeom>
          <a:noFill/>
          <a:ln>
            <a:noFill/>
          </a:ln>
        </p:spPr>
      </p:pic>
      <p:pic>
        <p:nvPicPr>
          <p:cNvPr id="55"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95818" y="3377884"/>
            <a:ext cx="796800" cy="796800"/>
          </a:xfrm>
          <a:prstGeom prst="rect">
            <a:avLst/>
          </a:prstGeom>
          <a:noFill/>
          <a:ln>
            <a:noFill/>
          </a:ln>
        </p:spPr>
      </p:pic>
      <p:pic>
        <p:nvPicPr>
          <p:cNvPr id="56"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83051" y="3377884"/>
            <a:ext cx="796800" cy="796800"/>
          </a:xfrm>
          <a:prstGeom prst="rect">
            <a:avLst/>
          </a:prstGeom>
          <a:noFill/>
          <a:ln>
            <a:noFill/>
          </a:ln>
        </p:spPr>
      </p:pic>
      <p:pic>
        <p:nvPicPr>
          <p:cNvPr id="57"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90057" y="3377884"/>
            <a:ext cx="796800" cy="796800"/>
          </a:xfrm>
          <a:prstGeom prst="rect">
            <a:avLst/>
          </a:prstGeom>
          <a:noFill/>
          <a:ln>
            <a:noFill/>
          </a:ln>
        </p:spPr>
      </p:pic>
      <p:cxnSp>
        <p:nvCxnSpPr>
          <p:cNvPr id="58" name="Straight Connector 21"/>
          <p:cNvCxnSpPr/>
          <p:nvPr/>
        </p:nvCxnSpPr>
        <p:spPr>
          <a:xfrm>
            <a:off x="1274995" y="3089611"/>
            <a:ext cx="6508689"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27"/>
          <p:cNvCxnSpPr/>
          <p:nvPr/>
        </p:nvCxnSpPr>
        <p:spPr>
          <a:xfrm flipH="1">
            <a:off x="1273892" y="3085374"/>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31"/>
          <p:cNvCxnSpPr/>
          <p:nvPr/>
        </p:nvCxnSpPr>
        <p:spPr>
          <a:xfrm flipH="1">
            <a:off x="2860477" y="3085374"/>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32"/>
          <p:cNvCxnSpPr/>
          <p:nvPr/>
        </p:nvCxnSpPr>
        <p:spPr>
          <a:xfrm flipH="1">
            <a:off x="4494251" y="3085374"/>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33"/>
          <p:cNvCxnSpPr/>
          <p:nvPr/>
        </p:nvCxnSpPr>
        <p:spPr>
          <a:xfrm flipH="1">
            <a:off x="6080836" y="3085374"/>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34"/>
          <p:cNvCxnSpPr/>
          <p:nvPr/>
        </p:nvCxnSpPr>
        <p:spPr>
          <a:xfrm flipH="1">
            <a:off x="7776836" y="3085374"/>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6" name="TextBox 37"/>
          <p:cNvSpPr txBox="1"/>
          <p:nvPr/>
        </p:nvSpPr>
        <p:spPr>
          <a:xfrm>
            <a:off x="466726" y="4285815"/>
            <a:ext cx="1525074" cy="400110"/>
          </a:xfrm>
          <a:prstGeom prst="rect">
            <a:avLst/>
          </a:prstGeom>
          <a:noFill/>
        </p:spPr>
        <p:txBody>
          <a:bodyPr wrap="square" rtlCol="0">
            <a:spAutoFit/>
          </a:bodyPr>
          <a:lstStyle/>
          <a:p>
            <a:pPr algn="ctr"/>
            <a:r>
              <a:rPr lang="cs-CZ" sz="1200" b="1" dirty="0" smtClean="0">
                <a:solidFill>
                  <a:schemeClr val="accent2"/>
                </a:solidFill>
                <a:cs typeface="Lato Regular"/>
              </a:rPr>
              <a:t>OPRAVA PODLAHY</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NEBO VÝMĚNA ZA NOVOU</a:t>
            </a:r>
            <a:endParaRPr lang="pt-BR" sz="800" b="1" dirty="0">
              <a:solidFill>
                <a:schemeClr val="bg1">
                  <a:lumMod val="50000"/>
                </a:schemeClr>
              </a:solidFill>
              <a:cs typeface="Lato Regular"/>
            </a:endParaRPr>
          </a:p>
        </p:txBody>
      </p:sp>
      <p:sp>
        <p:nvSpPr>
          <p:cNvPr id="67" name="TextBox 38"/>
          <p:cNvSpPr txBox="1"/>
          <p:nvPr/>
        </p:nvSpPr>
        <p:spPr>
          <a:xfrm>
            <a:off x="2003556" y="4285815"/>
            <a:ext cx="1691882" cy="400110"/>
          </a:xfrm>
          <a:prstGeom prst="rect">
            <a:avLst/>
          </a:prstGeom>
          <a:noFill/>
        </p:spPr>
        <p:txBody>
          <a:bodyPr wrap="square" rtlCol="0">
            <a:spAutoFit/>
          </a:bodyPr>
          <a:lstStyle/>
          <a:p>
            <a:pPr algn="ctr"/>
            <a:r>
              <a:rPr lang="cs-CZ" sz="1200" b="1" dirty="0" smtClean="0">
                <a:solidFill>
                  <a:schemeClr val="accent2"/>
                </a:solidFill>
                <a:cs typeface="Lato Regular"/>
              </a:rPr>
              <a:t>MONTÁŽ LUBŮ</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RENOVOVANÝCH PLECHŮ</a:t>
            </a:r>
            <a:endParaRPr lang="pt-BR" sz="800" b="1" dirty="0">
              <a:solidFill>
                <a:schemeClr val="bg1">
                  <a:lumMod val="50000"/>
                </a:schemeClr>
              </a:solidFill>
              <a:cs typeface="Lato Regular"/>
            </a:endParaRPr>
          </a:p>
        </p:txBody>
      </p:sp>
      <p:sp>
        <p:nvSpPr>
          <p:cNvPr id="68" name="TextBox 39"/>
          <p:cNvSpPr txBox="1"/>
          <p:nvPr/>
        </p:nvSpPr>
        <p:spPr>
          <a:xfrm>
            <a:off x="3788075" y="4285815"/>
            <a:ext cx="1444989" cy="415498"/>
          </a:xfrm>
          <a:prstGeom prst="rect">
            <a:avLst/>
          </a:prstGeom>
          <a:noFill/>
        </p:spPr>
        <p:txBody>
          <a:bodyPr wrap="square" rtlCol="0">
            <a:spAutoFit/>
          </a:bodyPr>
          <a:lstStyle/>
          <a:p>
            <a:pPr algn="ctr"/>
            <a:r>
              <a:rPr lang="cs-CZ" sz="1200" b="1" dirty="0" smtClean="0">
                <a:solidFill>
                  <a:schemeClr val="accent2"/>
                </a:solidFill>
                <a:cs typeface="Lato Regular"/>
              </a:rPr>
              <a:t>KOTEVNÍ PÁSEK</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MONTÁŽ NOVÉHO</a:t>
            </a:r>
            <a:endParaRPr lang="pt-BR" sz="800" b="1" dirty="0">
              <a:solidFill>
                <a:schemeClr val="bg1">
                  <a:lumMod val="50000"/>
                </a:schemeClr>
              </a:solidFill>
              <a:cs typeface="Lato Regular"/>
            </a:endParaRPr>
          </a:p>
        </p:txBody>
      </p:sp>
      <p:sp>
        <p:nvSpPr>
          <p:cNvPr id="69" name="TextBox 40"/>
          <p:cNvSpPr txBox="1"/>
          <p:nvPr/>
        </p:nvSpPr>
        <p:spPr>
          <a:xfrm>
            <a:off x="5314950" y="4285815"/>
            <a:ext cx="1565462" cy="400110"/>
          </a:xfrm>
          <a:prstGeom prst="rect">
            <a:avLst/>
          </a:prstGeom>
          <a:noFill/>
        </p:spPr>
        <p:txBody>
          <a:bodyPr wrap="square" rtlCol="0">
            <a:spAutoFit/>
          </a:bodyPr>
          <a:lstStyle/>
          <a:p>
            <a:pPr algn="ctr"/>
            <a:r>
              <a:rPr lang="cs-CZ" sz="1200" b="1" dirty="0" smtClean="0">
                <a:solidFill>
                  <a:schemeClr val="accent2"/>
                </a:solidFill>
                <a:cs typeface="Lato Regular"/>
              </a:rPr>
              <a:t>PŘIVAŘENÍ</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KOTEVNÍHO PÁSKU K PODLAZE</a:t>
            </a:r>
            <a:endParaRPr lang="pt-BR" sz="800" b="1" dirty="0">
              <a:solidFill>
                <a:schemeClr val="bg1">
                  <a:lumMod val="50000"/>
                </a:schemeClr>
              </a:solidFill>
              <a:cs typeface="Lato Regular"/>
            </a:endParaRPr>
          </a:p>
        </p:txBody>
      </p:sp>
      <p:sp>
        <p:nvSpPr>
          <p:cNvPr id="70" name="TextBox 41"/>
          <p:cNvSpPr txBox="1"/>
          <p:nvPr/>
        </p:nvSpPr>
        <p:spPr>
          <a:xfrm>
            <a:off x="6991350" y="4285815"/>
            <a:ext cx="1585150" cy="400110"/>
          </a:xfrm>
          <a:prstGeom prst="rect">
            <a:avLst/>
          </a:prstGeom>
          <a:noFill/>
        </p:spPr>
        <p:txBody>
          <a:bodyPr wrap="square" rtlCol="0">
            <a:spAutoFit/>
          </a:bodyPr>
          <a:lstStyle/>
          <a:p>
            <a:pPr algn="ctr"/>
            <a:r>
              <a:rPr lang="cs-CZ" sz="1200" b="1" dirty="0" smtClean="0">
                <a:solidFill>
                  <a:schemeClr val="accent2"/>
                </a:solidFill>
                <a:cs typeface="Lato Regular"/>
              </a:rPr>
              <a:t>DEMONTÁŽ ZVEDÁKŮ</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ÚKLID PODLAHY</a:t>
            </a:r>
            <a:endParaRPr lang="pt-BR" sz="800" b="1" dirty="0">
              <a:solidFill>
                <a:schemeClr val="bg1">
                  <a:lumMod val="50000"/>
                </a:schemeClr>
              </a:solidFill>
              <a:cs typeface="Lato Regular"/>
            </a:endParaRPr>
          </a:p>
        </p:txBody>
      </p:sp>
    </p:spTree>
    <p:extLst>
      <p:ext uri="{BB962C8B-B14F-4D97-AF65-F5344CB8AC3E}">
        <p14:creationId xmlns:p14="http://schemas.microsoft.com/office/powerpoint/2010/main" val="42517713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p:cTn id="15" dur="500" fill="hold"/>
                                        <p:tgtEl>
                                          <p:spTgt spid="36"/>
                                        </p:tgtEl>
                                        <p:attrNameLst>
                                          <p:attrName>ppt_w</p:attrName>
                                        </p:attrNameLst>
                                      </p:cBhvr>
                                      <p:tavLst>
                                        <p:tav tm="0">
                                          <p:val>
                                            <p:fltVal val="0"/>
                                          </p:val>
                                        </p:tav>
                                        <p:tav tm="100000">
                                          <p:val>
                                            <p:strVal val="#ppt_w"/>
                                          </p:val>
                                        </p:tav>
                                      </p:tavLst>
                                    </p:anim>
                                    <p:anim calcmode="lin" valueType="num">
                                      <p:cBhvr>
                                        <p:cTn id="16" dur="500" fill="hold"/>
                                        <p:tgtEl>
                                          <p:spTgt spid="36"/>
                                        </p:tgtEl>
                                        <p:attrNameLst>
                                          <p:attrName>ppt_h</p:attrName>
                                        </p:attrNameLst>
                                      </p:cBhvr>
                                      <p:tavLst>
                                        <p:tav tm="0">
                                          <p:val>
                                            <p:fltVal val="0"/>
                                          </p:val>
                                        </p:tav>
                                        <p:tav tm="100000">
                                          <p:val>
                                            <p:strVal val="#ppt_h"/>
                                          </p:val>
                                        </p:tav>
                                      </p:tavLst>
                                    </p:anim>
                                    <p:animEffect transition="in" filter="fade">
                                      <p:cBhvr>
                                        <p:cTn id="17" dur="500"/>
                                        <p:tgtEl>
                                          <p:spTgt spid="36"/>
                                        </p:tgtEl>
                                      </p:cBhvr>
                                    </p:animEffect>
                                  </p:childTnLst>
                                </p:cTn>
                              </p:par>
                              <p:par>
                                <p:cTn id="18" presetID="53"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p:cTn id="25" dur="500" fill="hold"/>
                                        <p:tgtEl>
                                          <p:spTgt spid="38"/>
                                        </p:tgtEl>
                                        <p:attrNameLst>
                                          <p:attrName>ppt_w</p:attrName>
                                        </p:attrNameLst>
                                      </p:cBhvr>
                                      <p:tavLst>
                                        <p:tav tm="0">
                                          <p:val>
                                            <p:fltVal val="0"/>
                                          </p:val>
                                        </p:tav>
                                        <p:tav tm="100000">
                                          <p:val>
                                            <p:strVal val="#ppt_w"/>
                                          </p:val>
                                        </p:tav>
                                      </p:tavLst>
                                    </p:anim>
                                    <p:anim calcmode="lin" valueType="num">
                                      <p:cBhvr>
                                        <p:cTn id="26" dur="500" fill="hold"/>
                                        <p:tgtEl>
                                          <p:spTgt spid="38"/>
                                        </p:tgtEl>
                                        <p:attrNameLst>
                                          <p:attrName>ppt_h</p:attrName>
                                        </p:attrNameLst>
                                      </p:cBhvr>
                                      <p:tavLst>
                                        <p:tav tm="0">
                                          <p:val>
                                            <p:fltVal val="0"/>
                                          </p:val>
                                        </p:tav>
                                        <p:tav tm="100000">
                                          <p:val>
                                            <p:strVal val="#ppt_h"/>
                                          </p:val>
                                        </p:tav>
                                      </p:tavLst>
                                    </p:anim>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up)">
                                      <p:cBhvr>
                                        <p:cTn id="32" dur="500"/>
                                        <p:tgtEl>
                                          <p:spTgt spid="3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par>
                                <p:cTn id="38" presetID="53" presetClass="entr" presetSubtype="16"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p:cTn id="45" dur="500" fill="hold"/>
                                        <p:tgtEl>
                                          <p:spTgt spid="39"/>
                                        </p:tgtEl>
                                        <p:attrNameLst>
                                          <p:attrName>ppt_w</p:attrName>
                                        </p:attrNameLst>
                                      </p:cBhvr>
                                      <p:tavLst>
                                        <p:tav tm="0">
                                          <p:val>
                                            <p:fltVal val="0"/>
                                          </p:val>
                                        </p:tav>
                                        <p:tav tm="100000">
                                          <p:val>
                                            <p:strVal val="#ppt_w"/>
                                          </p:val>
                                        </p:tav>
                                      </p:tavLst>
                                    </p:anim>
                                    <p:anim calcmode="lin" valueType="num">
                                      <p:cBhvr>
                                        <p:cTn id="46" dur="500" fill="hold"/>
                                        <p:tgtEl>
                                          <p:spTgt spid="39"/>
                                        </p:tgtEl>
                                        <p:attrNameLst>
                                          <p:attrName>ppt_h</p:attrName>
                                        </p:attrNameLst>
                                      </p:cBhvr>
                                      <p:tavLst>
                                        <p:tav tm="0">
                                          <p:val>
                                            <p:fltVal val="0"/>
                                          </p:val>
                                        </p:tav>
                                        <p:tav tm="100000">
                                          <p:val>
                                            <p:strVal val="#ppt_h"/>
                                          </p:val>
                                        </p:tav>
                                      </p:tavLst>
                                    </p:anim>
                                    <p:animEffect transition="in" filter="fade">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p:cTn id="52" dur="500" fill="hold"/>
                                        <p:tgtEl>
                                          <p:spTgt spid="45"/>
                                        </p:tgtEl>
                                        <p:attrNameLst>
                                          <p:attrName>ppt_w</p:attrName>
                                        </p:attrNameLst>
                                      </p:cBhvr>
                                      <p:tavLst>
                                        <p:tav tm="0">
                                          <p:val>
                                            <p:fltVal val="0"/>
                                          </p:val>
                                        </p:tav>
                                        <p:tav tm="100000">
                                          <p:val>
                                            <p:strVal val="#ppt_w"/>
                                          </p:val>
                                        </p:tav>
                                      </p:tavLst>
                                    </p:anim>
                                    <p:anim calcmode="lin" valueType="num">
                                      <p:cBhvr>
                                        <p:cTn id="53" dur="500" fill="hold"/>
                                        <p:tgtEl>
                                          <p:spTgt spid="45"/>
                                        </p:tgtEl>
                                        <p:attrNameLst>
                                          <p:attrName>ppt_h</p:attrName>
                                        </p:attrNameLst>
                                      </p:cBhvr>
                                      <p:tavLst>
                                        <p:tav tm="0">
                                          <p:val>
                                            <p:fltVal val="0"/>
                                          </p:val>
                                        </p:tav>
                                        <p:tav tm="100000">
                                          <p:val>
                                            <p:strVal val="#ppt_h"/>
                                          </p:val>
                                        </p:tav>
                                      </p:tavLst>
                                    </p:anim>
                                    <p:animEffect transition="in" filter="fade">
                                      <p:cBhvr>
                                        <p:cTn id="54" dur="500"/>
                                        <p:tgtEl>
                                          <p:spTgt spid="45"/>
                                        </p:tgtEl>
                                      </p:cBhvr>
                                    </p:animEffect>
                                  </p:childTnLst>
                                </p:cTn>
                              </p:par>
                              <p:par>
                                <p:cTn id="55" presetID="53" presetClass="entr" presetSubtype="16"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par>
                                <p:cTn id="60" presetID="22" presetClass="entr" presetSubtype="1" fill="hold"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up)">
                                      <p:cBhvr>
                                        <p:cTn id="62" dur="500"/>
                                        <p:tgtEl>
                                          <p:spTgt spid="33"/>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 calcmode="lin" valueType="num">
                                      <p:cBhvr>
                                        <p:cTn id="65" dur="500" fill="hold"/>
                                        <p:tgtEl>
                                          <p:spTgt spid="40"/>
                                        </p:tgtEl>
                                        <p:attrNameLst>
                                          <p:attrName>ppt_w</p:attrName>
                                        </p:attrNameLst>
                                      </p:cBhvr>
                                      <p:tavLst>
                                        <p:tav tm="0">
                                          <p:val>
                                            <p:fltVal val="0"/>
                                          </p:val>
                                        </p:tav>
                                        <p:tav tm="100000">
                                          <p:val>
                                            <p:strVal val="#ppt_w"/>
                                          </p:val>
                                        </p:tav>
                                      </p:tavLst>
                                    </p:anim>
                                    <p:anim calcmode="lin" valueType="num">
                                      <p:cBhvr>
                                        <p:cTn id="66" dur="500" fill="hold"/>
                                        <p:tgtEl>
                                          <p:spTgt spid="40"/>
                                        </p:tgtEl>
                                        <p:attrNameLst>
                                          <p:attrName>ppt_h</p:attrName>
                                        </p:attrNameLst>
                                      </p:cBhvr>
                                      <p:tavLst>
                                        <p:tav tm="0">
                                          <p:val>
                                            <p:fltVal val="0"/>
                                          </p:val>
                                        </p:tav>
                                        <p:tav tm="100000">
                                          <p:val>
                                            <p:strVal val="#ppt_h"/>
                                          </p:val>
                                        </p:tav>
                                      </p:tavLst>
                                    </p:anim>
                                    <p:animEffect transition="in" filter="fade">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 calcmode="lin" valueType="num">
                                      <p:cBhvr>
                                        <p:cTn id="72" dur="500" fill="hold"/>
                                        <p:tgtEl>
                                          <p:spTgt spid="46"/>
                                        </p:tgtEl>
                                        <p:attrNameLst>
                                          <p:attrName>ppt_w</p:attrName>
                                        </p:attrNameLst>
                                      </p:cBhvr>
                                      <p:tavLst>
                                        <p:tav tm="0">
                                          <p:val>
                                            <p:fltVal val="0"/>
                                          </p:val>
                                        </p:tav>
                                        <p:tav tm="100000">
                                          <p:val>
                                            <p:strVal val="#ppt_w"/>
                                          </p:val>
                                        </p:tav>
                                      </p:tavLst>
                                    </p:anim>
                                    <p:anim calcmode="lin" valueType="num">
                                      <p:cBhvr>
                                        <p:cTn id="73" dur="500" fill="hold"/>
                                        <p:tgtEl>
                                          <p:spTgt spid="46"/>
                                        </p:tgtEl>
                                        <p:attrNameLst>
                                          <p:attrName>ppt_h</p:attrName>
                                        </p:attrNameLst>
                                      </p:cBhvr>
                                      <p:tavLst>
                                        <p:tav tm="0">
                                          <p:val>
                                            <p:fltVal val="0"/>
                                          </p:val>
                                        </p:tav>
                                        <p:tav tm="100000">
                                          <p:val>
                                            <p:strVal val="#ppt_h"/>
                                          </p:val>
                                        </p:tav>
                                      </p:tavLst>
                                    </p:anim>
                                    <p:animEffect transition="in" filter="fade">
                                      <p:cBhvr>
                                        <p:cTn id="74" dur="500"/>
                                        <p:tgtEl>
                                          <p:spTgt spid="46"/>
                                        </p:tgtEl>
                                      </p:cBhvr>
                                    </p:animEffect>
                                  </p:childTnLst>
                                </p:cTn>
                              </p:par>
                              <p:par>
                                <p:cTn id="75" presetID="53" presetClass="entr" presetSubtype="16"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fltVal val="0"/>
                                          </p:val>
                                        </p:tav>
                                        <p:tav tm="100000">
                                          <p:val>
                                            <p:strVal val="#ppt_h"/>
                                          </p:val>
                                        </p:tav>
                                      </p:tavLst>
                                    </p:anim>
                                    <p:animEffect transition="in" filter="fade">
                                      <p:cBhvr>
                                        <p:cTn id="79" dur="500"/>
                                        <p:tgtEl>
                                          <p:spTgt spid="19"/>
                                        </p:tgtEl>
                                      </p:cBhvr>
                                    </p:animEffect>
                                  </p:childTnLst>
                                </p:cTn>
                              </p:par>
                              <p:par>
                                <p:cTn id="80" presetID="22" presetClass="entr" presetSubtype="1" fill="hold"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up)">
                                      <p:cBhvr>
                                        <p:cTn id="82" dur="500"/>
                                        <p:tgtEl>
                                          <p:spTgt spid="34"/>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 calcmode="lin" valueType="num">
                                      <p:cBhvr>
                                        <p:cTn id="85" dur="500" fill="hold"/>
                                        <p:tgtEl>
                                          <p:spTgt spid="41"/>
                                        </p:tgtEl>
                                        <p:attrNameLst>
                                          <p:attrName>ppt_w</p:attrName>
                                        </p:attrNameLst>
                                      </p:cBhvr>
                                      <p:tavLst>
                                        <p:tav tm="0">
                                          <p:val>
                                            <p:fltVal val="0"/>
                                          </p:val>
                                        </p:tav>
                                        <p:tav tm="100000">
                                          <p:val>
                                            <p:strVal val="#ppt_w"/>
                                          </p:val>
                                        </p:tav>
                                      </p:tavLst>
                                    </p:anim>
                                    <p:anim calcmode="lin" valueType="num">
                                      <p:cBhvr>
                                        <p:cTn id="86" dur="500" fill="hold"/>
                                        <p:tgtEl>
                                          <p:spTgt spid="41"/>
                                        </p:tgtEl>
                                        <p:attrNameLst>
                                          <p:attrName>ppt_h</p:attrName>
                                        </p:attrNameLst>
                                      </p:cBhvr>
                                      <p:tavLst>
                                        <p:tav tm="0">
                                          <p:val>
                                            <p:fltVal val="0"/>
                                          </p:val>
                                        </p:tav>
                                        <p:tav tm="100000">
                                          <p:val>
                                            <p:strVal val="#ppt_h"/>
                                          </p:val>
                                        </p:tav>
                                      </p:tavLst>
                                    </p:anim>
                                    <p:animEffect transition="in" filter="fade">
                                      <p:cBhvr>
                                        <p:cTn id="87" dur="500"/>
                                        <p:tgtEl>
                                          <p:spTgt spid="41"/>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47"/>
                                        </p:tgtEl>
                                        <p:attrNameLst>
                                          <p:attrName>style.visibility</p:attrName>
                                        </p:attrNameLst>
                                      </p:cBhvr>
                                      <p:to>
                                        <p:strVal val="visible"/>
                                      </p:to>
                                    </p:set>
                                    <p:anim calcmode="lin" valueType="num">
                                      <p:cBhvr>
                                        <p:cTn id="92" dur="500" fill="hold"/>
                                        <p:tgtEl>
                                          <p:spTgt spid="47"/>
                                        </p:tgtEl>
                                        <p:attrNameLst>
                                          <p:attrName>ppt_w</p:attrName>
                                        </p:attrNameLst>
                                      </p:cBhvr>
                                      <p:tavLst>
                                        <p:tav tm="0">
                                          <p:val>
                                            <p:fltVal val="0"/>
                                          </p:val>
                                        </p:tav>
                                        <p:tav tm="100000">
                                          <p:val>
                                            <p:strVal val="#ppt_w"/>
                                          </p:val>
                                        </p:tav>
                                      </p:tavLst>
                                    </p:anim>
                                    <p:anim calcmode="lin" valueType="num">
                                      <p:cBhvr>
                                        <p:cTn id="93" dur="500" fill="hold"/>
                                        <p:tgtEl>
                                          <p:spTgt spid="47"/>
                                        </p:tgtEl>
                                        <p:attrNameLst>
                                          <p:attrName>ppt_h</p:attrName>
                                        </p:attrNameLst>
                                      </p:cBhvr>
                                      <p:tavLst>
                                        <p:tav tm="0">
                                          <p:val>
                                            <p:fltVal val="0"/>
                                          </p:val>
                                        </p:tav>
                                        <p:tav tm="100000">
                                          <p:val>
                                            <p:strVal val="#ppt_h"/>
                                          </p:val>
                                        </p:tav>
                                      </p:tavLst>
                                    </p:anim>
                                    <p:animEffect transition="in" filter="fade">
                                      <p:cBhvr>
                                        <p:cTn id="94" dur="500"/>
                                        <p:tgtEl>
                                          <p:spTgt spid="47"/>
                                        </p:tgtEl>
                                      </p:cBhvr>
                                    </p:animEffect>
                                  </p:childTnLst>
                                </p:cTn>
                              </p:par>
                              <p:par>
                                <p:cTn id="95" presetID="53" presetClass="entr" presetSubtype="16" fill="hold" nodeType="with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p:cTn id="97" dur="500" fill="hold"/>
                                        <p:tgtEl>
                                          <p:spTgt spid="20"/>
                                        </p:tgtEl>
                                        <p:attrNameLst>
                                          <p:attrName>ppt_w</p:attrName>
                                        </p:attrNameLst>
                                      </p:cBhvr>
                                      <p:tavLst>
                                        <p:tav tm="0">
                                          <p:val>
                                            <p:fltVal val="0"/>
                                          </p:val>
                                        </p:tav>
                                        <p:tav tm="100000">
                                          <p:val>
                                            <p:strVal val="#ppt_w"/>
                                          </p:val>
                                        </p:tav>
                                      </p:tavLst>
                                    </p:anim>
                                    <p:anim calcmode="lin" valueType="num">
                                      <p:cBhvr>
                                        <p:cTn id="98" dur="500" fill="hold"/>
                                        <p:tgtEl>
                                          <p:spTgt spid="20"/>
                                        </p:tgtEl>
                                        <p:attrNameLst>
                                          <p:attrName>ppt_h</p:attrName>
                                        </p:attrNameLst>
                                      </p:cBhvr>
                                      <p:tavLst>
                                        <p:tav tm="0">
                                          <p:val>
                                            <p:fltVal val="0"/>
                                          </p:val>
                                        </p:tav>
                                        <p:tav tm="100000">
                                          <p:val>
                                            <p:strVal val="#ppt_h"/>
                                          </p:val>
                                        </p:tav>
                                      </p:tavLst>
                                    </p:anim>
                                    <p:animEffect transition="in" filter="fade">
                                      <p:cBhvr>
                                        <p:cTn id="99" dur="500"/>
                                        <p:tgtEl>
                                          <p:spTgt spid="20"/>
                                        </p:tgtEl>
                                      </p:cBhvr>
                                    </p:animEffect>
                                  </p:childTnLst>
                                </p:cTn>
                              </p:par>
                              <p:par>
                                <p:cTn id="100" presetID="22" presetClass="entr" presetSubtype="1" fill="hold" nodeType="with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wipe(up)">
                                      <p:cBhvr>
                                        <p:cTn id="102" dur="500"/>
                                        <p:tgtEl>
                                          <p:spTgt spid="35"/>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42"/>
                                        </p:tgtEl>
                                        <p:attrNameLst>
                                          <p:attrName>style.visibility</p:attrName>
                                        </p:attrNameLst>
                                      </p:cBhvr>
                                      <p:to>
                                        <p:strVal val="visible"/>
                                      </p:to>
                                    </p:set>
                                    <p:anim calcmode="lin" valueType="num">
                                      <p:cBhvr>
                                        <p:cTn id="105" dur="500" fill="hold"/>
                                        <p:tgtEl>
                                          <p:spTgt spid="42"/>
                                        </p:tgtEl>
                                        <p:attrNameLst>
                                          <p:attrName>ppt_w</p:attrName>
                                        </p:attrNameLst>
                                      </p:cBhvr>
                                      <p:tavLst>
                                        <p:tav tm="0">
                                          <p:val>
                                            <p:fltVal val="0"/>
                                          </p:val>
                                        </p:tav>
                                        <p:tav tm="100000">
                                          <p:val>
                                            <p:strVal val="#ppt_w"/>
                                          </p:val>
                                        </p:tav>
                                      </p:tavLst>
                                    </p:anim>
                                    <p:anim calcmode="lin" valueType="num">
                                      <p:cBhvr>
                                        <p:cTn id="106" dur="500" fill="hold"/>
                                        <p:tgtEl>
                                          <p:spTgt spid="42"/>
                                        </p:tgtEl>
                                        <p:attrNameLst>
                                          <p:attrName>ppt_h</p:attrName>
                                        </p:attrNameLst>
                                      </p:cBhvr>
                                      <p:tavLst>
                                        <p:tav tm="0">
                                          <p:val>
                                            <p:fltVal val="0"/>
                                          </p:val>
                                        </p:tav>
                                        <p:tav tm="100000">
                                          <p:val>
                                            <p:strVal val="#ppt_h"/>
                                          </p:val>
                                        </p:tav>
                                      </p:tavLst>
                                    </p:anim>
                                    <p:animEffect transition="in" filter="fade">
                                      <p:cBhvr>
                                        <p:cTn id="107" dur="500"/>
                                        <p:tgtEl>
                                          <p:spTgt spid="42"/>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37" fill="hold" nodeType="clickEffect">
                                  <p:stCondLst>
                                    <p:cond delay="0"/>
                                  </p:stCondLst>
                                  <p:childTnLst>
                                    <p:set>
                                      <p:cBhvr>
                                        <p:cTn id="111" dur="1" fill="hold">
                                          <p:stCondLst>
                                            <p:cond delay="0"/>
                                          </p:stCondLst>
                                        </p:cTn>
                                        <p:tgtEl>
                                          <p:spTgt spid="58"/>
                                        </p:tgtEl>
                                        <p:attrNameLst>
                                          <p:attrName>style.visibility</p:attrName>
                                        </p:attrNameLst>
                                      </p:cBhvr>
                                      <p:to>
                                        <p:strVal val="visible"/>
                                      </p:to>
                                    </p:set>
                                    <p:animEffect transition="in" filter="barn(outVertical)">
                                      <p:cBhvr>
                                        <p:cTn id="112" dur="500"/>
                                        <p:tgtEl>
                                          <p:spTgt spid="58"/>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nodeType="clickEffect">
                                  <p:stCondLst>
                                    <p:cond delay="0"/>
                                  </p:stCondLst>
                                  <p:childTnLst>
                                    <p:set>
                                      <p:cBhvr>
                                        <p:cTn id="116" dur="1" fill="hold">
                                          <p:stCondLst>
                                            <p:cond delay="0"/>
                                          </p:stCondLst>
                                        </p:cTn>
                                        <p:tgtEl>
                                          <p:spTgt spid="59"/>
                                        </p:tgtEl>
                                        <p:attrNameLst>
                                          <p:attrName>style.visibility</p:attrName>
                                        </p:attrNameLst>
                                      </p:cBhvr>
                                      <p:to>
                                        <p:strVal val="visible"/>
                                      </p:to>
                                    </p:set>
                                    <p:animEffect transition="in" filter="wipe(up)">
                                      <p:cBhvr>
                                        <p:cTn id="117" dur="500"/>
                                        <p:tgtEl>
                                          <p:spTgt spid="59"/>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 calcmode="lin" valueType="num">
                                      <p:cBhvr>
                                        <p:cTn id="120" dur="500" fill="hold"/>
                                        <p:tgtEl>
                                          <p:spTgt spid="52"/>
                                        </p:tgtEl>
                                        <p:attrNameLst>
                                          <p:attrName>ppt_w</p:attrName>
                                        </p:attrNameLst>
                                      </p:cBhvr>
                                      <p:tavLst>
                                        <p:tav tm="0">
                                          <p:val>
                                            <p:fltVal val="0"/>
                                          </p:val>
                                        </p:tav>
                                        <p:tav tm="100000">
                                          <p:val>
                                            <p:strVal val="#ppt_w"/>
                                          </p:val>
                                        </p:tav>
                                      </p:tavLst>
                                    </p:anim>
                                    <p:anim calcmode="lin" valueType="num">
                                      <p:cBhvr>
                                        <p:cTn id="121" dur="500" fill="hold"/>
                                        <p:tgtEl>
                                          <p:spTgt spid="52"/>
                                        </p:tgtEl>
                                        <p:attrNameLst>
                                          <p:attrName>ppt_h</p:attrName>
                                        </p:attrNameLst>
                                      </p:cBhvr>
                                      <p:tavLst>
                                        <p:tav tm="0">
                                          <p:val>
                                            <p:fltVal val="0"/>
                                          </p:val>
                                        </p:tav>
                                        <p:tav tm="100000">
                                          <p:val>
                                            <p:strVal val="#ppt_h"/>
                                          </p:val>
                                        </p:tav>
                                      </p:tavLst>
                                    </p:anim>
                                    <p:animEffect transition="in" filter="fade">
                                      <p:cBhvr>
                                        <p:cTn id="122" dur="500"/>
                                        <p:tgtEl>
                                          <p:spTgt spid="52"/>
                                        </p:tgtEl>
                                      </p:cBhvr>
                                    </p:animEffect>
                                  </p:childTnLst>
                                </p:cTn>
                              </p:par>
                              <p:par>
                                <p:cTn id="123" presetID="53" presetClass="entr" presetSubtype="16" fill="hold" nodeType="withEffect">
                                  <p:stCondLst>
                                    <p:cond delay="0"/>
                                  </p:stCondLst>
                                  <p:childTnLst>
                                    <p:set>
                                      <p:cBhvr>
                                        <p:cTn id="124" dur="1" fill="hold">
                                          <p:stCondLst>
                                            <p:cond delay="0"/>
                                          </p:stCondLst>
                                        </p:cTn>
                                        <p:tgtEl>
                                          <p:spTgt spid="53"/>
                                        </p:tgtEl>
                                        <p:attrNameLst>
                                          <p:attrName>style.visibility</p:attrName>
                                        </p:attrNameLst>
                                      </p:cBhvr>
                                      <p:to>
                                        <p:strVal val="visible"/>
                                      </p:to>
                                    </p:set>
                                    <p:anim calcmode="lin" valueType="num">
                                      <p:cBhvr>
                                        <p:cTn id="125" dur="500" fill="hold"/>
                                        <p:tgtEl>
                                          <p:spTgt spid="53"/>
                                        </p:tgtEl>
                                        <p:attrNameLst>
                                          <p:attrName>ppt_w</p:attrName>
                                        </p:attrNameLst>
                                      </p:cBhvr>
                                      <p:tavLst>
                                        <p:tav tm="0">
                                          <p:val>
                                            <p:fltVal val="0"/>
                                          </p:val>
                                        </p:tav>
                                        <p:tav tm="100000">
                                          <p:val>
                                            <p:strVal val="#ppt_w"/>
                                          </p:val>
                                        </p:tav>
                                      </p:tavLst>
                                    </p:anim>
                                    <p:anim calcmode="lin" valueType="num">
                                      <p:cBhvr>
                                        <p:cTn id="126" dur="500" fill="hold"/>
                                        <p:tgtEl>
                                          <p:spTgt spid="53"/>
                                        </p:tgtEl>
                                        <p:attrNameLst>
                                          <p:attrName>ppt_h</p:attrName>
                                        </p:attrNameLst>
                                      </p:cBhvr>
                                      <p:tavLst>
                                        <p:tav tm="0">
                                          <p:val>
                                            <p:fltVal val="0"/>
                                          </p:val>
                                        </p:tav>
                                        <p:tav tm="100000">
                                          <p:val>
                                            <p:strVal val="#ppt_h"/>
                                          </p:val>
                                        </p:tav>
                                      </p:tavLst>
                                    </p:anim>
                                    <p:animEffect transition="in" filter="fade">
                                      <p:cBhvr>
                                        <p:cTn id="127" dur="500"/>
                                        <p:tgtEl>
                                          <p:spTgt spid="53"/>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66"/>
                                        </p:tgtEl>
                                        <p:attrNameLst>
                                          <p:attrName>style.visibility</p:attrName>
                                        </p:attrNameLst>
                                      </p:cBhvr>
                                      <p:to>
                                        <p:strVal val="visible"/>
                                      </p:to>
                                    </p:set>
                                    <p:anim calcmode="lin" valueType="num">
                                      <p:cBhvr>
                                        <p:cTn id="130" dur="500" fill="hold"/>
                                        <p:tgtEl>
                                          <p:spTgt spid="66"/>
                                        </p:tgtEl>
                                        <p:attrNameLst>
                                          <p:attrName>ppt_w</p:attrName>
                                        </p:attrNameLst>
                                      </p:cBhvr>
                                      <p:tavLst>
                                        <p:tav tm="0">
                                          <p:val>
                                            <p:fltVal val="0"/>
                                          </p:val>
                                        </p:tav>
                                        <p:tav tm="100000">
                                          <p:val>
                                            <p:strVal val="#ppt_w"/>
                                          </p:val>
                                        </p:tav>
                                      </p:tavLst>
                                    </p:anim>
                                    <p:anim calcmode="lin" valueType="num">
                                      <p:cBhvr>
                                        <p:cTn id="131" dur="500" fill="hold"/>
                                        <p:tgtEl>
                                          <p:spTgt spid="66"/>
                                        </p:tgtEl>
                                        <p:attrNameLst>
                                          <p:attrName>ppt_h</p:attrName>
                                        </p:attrNameLst>
                                      </p:cBhvr>
                                      <p:tavLst>
                                        <p:tav tm="0">
                                          <p:val>
                                            <p:fltVal val="0"/>
                                          </p:val>
                                        </p:tav>
                                        <p:tav tm="100000">
                                          <p:val>
                                            <p:strVal val="#ppt_h"/>
                                          </p:val>
                                        </p:tav>
                                      </p:tavLst>
                                    </p:anim>
                                    <p:animEffect transition="in" filter="fade">
                                      <p:cBhvr>
                                        <p:cTn id="132" dur="500"/>
                                        <p:tgtEl>
                                          <p:spTgt spid="66"/>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nodeType="clickEffect">
                                  <p:stCondLst>
                                    <p:cond delay="0"/>
                                  </p:stCondLst>
                                  <p:childTnLst>
                                    <p:set>
                                      <p:cBhvr>
                                        <p:cTn id="136" dur="1" fill="hold">
                                          <p:stCondLst>
                                            <p:cond delay="0"/>
                                          </p:stCondLst>
                                        </p:cTn>
                                        <p:tgtEl>
                                          <p:spTgt spid="60"/>
                                        </p:tgtEl>
                                        <p:attrNameLst>
                                          <p:attrName>style.visibility</p:attrName>
                                        </p:attrNameLst>
                                      </p:cBhvr>
                                      <p:to>
                                        <p:strVal val="visible"/>
                                      </p:to>
                                    </p:set>
                                    <p:animEffect transition="in" filter="wipe(up)">
                                      <p:cBhvr>
                                        <p:cTn id="137" dur="500"/>
                                        <p:tgtEl>
                                          <p:spTgt spid="60"/>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48"/>
                                        </p:tgtEl>
                                        <p:attrNameLst>
                                          <p:attrName>style.visibility</p:attrName>
                                        </p:attrNameLst>
                                      </p:cBhvr>
                                      <p:to>
                                        <p:strVal val="visible"/>
                                      </p:to>
                                    </p:set>
                                    <p:anim calcmode="lin" valueType="num">
                                      <p:cBhvr>
                                        <p:cTn id="140" dur="500" fill="hold"/>
                                        <p:tgtEl>
                                          <p:spTgt spid="48"/>
                                        </p:tgtEl>
                                        <p:attrNameLst>
                                          <p:attrName>ppt_w</p:attrName>
                                        </p:attrNameLst>
                                      </p:cBhvr>
                                      <p:tavLst>
                                        <p:tav tm="0">
                                          <p:val>
                                            <p:fltVal val="0"/>
                                          </p:val>
                                        </p:tav>
                                        <p:tav tm="100000">
                                          <p:val>
                                            <p:strVal val="#ppt_w"/>
                                          </p:val>
                                        </p:tav>
                                      </p:tavLst>
                                    </p:anim>
                                    <p:anim calcmode="lin" valueType="num">
                                      <p:cBhvr>
                                        <p:cTn id="141" dur="500" fill="hold"/>
                                        <p:tgtEl>
                                          <p:spTgt spid="48"/>
                                        </p:tgtEl>
                                        <p:attrNameLst>
                                          <p:attrName>ppt_h</p:attrName>
                                        </p:attrNameLst>
                                      </p:cBhvr>
                                      <p:tavLst>
                                        <p:tav tm="0">
                                          <p:val>
                                            <p:fltVal val="0"/>
                                          </p:val>
                                        </p:tav>
                                        <p:tav tm="100000">
                                          <p:val>
                                            <p:strVal val="#ppt_h"/>
                                          </p:val>
                                        </p:tav>
                                      </p:tavLst>
                                    </p:anim>
                                    <p:animEffect transition="in" filter="fade">
                                      <p:cBhvr>
                                        <p:cTn id="142" dur="500"/>
                                        <p:tgtEl>
                                          <p:spTgt spid="48"/>
                                        </p:tgtEl>
                                      </p:cBhvr>
                                    </p:animEffect>
                                  </p:childTnLst>
                                </p:cTn>
                              </p:par>
                              <p:par>
                                <p:cTn id="143" presetID="53" presetClass="entr" presetSubtype="16" fill="hold" nodeType="withEffect">
                                  <p:stCondLst>
                                    <p:cond delay="0"/>
                                  </p:stCondLst>
                                  <p:childTnLst>
                                    <p:set>
                                      <p:cBhvr>
                                        <p:cTn id="144" dur="1" fill="hold">
                                          <p:stCondLst>
                                            <p:cond delay="0"/>
                                          </p:stCondLst>
                                        </p:cTn>
                                        <p:tgtEl>
                                          <p:spTgt spid="54"/>
                                        </p:tgtEl>
                                        <p:attrNameLst>
                                          <p:attrName>style.visibility</p:attrName>
                                        </p:attrNameLst>
                                      </p:cBhvr>
                                      <p:to>
                                        <p:strVal val="visible"/>
                                      </p:to>
                                    </p:set>
                                    <p:anim calcmode="lin" valueType="num">
                                      <p:cBhvr>
                                        <p:cTn id="145" dur="500" fill="hold"/>
                                        <p:tgtEl>
                                          <p:spTgt spid="54"/>
                                        </p:tgtEl>
                                        <p:attrNameLst>
                                          <p:attrName>ppt_w</p:attrName>
                                        </p:attrNameLst>
                                      </p:cBhvr>
                                      <p:tavLst>
                                        <p:tav tm="0">
                                          <p:val>
                                            <p:fltVal val="0"/>
                                          </p:val>
                                        </p:tav>
                                        <p:tav tm="100000">
                                          <p:val>
                                            <p:strVal val="#ppt_w"/>
                                          </p:val>
                                        </p:tav>
                                      </p:tavLst>
                                    </p:anim>
                                    <p:anim calcmode="lin" valueType="num">
                                      <p:cBhvr>
                                        <p:cTn id="146" dur="500" fill="hold"/>
                                        <p:tgtEl>
                                          <p:spTgt spid="54"/>
                                        </p:tgtEl>
                                        <p:attrNameLst>
                                          <p:attrName>ppt_h</p:attrName>
                                        </p:attrNameLst>
                                      </p:cBhvr>
                                      <p:tavLst>
                                        <p:tav tm="0">
                                          <p:val>
                                            <p:fltVal val="0"/>
                                          </p:val>
                                        </p:tav>
                                        <p:tav tm="100000">
                                          <p:val>
                                            <p:strVal val="#ppt_h"/>
                                          </p:val>
                                        </p:tav>
                                      </p:tavLst>
                                    </p:anim>
                                    <p:animEffect transition="in" filter="fade">
                                      <p:cBhvr>
                                        <p:cTn id="147" dur="500"/>
                                        <p:tgtEl>
                                          <p:spTgt spid="5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67"/>
                                        </p:tgtEl>
                                        <p:attrNameLst>
                                          <p:attrName>style.visibility</p:attrName>
                                        </p:attrNameLst>
                                      </p:cBhvr>
                                      <p:to>
                                        <p:strVal val="visible"/>
                                      </p:to>
                                    </p:set>
                                    <p:anim calcmode="lin" valueType="num">
                                      <p:cBhvr>
                                        <p:cTn id="150" dur="500" fill="hold"/>
                                        <p:tgtEl>
                                          <p:spTgt spid="67"/>
                                        </p:tgtEl>
                                        <p:attrNameLst>
                                          <p:attrName>ppt_w</p:attrName>
                                        </p:attrNameLst>
                                      </p:cBhvr>
                                      <p:tavLst>
                                        <p:tav tm="0">
                                          <p:val>
                                            <p:fltVal val="0"/>
                                          </p:val>
                                        </p:tav>
                                        <p:tav tm="100000">
                                          <p:val>
                                            <p:strVal val="#ppt_w"/>
                                          </p:val>
                                        </p:tav>
                                      </p:tavLst>
                                    </p:anim>
                                    <p:anim calcmode="lin" valueType="num">
                                      <p:cBhvr>
                                        <p:cTn id="151" dur="500" fill="hold"/>
                                        <p:tgtEl>
                                          <p:spTgt spid="67"/>
                                        </p:tgtEl>
                                        <p:attrNameLst>
                                          <p:attrName>ppt_h</p:attrName>
                                        </p:attrNameLst>
                                      </p:cBhvr>
                                      <p:tavLst>
                                        <p:tav tm="0">
                                          <p:val>
                                            <p:fltVal val="0"/>
                                          </p:val>
                                        </p:tav>
                                        <p:tav tm="100000">
                                          <p:val>
                                            <p:strVal val="#ppt_h"/>
                                          </p:val>
                                        </p:tav>
                                      </p:tavLst>
                                    </p:anim>
                                    <p:animEffect transition="in" filter="fade">
                                      <p:cBhvr>
                                        <p:cTn id="152" dur="500"/>
                                        <p:tgtEl>
                                          <p:spTgt spid="67"/>
                                        </p:tgtEl>
                                      </p:cBhvr>
                                    </p:animEffect>
                                  </p:childTnLst>
                                </p:cTn>
                              </p:par>
                            </p:childTnLst>
                          </p:cTn>
                        </p:par>
                      </p:childTnLst>
                    </p:cTn>
                  </p:par>
                  <p:par>
                    <p:cTn id="153" fill="hold">
                      <p:stCondLst>
                        <p:cond delay="indefinite"/>
                      </p:stCondLst>
                      <p:childTnLst>
                        <p:par>
                          <p:cTn id="154" fill="hold">
                            <p:stCondLst>
                              <p:cond delay="0"/>
                            </p:stCondLst>
                            <p:childTnLst>
                              <p:par>
                                <p:cTn id="155" presetID="53" presetClass="entr" presetSubtype="16" fill="hold" grpId="0" nodeType="clickEffect">
                                  <p:stCondLst>
                                    <p:cond delay="0"/>
                                  </p:stCondLst>
                                  <p:childTnLst>
                                    <p:set>
                                      <p:cBhvr>
                                        <p:cTn id="156" dur="1" fill="hold">
                                          <p:stCondLst>
                                            <p:cond delay="0"/>
                                          </p:stCondLst>
                                        </p:cTn>
                                        <p:tgtEl>
                                          <p:spTgt spid="49"/>
                                        </p:tgtEl>
                                        <p:attrNameLst>
                                          <p:attrName>style.visibility</p:attrName>
                                        </p:attrNameLst>
                                      </p:cBhvr>
                                      <p:to>
                                        <p:strVal val="visible"/>
                                      </p:to>
                                    </p:set>
                                    <p:anim calcmode="lin" valueType="num">
                                      <p:cBhvr>
                                        <p:cTn id="157" dur="500" fill="hold"/>
                                        <p:tgtEl>
                                          <p:spTgt spid="49"/>
                                        </p:tgtEl>
                                        <p:attrNameLst>
                                          <p:attrName>ppt_w</p:attrName>
                                        </p:attrNameLst>
                                      </p:cBhvr>
                                      <p:tavLst>
                                        <p:tav tm="0">
                                          <p:val>
                                            <p:fltVal val="0"/>
                                          </p:val>
                                        </p:tav>
                                        <p:tav tm="100000">
                                          <p:val>
                                            <p:strVal val="#ppt_w"/>
                                          </p:val>
                                        </p:tav>
                                      </p:tavLst>
                                    </p:anim>
                                    <p:anim calcmode="lin" valueType="num">
                                      <p:cBhvr>
                                        <p:cTn id="158" dur="500" fill="hold"/>
                                        <p:tgtEl>
                                          <p:spTgt spid="49"/>
                                        </p:tgtEl>
                                        <p:attrNameLst>
                                          <p:attrName>ppt_h</p:attrName>
                                        </p:attrNameLst>
                                      </p:cBhvr>
                                      <p:tavLst>
                                        <p:tav tm="0">
                                          <p:val>
                                            <p:fltVal val="0"/>
                                          </p:val>
                                        </p:tav>
                                        <p:tav tm="100000">
                                          <p:val>
                                            <p:strVal val="#ppt_h"/>
                                          </p:val>
                                        </p:tav>
                                      </p:tavLst>
                                    </p:anim>
                                    <p:animEffect transition="in" filter="fade">
                                      <p:cBhvr>
                                        <p:cTn id="159" dur="500"/>
                                        <p:tgtEl>
                                          <p:spTgt spid="49"/>
                                        </p:tgtEl>
                                      </p:cBhvr>
                                    </p:animEffect>
                                  </p:childTnLst>
                                </p:cTn>
                              </p:par>
                              <p:par>
                                <p:cTn id="160" presetID="53" presetClass="entr" presetSubtype="16" fill="hold" nodeType="withEffect">
                                  <p:stCondLst>
                                    <p:cond delay="0"/>
                                  </p:stCondLst>
                                  <p:childTnLst>
                                    <p:set>
                                      <p:cBhvr>
                                        <p:cTn id="161" dur="1" fill="hold">
                                          <p:stCondLst>
                                            <p:cond delay="0"/>
                                          </p:stCondLst>
                                        </p:cTn>
                                        <p:tgtEl>
                                          <p:spTgt spid="55"/>
                                        </p:tgtEl>
                                        <p:attrNameLst>
                                          <p:attrName>style.visibility</p:attrName>
                                        </p:attrNameLst>
                                      </p:cBhvr>
                                      <p:to>
                                        <p:strVal val="visible"/>
                                      </p:to>
                                    </p:set>
                                    <p:anim calcmode="lin" valueType="num">
                                      <p:cBhvr>
                                        <p:cTn id="162" dur="500" fill="hold"/>
                                        <p:tgtEl>
                                          <p:spTgt spid="55"/>
                                        </p:tgtEl>
                                        <p:attrNameLst>
                                          <p:attrName>ppt_w</p:attrName>
                                        </p:attrNameLst>
                                      </p:cBhvr>
                                      <p:tavLst>
                                        <p:tav tm="0">
                                          <p:val>
                                            <p:fltVal val="0"/>
                                          </p:val>
                                        </p:tav>
                                        <p:tav tm="100000">
                                          <p:val>
                                            <p:strVal val="#ppt_w"/>
                                          </p:val>
                                        </p:tav>
                                      </p:tavLst>
                                    </p:anim>
                                    <p:anim calcmode="lin" valueType="num">
                                      <p:cBhvr>
                                        <p:cTn id="163" dur="500" fill="hold"/>
                                        <p:tgtEl>
                                          <p:spTgt spid="55"/>
                                        </p:tgtEl>
                                        <p:attrNameLst>
                                          <p:attrName>ppt_h</p:attrName>
                                        </p:attrNameLst>
                                      </p:cBhvr>
                                      <p:tavLst>
                                        <p:tav tm="0">
                                          <p:val>
                                            <p:fltVal val="0"/>
                                          </p:val>
                                        </p:tav>
                                        <p:tav tm="100000">
                                          <p:val>
                                            <p:strVal val="#ppt_h"/>
                                          </p:val>
                                        </p:tav>
                                      </p:tavLst>
                                    </p:anim>
                                    <p:animEffect transition="in" filter="fade">
                                      <p:cBhvr>
                                        <p:cTn id="164" dur="500"/>
                                        <p:tgtEl>
                                          <p:spTgt spid="55"/>
                                        </p:tgtEl>
                                      </p:cBhvr>
                                    </p:animEffect>
                                  </p:childTnLst>
                                </p:cTn>
                              </p:par>
                              <p:par>
                                <p:cTn id="165" presetID="22" presetClass="entr" presetSubtype="1" fill="hold" nodeType="withEffect">
                                  <p:stCondLst>
                                    <p:cond delay="0"/>
                                  </p:stCondLst>
                                  <p:childTnLst>
                                    <p:set>
                                      <p:cBhvr>
                                        <p:cTn id="166" dur="1" fill="hold">
                                          <p:stCondLst>
                                            <p:cond delay="0"/>
                                          </p:stCondLst>
                                        </p:cTn>
                                        <p:tgtEl>
                                          <p:spTgt spid="61"/>
                                        </p:tgtEl>
                                        <p:attrNameLst>
                                          <p:attrName>style.visibility</p:attrName>
                                        </p:attrNameLst>
                                      </p:cBhvr>
                                      <p:to>
                                        <p:strVal val="visible"/>
                                      </p:to>
                                    </p:set>
                                    <p:animEffect transition="in" filter="wipe(up)">
                                      <p:cBhvr>
                                        <p:cTn id="167" dur="500"/>
                                        <p:tgtEl>
                                          <p:spTgt spid="61"/>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68"/>
                                        </p:tgtEl>
                                        <p:attrNameLst>
                                          <p:attrName>style.visibility</p:attrName>
                                        </p:attrNameLst>
                                      </p:cBhvr>
                                      <p:to>
                                        <p:strVal val="visible"/>
                                      </p:to>
                                    </p:set>
                                    <p:anim calcmode="lin" valueType="num">
                                      <p:cBhvr>
                                        <p:cTn id="170" dur="500" fill="hold"/>
                                        <p:tgtEl>
                                          <p:spTgt spid="68"/>
                                        </p:tgtEl>
                                        <p:attrNameLst>
                                          <p:attrName>ppt_w</p:attrName>
                                        </p:attrNameLst>
                                      </p:cBhvr>
                                      <p:tavLst>
                                        <p:tav tm="0">
                                          <p:val>
                                            <p:fltVal val="0"/>
                                          </p:val>
                                        </p:tav>
                                        <p:tav tm="100000">
                                          <p:val>
                                            <p:strVal val="#ppt_w"/>
                                          </p:val>
                                        </p:tav>
                                      </p:tavLst>
                                    </p:anim>
                                    <p:anim calcmode="lin" valueType="num">
                                      <p:cBhvr>
                                        <p:cTn id="171" dur="500" fill="hold"/>
                                        <p:tgtEl>
                                          <p:spTgt spid="68"/>
                                        </p:tgtEl>
                                        <p:attrNameLst>
                                          <p:attrName>ppt_h</p:attrName>
                                        </p:attrNameLst>
                                      </p:cBhvr>
                                      <p:tavLst>
                                        <p:tav tm="0">
                                          <p:val>
                                            <p:fltVal val="0"/>
                                          </p:val>
                                        </p:tav>
                                        <p:tav tm="100000">
                                          <p:val>
                                            <p:strVal val="#ppt_h"/>
                                          </p:val>
                                        </p:tav>
                                      </p:tavLst>
                                    </p:anim>
                                    <p:animEffect transition="in" filter="fade">
                                      <p:cBhvr>
                                        <p:cTn id="172" dur="500"/>
                                        <p:tgtEl>
                                          <p:spTgt spid="68"/>
                                        </p:tgtEl>
                                      </p:cBhvr>
                                    </p:animEffect>
                                  </p:childTnLst>
                                </p:cTn>
                              </p:par>
                            </p:childTnLst>
                          </p:cTn>
                        </p:par>
                      </p:childTnLst>
                    </p:cTn>
                  </p:par>
                  <p:par>
                    <p:cTn id="173" fill="hold">
                      <p:stCondLst>
                        <p:cond delay="indefinite"/>
                      </p:stCondLst>
                      <p:childTnLst>
                        <p:par>
                          <p:cTn id="174" fill="hold">
                            <p:stCondLst>
                              <p:cond delay="0"/>
                            </p:stCondLst>
                            <p:childTnLst>
                              <p:par>
                                <p:cTn id="175" presetID="53" presetClass="entr" presetSubtype="16" fill="hold" grpId="0" nodeType="clickEffect">
                                  <p:stCondLst>
                                    <p:cond delay="0"/>
                                  </p:stCondLst>
                                  <p:childTnLst>
                                    <p:set>
                                      <p:cBhvr>
                                        <p:cTn id="176" dur="1" fill="hold">
                                          <p:stCondLst>
                                            <p:cond delay="0"/>
                                          </p:stCondLst>
                                        </p:cTn>
                                        <p:tgtEl>
                                          <p:spTgt spid="50"/>
                                        </p:tgtEl>
                                        <p:attrNameLst>
                                          <p:attrName>style.visibility</p:attrName>
                                        </p:attrNameLst>
                                      </p:cBhvr>
                                      <p:to>
                                        <p:strVal val="visible"/>
                                      </p:to>
                                    </p:set>
                                    <p:anim calcmode="lin" valueType="num">
                                      <p:cBhvr>
                                        <p:cTn id="177" dur="500" fill="hold"/>
                                        <p:tgtEl>
                                          <p:spTgt spid="50"/>
                                        </p:tgtEl>
                                        <p:attrNameLst>
                                          <p:attrName>ppt_w</p:attrName>
                                        </p:attrNameLst>
                                      </p:cBhvr>
                                      <p:tavLst>
                                        <p:tav tm="0">
                                          <p:val>
                                            <p:fltVal val="0"/>
                                          </p:val>
                                        </p:tav>
                                        <p:tav tm="100000">
                                          <p:val>
                                            <p:strVal val="#ppt_w"/>
                                          </p:val>
                                        </p:tav>
                                      </p:tavLst>
                                    </p:anim>
                                    <p:anim calcmode="lin" valueType="num">
                                      <p:cBhvr>
                                        <p:cTn id="178" dur="500" fill="hold"/>
                                        <p:tgtEl>
                                          <p:spTgt spid="50"/>
                                        </p:tgtEl>
                                        <p:attrNameLst>
                                          <p:attrName>ppt_h</p:attrName>
                                        </p:attrNameLst>
                                      </p:cBhvr>
                                      <p:tavLst>
                                        <p:tav tm="0">
                                          <p:val>
                                            <p:fltVal val="0"/>
                                          </p:val>
                                        </p:tav>
                                        <p:tav tm="100000">
                                          <p:val>
                                            <p:strVal val="#ppt_h"/>
                                          </p:val>
                                        </p:tav>
                                      </p:tavLst>
                                    </p:anim>
                                    <p:animEffect transition="in" filter="fade">
                                      <p:cBhvr>
                                        <p:cTn id="179" dur="500"/>
                                        <p:tgtEl>
                                          <p:spTgt spid="50"/>
                                        </p:tgtEl>
                                      </p:cBhvr>
                                    </p:animEffect>
                                  </p:childTnLst>
                                </p:cTn>
                              </p:par>
                              <p:par>
                                <p:cTn id="180" presetID="53" presetClass="entr" presetSubtype="16" fill="hold" nodeType="withEffect">
                                  <p:stCondLst>
                                    <p:cond delay="0"/>
                                  </p:stCondLst>
                                  <p:childTnLst>
                                    <p:set>
                                      <p:cBhvr>
                                        <p:cTn id="181" dur="1" fill="hold">
                                          <p:stCondLst>
                                            <p:cond delay="0"/>
                                          </p:stCondLst>
                                        </p:cTn>
                                        <p:tgtEl>
                                          <p:spTgt spid="56"/>
                                        </p:tgtEl>
                                        <p:attrNameLst>
                                          <p:attrName>style.visibility</p:attrName>
                                        </p:attrNameLst>
                                      </p:cBhvr>
                                      <p:to>
                                        <p:strVal val="visible"/>
                                      </p:to>
                                    </p:set>
                                    <p:anim calcmode="lin" valueType="num">
                                      <p:cBhvr>
                                        <p:cTn id="182" dur="500" fill="hold"/>
                                        <p:tgtEl>
                                          <p:spTgt spid="56"/>
                                        </p:tgtEl>
                                        <p:attrNameLst>
                                          <p:attrName>ppt_w</p:attrName>
                                        </p:attrNameLst>
                                      </p:cBhvr>
                                      <p:tavLst>
                                        <p:tav tm="0">
                                          <p:val>
                                            <p:fltVal val="0"/>
                                          </p:val>
                                        </p:tav>
                                        <p:tav tm="100000">
                                          <p:val>
                                            <p:strVal val="#ppt_w"/>
                                          </p:val>
                                        </p:tav>
                                      </p:tavLst>
                                    </p:anim>
                                    <p:anim calcmode="lin" valueType="num">
                                      <p:cBhvr>
                                        <p:cTn id="183" dur="500" fill="hold"/>
                                        <p:tgtEl>
                                          <p:spTgt spid="56"/>
                                        </p:tgtEl>
                                        <p:attrNameLst>
                                          <p:attrName>ppt_h</p:attrName>
                                        </p:attrNameLst>
                                      </p:cBhvr>
                                      <p:tavLst>
                                        <p:tav tm="0">
                                          <p:val>
                                            <p:fltVal val="0"/>
                                          </p:val>
                                        </p:tav>
                                        <p:tav tm="100000">
                                          <p:val>
                                            <p:strVal val="#ppt_h"/>
                                          </p:val>
                                        </p:tav>
                                      </p:tavLst>
                                    </p:anim>
                                    <p:animEffect transition="in" filter="fade">
                                      <p:cBhvr>
                                        <p:cTn id="184" dur="500"/>
                                        <p:tgtEl>
                                          <p:spTgt spid="56"/>
                                        </p:tgtEl>
                                      </p:cBhvr>
                                    </p:animEffect>
                                  </p:childTnLst>
                                </p:cTn>
                              </p:par>
                              <p:par>
                                <p:cTn id="185" presetID="22" presetClass="entr" presetSubtype="1" fill="hold" nodeType="withEffect">
                                  <p:stCondLst>
                                    <p:cond delay="0"/>
                                  </p:stCondLst>
                                  <p:childTnLst>
                                    <p:set>
                                      <p:cBhvr>
                                        <p:cTn id="186" dur="1" fill="hold">
                                          <p:stCondLst>
                                            <p:cond delay="0"/>
                                          </p:stCondLst>
                                        </p:cTn>
                                        <p:tgtEl>
                                          <p:spTgt spid="62"/>
                                        </p:tgtEl>
                                        <p:attrNameLst>
                                          <p:attrName>style.visibility</p:attrName>
                                        </p:attrNameLst>
                                      </p:cBhvr>
                                      <p:to>
                                        <p:strVal val="visible"/>
                                      </p:to>
                                    </p:set>
                                    <p:animEffect transition="in" filter="wipe(up)">
                                      <p:cBhvr>
                                        <p:cTn id="187" dur="500"/>
                                        <p:tgtEl>
                                          <p:spTgt spid="62"/>
                                        </p:tgtEl>
                                      </p:cBhvr>
                                    </p:animEffect>
                                  </p:childTnLst>
                                </p:cTn>
                              </p:par>
                              <p:par>
                                <p:cTn id="188" presetID="53" presetClass="entr" presetSubtype="16" fill="hold" grpId="0" nodeType="withEffect">
                                  <p:stCondLst>
                                    <p:cond delay="0"/>
                                  </p:stCondLst>
                                  <p:childTnLst>
                                    <p:set>
                                      <p:cBhvr>
                                        <p:cTn id="189" dur="1" fill="hold">
                                          <p:stCondLst>
                                            <p:cond delay="0"/>
                                          </p:stCondLst>
                                        </p:cTn>
                                        <p:tgtEl>
                                          <p:spTgt spid="69"/>
                                        </p:tgtEl>
                                        <p:attrNameLst>
                                          <p:attrName>style.visibility</p:attrName>
                                        </p:attrNameLst>
                                      </p:cBhvr>
                                      <p:to>
                                        <p:strVal val="visible"/>
                                      </p:to>
                                    </p:set>
                                    <p:anim calcmode="lin" valueType="num">
                                      <p:cBhvr>
                                        <p:cTn id="190" dur="500" fill="hold"/>
                                        <p:tgtEl>
                                          <p:spTgt spid="69"/>
                                        </p:tgtEl>
                                        <p:attrNameLst>
                                          <p:attrName>ppt_w</p:attrName>
                                        </p:attrNameLst>
                                      </p:cBhvr>
                                      <p:tavLst>
                                        <p:tav tm="0">
                                          <p:val>
                                            <p:fltVal val="0"/>
                                          </p:val>
                                        </p:tav>
                                        <p:tav tm="100000">
                                          <p:val>
                                            <p:strVal val="#ppt_w"/>
                                          </p:val>
                                        </p:tav>
                                      </p:tavLst>
                                    </p:anim>
                                    <p:anim calcmode="lin" valueType="num">
                                      <p:cBhvr>
                                        <p:cTn id="191" dur="500" fill="hold"/>
                                        <p:tgtEl>
                                          <p:spTgt spid="69"/>
                                        </p:tgtEl>
                                        <p:attrNameLst>
                                          <p:attrName>ppt_h</p:attrName>
                                        </p:attrNameLst>
                                      </p:cBhvr>
                                      <p:tavLst>
                                        <p:tav tm="0">
                                          <p:val>
                                            <p:fltVal val="0"/>
                                          </p:val>
                                        </p:tav>
                                        <p:tav tm="100000">
                                          <p:val>
                                            <p:strVal val="#ppt_h"/>
                                          </p:val>
                                        </p:tav>
                                      </p:tavLst>
                                    </p:anim>
                                    <p:animEffect transition="in" filter="fade">
                                      <p:cBhvr>
                                        <p:cTn id="192" dur="500"/>
                                        <p:tgtEl>
                                          <p:spTgt spid="69"/>
                                        </p:tgtEl>
                                      </p:cBhvr>
                                    </p:animEffect>
                                  </p:childTnLst>
                                </p:cTn>
                              </p:par>
                            </p:childTnLst>
                          </p:cTn>
                        </p:par>
                      </p:childTnLst>
                    </p:cTn>
                  </p:par>
                  <p:par>
                    <p:cTn id="193" fill="hold">
                      <p:stCondLst>
                        <p:cond delay="indefinite"/>
                      </p:stCondLst>
                      <p:childTnLst>
                        <p:par>
                          <p:cTn id="194" fill="hold">
                            <p:stCondLst>
                              <p:cond delay="0"/>
                            </p:stCondLst>
                            <p:childTnLst>
                              <p:par>
                                <p:cTn id="195" presetID="53" presetClass="entr" presetSubtype="16" fill="hold" grpId="0" nodeType="clickEffect">
                                  <p:stCondLst>
                                    <p:cond delay="0"/>
                                  </p:stCondLst>
                                  <p:childTnLst>
                                    <p:set>
                                      <p:cBhvr>
                                        <p:cTn id="196" dur="1" fill="hold">
                                          <p:stCondLst>
                                            <p:cond delay="0"/>
                                          </p:stCondLst>
                                        </p:cTn>
                                        <p:tgtEl>
                                          <p:spTgt spid="51"/>
                                        </p:tgtEl>
                                        <p:attrNameLst>
                                          <p:attrName>style.visibility</p:attrName>
                                        </p:attrNameLst>
                                      </p:cBhvr>
                                      <p:to>
                                        <p:strVal val="visible"/>
                                      </p:to>
                                    </p:set>
                                    <p:anim calcmode="lin" valueType="num">
                                      <p:cBhvr>
                                        <p:cTn id="197" dur="500" fill="hold"/>
                                        <p:tgtEl>
                                          <p:spTgt spid="51"/>
                                        </p:tgtEl>
                                        <p:attrNameLst>
                                          <p:attrName>ppt_w</p:attrName>
                                        </p:attrNameLst>
                                      </p:cBhvr>
                                      <p:tavLst>
                                        <p:tav tm="0">
                                          <p:val>
                                            <p:fltVal val="0"/>
                                          </p:val>
                                        </p:tav>
                                        <p:tav tm="100000">
                                          <p:val>
                                            <p:strVal val="#ppt_w"/>
                                          </p:val>
                                        </p:tav>
                                      </p:tavLst>
                                    </p:anim>
                                    <p:anim calcmode="lin" valueType="num">
                                      <p:cBhvr>
                                        <p:cTn id="198" dur="500" fill="hold"/>
                                        <p:tgtEl>
                                          <p:spTgt spid="51"/>
                                        </p:tgtEl>
                                        <p:attrNameLst>
                                          <p:attrName>ppt_h</p:attrName>
                                        </p:attrNameLst>
                                      </p:cBhvr>
                                      <p:tavLst>
                                        <p:tav tm="0">
                                          <p:val>
                                            <p:fltVal val="0"/>
                                          </p:val>
                                        </p:tav>
                                        <p:tav tm="100000">
                                          <p:val>
                                            <p:strVal val="#ppt_h"/>
                                          </p:val>
                                        </p:tav>
                                      </p:tavLst>
                                    </p:anim>
                                    <p:animEffect transition="in" filter="fade">
                                      <p:cBhvr>
                                        <p:cTn id="199" dur="500"/>
                                        <p:tgtEl>
                                          <p:spTgt spid="51"/>
                                        </p:tgtEl>
                                      </p:cBhvr>
                                    </p:animEffect>
                                  </p:childTnLst>
                                </p:cTn>
                              </p:par>
                              <p:par>
                                <p:cTn id="200" presetID="53" presetClass="entr" presetSubtype="16" fill="hold" nodeType="withEffect">
                                  <p:stCondLst>
                                    <p:cond delay="0"/>
                                  </p:stCondLst>
                                  <p:childTnLst>
                                    <p:set>
                                      <p:cBhvr>
                                        <p:cTn id="201" dur="1" fill="hold">
                                          <p:stCondLst>
                                            <p:cond delay="0"/>
                                          </p:stCondLst>
                                        </p:cTn>
                                        <p:tgtEl>
                                          <p:spTgt spid="57"/>
                                        </p:tgtEl>
                                        <p:attrNameLst>
                                          <p:attrName>style.visibility</p:attrName>
                                        </p:attrNameLst>
                                      </p:cBhvr>
                                      <p:to>
                                        <p:strVal val="visible"/>
                                      </p:to>
                                    </p:set>
                                    <p:anim calcmode="lin" valueType="num">
                                      <p:cBhvr>
                                        <p:cTn id="202" dur="500" fill="hold"/>
                                        <p:tgtEl>
                                          <p:spTgt spid="57"/>
                                        </p:tgtEl>
                                        <p:attrNameLst>
                                          <p:attrName>ppt_w</p:attrName>
                                        </p:attrNameLst>
                                      </p:cBhvr>
                                      <p:tavLst>
                                        <p:tav tm="0">
                                          <p:val>
                                            <p:fltVal val="0"/>
                                          </p:val>
                                        </p:tav>
                                        <p:tav tm="100000">
                                          <p:val>
                                            <p:strVal val="#ppt_w"/>
                                          </p:val>
                                        </p:tav>
                                      </p:tavLst>
                                    </p:anim>
                                    <p:anim calcmode="lin" valueType="num">
                                      <p:cBhvr>
                                        <p:cTn id="203" dur="500" fill="hold"/>
                                        <p:tgtEl>
                                          <p:spTgt spid="57"/>
                                        </p:tgtEl>
                                        <p:attrNameLst>
                                          <p:attrName>ppt_h</p:attrName>
                                        </p:attrNameLst>
                                      </p:cBhvr>
                                      <p:tavLst>
                                        <p:tav tm="0">
                                          <p:val>
                                            <p:fltVal val="0"/>
                                          </p:val>
                                        </p:tav>
                                        <p:tav tm="100000">
                                          <p:val>
                                            <p:strVal val="#ppt_h"/>
                                          </p:val>
                                        </p:tav>
                                      </p:tavLst>
                                    </p:anim>
                                    <p:animEffect transition="in" filter="fade">
                                      <p:cBhvr>
                                        <p:cTn id="204" dur="500"/>
                                        <p:tgtEl>
                                          <p:spTgt spid="57"/>
                                        </p:tgtEl>
                                      </p:cBhvr>
                                    </p:animEffect>
                                  </p:childTnLst>
                                </p:cTn>
                              </p:par>
                              <p:par>
                                <p:cTn id="205" presetID="22" presetClass="entr" presetSubtype="1" fill="hold" nodeType="withEffect">
                                  <p:stCondLst>
                                    <p:cond delay="0"/>
                                  </p:stCondLst>
                                  <p:childTnLst>
                                    <p:set>
                                      <p:cBhvr>
                                        <p:cTn id="206" dur="1" fill="hold">
                                          <p:stCondLst>
                                            <p:cond delay="0"/>
                                          </p:stCondLst>
                                        </p:cTn>
                                        <p:tgtEl>
                                          <p:spTgt spid="64"/>
                                        </p:tgtEl>
                                        <p:attrNameLst>
                                          <p:attrName>style.visibility</p:attrName>
                                        </p:attrNameLst>
                                      </p:cBhvr>
                                      <p:to>
                                        <p:strVal val="visible"/>
                                      </p:to>
                                    </p:set>
                                    <p:animEffect transition="in" filter="wipe(up)">
                                      <p:cBhvr>
                                        <p:cTn id="207" dur="500"/>
                                        <p:tgtEl>
                                          <p:spTgt spid="64"/>
                                        </p:tgtEl>
                                      </p:cBhvr>
                                    </p:animEffect>
                                  </p:childTnLst>
                                </p:cTn>
                              </p:par>
                              <p:par>
                                <p:cTn id="208" presetID="53" presetClass="entr" presetSubtype="16" fill="hold" grpId="0" nodeType="withEffect">
                                  <p:stCondLst>
                                    <p:cond delay="0"/>
                                  </p:stCondLst>
                                  <p:childTnLst>
                                    <p:set>
                                      <p:cBhvr>
                                        <p:cTn id="209" dur="1" fill="hold">
                                          <p:stCondLst>
                                            <p:cond delay="0"/>
                                          </p:stCondLst>
                                        </p:cTn>
                                        <p:tgtEl>
                                          <p:spTgt spid="70"/>
                                        </p:tgtEl>
                                        <p:attrNameLst>
                                          <p:attrName>style.visibility</p:attrName>
                                        </p:attrNameLst>
                                      </p:cBhvr>
                                      <p:to>
                                        <p:strVal val="visible"/>
                                      </p:to>
                                    </p:set>
                                    <p:anim calcmode="lin" valueType="num">
                                      <p:cBhvr>
                                        <p:cTn id="210" dur="500" fill="hold"/>
                                        <p:tgtEl>
                                          <p:spTgt spid="70"/>
                                        </p:tgtEl>
                                        <p:attrNameLst>
                                          <p:attrName>ppt_w</p:attrName>
                                        </p:attrNameLst>
                                      </p:cBhvr>
                                      <p:tavLst>
                                        <p:tav tm="0">
                                          <p:val>
                                            <p:fltVal val="0"/>
                                          </p:val>
                                        </p:tav>
                                        <p:tav tm="100000">
                                          <p:val>
                                            <p:strVal val="#ppt_w"/>
                                          </p:val>
                                        </p:tav>
                                      </p:tavLst>
                                    </p:anim>
                                    <p:anim calcmode="lin" valueType="num">
                                      <p:cBhvr>
                                        <p:cTn id="211" dur="500" fill="hold"/>
                                        <p:tgtEl>
                                          <p:spTgt spid="70"/>
                                        </p:tgtEl>
                                        <p:attrNameLst>
                                          <p:attrName>ppt_h</p:attrName>
                                        </p:attrNameLst>
                                      </p:cBhvr>
                                      <p:tavLst>
                                        <p:tav tm="0">
                                          <p:val>
                                            <p:fltVal val="0"/>
                                          </p:val>
                                        </p:tav>
                                        <p:tav tm="100000">
                                          <p:val>
                                            <p:strVal val="#ppt_h"/>
                                          </p:val>
                                        </p:tav>
                                      </p:tavLst>
                                    </p:anim>
                                    <p:animEffect transition="in" filter="fade">
                                      <p:cBhvr>
                                        <p:cTn id="21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36" grpId="0" animBg="1"/>
      <p:bldP spid="38" grpId="0"/>
      <p:bldP spid="39" grpId="0"/>
      <p:bldP spid="40" grpId="0"/>
      <p:bldP spid="41" grpId="0"/>
      <p:bldP spid="42" grpId="0"/>
      <p:bldP spid="48" grpId="0" animBg="1"/>
      <p:bldP spid="49" grpId="0" animBg="1"/>
      <p:bldP spid="50" grpId="0" animBg="1"/>
      <p:bldP spid="51" grpId="0" animBg="1"/>
      <p:bldP spid="52" grpId="0" animBg="1"/>
      <p:bldP spid="66" grpId="0"/>
      <p:bldP spid="67" grpId="0"/>
      <p:bldP spid="68" grpId="0"/>
      <p:bldP spid="69" grpId="0"/>
      <p:bldP spid="7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val 43"/>
          <p:cNvSpPr/>
          <p:nvPr/>
        </p:nvSpPr>
        <p:spPr>
          <a:xfrm>
            <a:off x="2401795" y="1696118"/>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45" name="Oval 44"/>
          <p:cNvSpPr/>
          <p:nvPr/>
        </p:nvSpPr>
        <p:spPr>
          <a:xfrm>
            <a:off x="4040335" y="1696118"/>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46" name="Oval 45"/>
          <p:cNvSpPr/>
          <p:nvPr/>
        </p:nvSpPr>
        <p:spPr>
          <a:xfrm>
            <a:off x="5629915" y="1696118"/>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47" name="Oval 46"/>
          <p:cNvSpPr/>
          <p:nvPr/>
        </p:nvSpPr>
        <p:spPr>
          <a:xfrm>
            <a:off x="7320752" y="1696118"/>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36" name="Oval 35"/>
          <p:cNvSpPr/>
          <p:nvPr/>
        </p:nvSpPr>
        <p:spPr>
          <a:xfrm>
            <a:off x="820009" y="1696118"/>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grpSp>
        <p:nvGrpSpPr>
          <p:cNvPr id="14" name="Group 13"/>
          <p:cNvGrpSpPr/>
          <p:nvPr/>
        </p:nvGrpSpPr>
        <p:grpSpPr>
          <a:xfrm>
            <a:off x="6800850" y="315195"/>
            <a:ext cx="1773188" cy="246221"/>
            <a:chOff x="6800850" y="315195"/>
            <a:chExt cx="1773188" cy="246221"/>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11" name="TextBox 10"/>
            <p:cNvSpPr txBox="1"/>
            <p:nvPr/>
          </p:nvSpPr>
          <p:spPr>
            <a:xfrm>
              <a:off x="6800850" y="330116"/>
              <a:ext cx="1123873"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GENERÁLNÍ OPRAVA</a:t>
              </a:r>
              <a:endParaRPr lang="pt-BR" sz="800" b="1" dirty="0" smtClean="0">
                <a:solidFill>
                  <a:schemeClr val="bg1">
                    <a:lumMod val="50000"/>
                  </a:schemeClr>
                </a:solidFill>
                <a:cs typeface="Lato Regular"/>
              </a:endParaRPr>
            </a:p>
          </p:txBody>
        </p:sp>
        <p:grpSp>
          <p:nvGrpSpPr>
            <p:cNvPr id="13" name="Group 12"/>
            <p:cNvGrpSpPr/>
            <p:nvPr/>
          </p:nvGrpSpPr>
          <p:grpSpPr>
            <a:xfrm>
              <a:off x="7895305" y="315195"/>
              <a:ext cx="433175" cy="246221"/>
              <a:chOff x="7948826" y="605866"/>
              <a:chExt cx="433175" cy="246221"/>
            </a:xfrm>
          </p:grpSpPr>
          <p:grpSp>
            <p:nvGrpSpPr>
              <p:cNvPr id="8" name="Group 7"/>
              <p:cNvGrpSpPr/>
              <p:nvPr/>
            </p:nvGrpSpPr>
            <p:grpSpPr>
              <a:xfrm rot="10800000">
                <a:off x="7948826" y="652835"/>
                <a:ext cx="360604" cy="172975"/>
                <a:chOff x="1984744" y="697023"/>
                <a:chExt cx="667488" cy="383291"/>
              </a:xfrm>
            </p:grpSpPr>
            <p:sp>
              <p:nvSpPr>
                <p:cNvPr id="6"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2"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27</a:t>
                </a:r>
                <a:endParaRPr lang="pt-BR" sz="1000" b="1" dirty="0" smtClean="0">
                  <a:solidFill>
                    <a:schemeClr val="bg1"/>
                  </a:solidFill>
                  <a:cs typeface="Lato Regular"/>
                </a:endParaRPr>
              </a:p>
            </p:txBody>
          </p:sp>
        </p:grpSp>
      </p:grpSp>
      <p:sp>
        <p:nvSpPr>
          <p:cNvPr id="63" name="TextBox 62"/>
          <p:cNvSpPr txBox="1"/>
          <p:nvPr/>
        </p:nvSpPr>
        <p:spPr>
          <a:xfrm>
            <a:off x="1461244" y="573350"/>
            <a:ext cx="2634574" cy="652486"/>
          </a:xfrm>
          <a:prstGeom prst="rect">
            <a:avLst/>
          </a:prstGeom>
          <a:noFill/>
        </p:spPr>
        <p:txBody>
          <a:bodyPr wrap="square" rtlCol="0">
            <a:spAutoFit/>
          </a:bodyPr>
          <a:lstStyle/>
          <a:p>
            <a:pPr>
              <a:lnSpc>
                <a:spcPct val="70000"/>
              </a:lnSpc>
            </a:pPr>
            <a:r>
              <a:rPr lang="cs-CZ" sz="3200" b="1" dirty="0" smtClean="0">
                <a:cs typeface="Lato Black"/>
              </a:rPr>
              <a:t>POSTUP</a:t>
            </a:r>
            <a:endParaRPr lang="pt-BR" sz="3200" b="1" dirty="0" smtClean="0">
              <a:cs typeface="Lato Black"/>
            </a:endParaRPr>
          </a:p>
          <a:p>
            <a:pPr>
              <a:lnSpc>
                <a:spcPct val="70000"/>
              </a:lnSpc>
            </a:pPr>
            <a:r>
              <a:rPr lang="cs-CZ" sz="2000" b="1" dirty="0" smtClean="0">
                <a:solidFill>
                  <a:srgbClr val="00B4FF"/>
                </a:solidFill>
                <a:cs typeface="Lato Black"/>
              </a:rPr>
              <a:t>GENERÁLNÍ OPRAVY</a:t>
            </a:r>
            <a:endParaRPr lang="pt-BR" sz="2000" b="1" dirty="0" smtClean="0">
              <a:solidFill>
                <a:srgbClr val="00B4FF"/>
              </a:solidFill>
              <a:cs typeface="Lato Black"/>
            </a:endParaRPr>
          </a:p>
        </p:txBody>
      </p:sp>
      <p:pic>
        <p:nvPicPr>
          <p:cNvPr id="65" name="Picture 6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51900" y="615758"/>
            <a:ext cx="506967" cy="506967"/>
          </a:xfrm>
          <a:prstGeom prst="rect">
            <a:avLst/>
          </a:prstGeom>
          <a:noFill/>
          <a:ln>
            <a:noFill/>
          </a:ln>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248" y="1762308"/>
            <a:ext cx="796800" cy="796800"/>
          </a:xfrm>
          <a:prstGeom prst="rect">
            <a:avLst/>
          </a:prstGeom>
          <a:noFill/>
          <a:ln>
            <a:noFill/>
          </a:ln>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4481" y="1762308"/>
            <a:ext cx="796800" cy="796800"/>
          </a:xfrm>
          <a:prstGeom prst="rect">
            <a:avLst/>
          </a:prstGeom>
          <a:noFill/>
          <a:ln>
            <a:noFill/>
          </a:ln>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7574" y="1762308"/>
            <a:ext cx="796800" cy="796800"/>
          </a:xfrm>
          <a:prstGeom prst="rect">
            <a:avLst/>
          </a:prstGeom>
          <a:noFill/>
          <a:ln>
            <a:noFill/>
          </a:ln>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4807" y="1762308"/>
            <a:ext cx="796800" cy="796800"/>
          </a:xfrm>
          <a:prstGeom prst="rect">
            <a:avLst/>
          </a:prstGeom>
          <a:noFill/>
          <a:ln>
            <a:noFill/>
          </a:ln>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01813" y="1762308"/>
            <a:ext cx="796800" cy="796800"/>
          </a:xfrm>
          <a:prstGeom prst="rect">
            <a:avLst/>
          </a:prstGeom>
          <a:noFill/>
          <a:ln>
            <a:noFill/>
          </a:ln>
        </p:spPr>
      </p:pic>
      <p:cxnSp>
        <p:nvCxnSpPr>
          <p:cNvPr id="21" name="Straight Connector 20"/>
          <p:cNvCxnSpPr/>
          <p:nvPr/>
        </p:nvCxnSpPr>
        <p:spPr>
          <a:xfrm>
            <a:off x="595614" y="1307214"/>
            <a:ext cx="7980886" cy="0"/>
          </a:xfrm>
          <a:prstGeom prst="line">
            <a:avLst/>
          </a:prstGeom>
          <a:ln w="38100" cmpd="sng">
            <a:solidFill>
              <a:schemeClr val="tx1">
                <a:lumMod val="10000"/>
                <a:lumOff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1286751" y="1474035"/>
            <a:ext cx="6508689"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H="1">
            <a:off x="1285648" y="1469798"/>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2872233" y="1469798"/>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4506007" y="1469798"/>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6092592" y="1469798"/>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7788592" y="1469798"/>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558566" y="2670239"/>
            <a:ext cx="1444989" cy="415498"/>
          </a:xfrm>
          <a:prstGeom prst="rect">
            <a:avLst/>
          </a:prstGeom>
          <a:noFill/>
        </p:spPr>
        <p:txBody>
          <a:bodyPr wrap="square" rtlCol="0">
            <a:spAutoFit/>
          </a:bodyPr>
          <a:lstStyle/>
          <a:p>
            <a:pPr algn="ctr"/>
            <a:r>
              <a:rPr lang="cs-CZ" sz="1200" b="1" dirty="0" smtClean="0">
                <a:solidFill>
                  <a:schemeClr val="accent2"/>
                </a:solidFill>
                <a:cs typeface="Lato Regular"/>
              </a:rPr>
              <a:t>VNITŘNÍ SVÁR</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KOTEVNÍHO PÁSKU</a:t>
            </a:r>
            <a:endParaRPr lang="pt-BR" sz="800" b="1" dirty="0">
              <a:solidFill>
                <a:schemeClr val="bg1">
                  <a:lumMod val="50000"/>
                </a:schemeClr>
              </a:solidFill>
              <a:cs typeface="Lato Regular"/>
            </a:endParaRPr>
          </a:p>
        </p:txBody>
      </p:sp>
      <p:sp>
        <p:nvSpPr>
          <p:cNvPr id="39" name="TextBox 38"/>
          <p:cNvSpPr txBox="1"/>
          <p:nvPr/>
        </p:nvSpPr>
        <p:spPr>
          <a:xfrm>
            <a:off x="2092814" y="2670239"/>
            <a:ext cx="1463041" cy="400110"/>
          </a:xfrm>
          <a:prstGeom prst="rect">
            <a:avLst/>
          </a:prstGeom>
          <a:noFill/>
        </p:spPr>
        <p:txBody>
          <a:bodyPr wrap="square" rtlCol="0">
            <a:spAutoFit/>
          </a:bodyPr>
          <a:lstStyle/>
          <a:p>
            <a:pPr algn="ctr"/>
            <a:r>
              <a:rPr lang="cs-CZ" sz="1200" b="1" dirty="0" smtClean="0">
                <a:solidFill>
                  <a:schemeClr val="accent2"/>
                </a:solidFill>
                <a:cs typeface="Lato Regular"/>
              </a:rPr>
              <a:t>MONTÁŽE PŘÍRUB</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VČETNĚ TMELENÍ</a:t>
            </a:r>
            <a:endParaRPr lang="pt-BR" sz="800" b="1" dirty="0">
              <a:solidFill>
                <a:schemeClr val="bg1">
                  <a:lumMod val="50000"/>
                </a:schemeClr>
              </a:solidFill>
              <a:cs typeface="Lato Regular"/>
            </a:endParaRPr>
          </a:p>
        </p:txBody>
      </p:sp>
      <p:sp>
        <p:nvSpPr>
          <p:cNvPr id="40" name="TextBox 39"/>
          <p:cNvSpPr txBox="1"/>
          <p:nvPr/>
        </p:nvSpPr>
        <p:spPr>
          <a:xfrm>
            <a:off x="3799831" y="2670239"/>
            <a:ext cx="1444989" cy="400110"/>
          </a:xfrm>
          <a:prstGeom prst="rect">
            <a:avLst/>
          </a:prstGeom>
          <a:noFill/>
        </p:spPr>
        <p:txBody>
          <a:bodyPr wrap="square" rtlCol="0">
            <a:spAutoFit/>
          </a:bodyPr>
          <a:lstStyle/>
          <a:p>
            <a:pPr algn="ctr"/>
            <a:r>
              <a:rPr lang="cs-CZ" sz="1200" b="1" dirty="0" smtClean="0">
                <a:solidFill>
                  <a:schemeClr val="accent2"/>
                </a:solidFill>
                <a:cs typeface="Lato Regular"/>
              </a:rPr>
              <a:t>BROUŠENÍ</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OPRAVA A BROUŠENÍ</a:t>
            </a:r>
            <a:endParaRPr lang="pt-BR" sz="800" b="1" dirty="0">
              <a:solidFill>
                <a:schemeClr val="bg1">
                  <a:lumMod val="50000"/>
                </a:schemeClr>
              </a:solidFill>
              <a:cs typeface="Lato Regular"/>
            </a:endParaRPr>
          </a:p>
        </p:txBody>
      </p:sp>
      <p:sp>
        <p:nvSpPr>
          <p:cNvPr id="41" name="TextBox 40"/>
          <p:cNvSpPr txBox="1"/>
          <p:nvPr/>
        </p:nvSpPr>
        <p:spPr>
          <a:xfrm>
            <a:off x="5481160" y="2670239"/>
            <a:ext cx="1251939" cy="415498"/>
          </a:xfrm>
          <a:prstGeom prst="rect">
            <a:avLst/>
          </a:prstGeom>
          <a:noFill/>
        </p:spPr>
        <p:txBody>
          <a:bodyPr wrap="square" rtlCol="0">
            <a:spAutoFit/>
          </a:bodyPr>
          <a:lstStyle/>
          <a:p>
            <a:pPr algn="ctr"/>
            <a:r>
              <a:rPr lang="cs-CZ" sz="1200" b="1" dirty="0" smtClean="0">
                <a:solidFill>
                  <a:schemeClr val="accent2"/>
                </a:solidFill>
                <a:cs typeface="Lato Regular"/>
              </a:rPr>
              <a:t>NÁTĚR PODLAHY</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EPOXYDEHET</a:t>
            </a:r>
            <a:endParaRPr lang="pt-BR" sz="800" b="1" dirty="0">
              <a:solidFill>
                <a:schemeClr val="bg1">
                  <a:lumMod val="50000"/>
                </a:schemeClr>
              </a:solidFill>
              <a:cs typeface="Lato Regular"/>
            </a:endParaRPr>
          </a:p>
        </p:txBody>
      </p:sp>
      <p:sp>
        <p:nvSpPr>
          <p:cNvPr id="42" name="TextBox 41"/>
          <p:cNvSpPr txBox="1"/>
          <p:nvPr/>
        </p:nvSpPr>
        <p:spPr>
          <a:xfrm>
            <a:off x="7074844" y="2670239"/>
            <a:ext cx="1444989" cy="415498"/>
          </a:xfrm>
          <a:prstGeom prst="rect">
            <a:avLst/>
          </a:prstGeom>
          <a:noFill/>
        </p:spPr>
        <p:txBody>
          <a:bodyPr wrap="square" rtlCol="0">
            <a:spAutoFit/>
          </a:bodyPr>
          <a:lstStyle/>
          <a:p>
            <a:pPr algn="ctr"/>
            <a:r>
              <a:rPr lang="cs-CZ" sz="1200" b="1" dirty="0" smtClean="0">
                <a:solidFill>
                  <a:schemeClr val="accent2"/>
                </a:solidFill>
                <a:cs typeface="Lato Regular"/>
              </a:rPr>
              <a:t>VNĚJŠÍ NÁTĚR</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PLECHOVÉ PODLAHY</a:t>
            </a:r>
            <a:endParaRPr lang="pt-BR" sz="800" b="1" dirty="0">
              <a:solidFill>
                <a:schemeClr val="bg1">
                  <a:lumMod val="50000"/>
                </a:schemeClr>
              </a:solidFill>
              <a:cs typeface="Lato Regular"/>
            </a:endParaRPr>
          </a:p>
        </p:txBody>
      </p:sp>
      <p:sp>
        <p:nvSpPr>
          <p:cNvPr id="48" name="Oval 43"/>
          <p:cNvSpPr/>
          <p:nvPr/>
        </p:nvSpPr>
        <p:spPr>
          <a:xfrm>
            <a:off x="2390039" y="3311694"/>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49" name="Oval 44"/>
          <p:cNvSpPr/>
          <p:nvPr/>
        </p:nvSpPr>
        <p:spPr>
          <a:xfrm>
            <a:off x="4028579" y="3311694"/>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50" name="Oval 45"/>
          <p:cNvSpPr/>
          <p:nvPr/>
        </p:nvSpPr>
        <p:spPr>
          <a:xfrm>
            <a:off x="5618159" y="3311694"/>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51" name="Oval 46"/>
          <p:cNvSpPr/>
          <p:nvPr/>
        </p:nvSpPr>
        <p:spPr>
          <a:xfrm>
            <a:off x="7308996" y="3311694"/>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52" name="Oval 35"/>
          <p:cNvSpPr/>
          <p:nvPr/>
        </p:nvSpPr>
        <p:spPr>
          <a:xfrm>
            <a:off x="808253" y="3311694"/>
            <a:ext cx="936766" cy="936766"/>
          </a:xfrm>
          <a:prstGeom prst="ellipse">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pic>
        <p:nvPicPr>
          <p:cNvPr id="53"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5492" y="3377884"/>
            <a:ext cx="796800" cy="796800"/>
          </a:xfrm>
          <a:prstGeom prst="rect">
            <a:avLst/>
          </a:prstGeom>
          <a:noFill/>
          <a:ln>
            <a:noFill/>
          </a:ln>
        </p:spPr>
      </p:pic>
      <p:pic>
        <p:nvPicPr>
          <p:cNvPr id="54"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62725" y="3377884"/>
            <a:ext cx="796800" cy="796800"/>
          </a:xfrm>
          <a:prstGeom prst="rect">
            <a:avLst/>
          </a:prstGeom>
          <a:noFill/>
          <a:ln>
            <a:noFill/>
          </a:ln>
        </p:spPr>
      </p:pic>
      <p:pic>
        <p:nvPicPr>
          <p:cNvPr id="55"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95818" y="3377884"/>
            <a:ext cx="796800" cy="796800"/>
          </a:xfrm>
          <a:prstGeom prst="rect">
            <a:avLst/>
          </a:prstGeom>
          <a:noFill/>
          <a:ln>
            <a:noFill/>
          </a:ln>
        </p:spPr>
      </p:pic>
      <p:pic>
        <p:nvPicPr>
          <p:cNvPr id="56" name="Picture 1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683051" y="3377884"/>
            <a:ext cx="796800" cy="796800"/>
          </a:xfrm>
          <a:prstGeom prst="rect">
            <a:avLst/>
          </a:prstGeom>
          <a:noFill/>
          <a:ln>
            <a:noFill/>
          </a:ln>
        </p:spPr>
      </p:pic>
      <p:pic>
        <p:nvPicPr>
          <p:cNvPr id="57"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90057" y="3377884"/>
            <a:ext cx="796800" cy="796800"/>
          </a:xfrm>
          <a:prstGeom prst="rect">
            <a:avLst/>
          </a:prstGeom>
          <a:noFill/>
          <a:ln>
            <a:noFill/>
          </a:ln>
        </p:spPr>
      </p:pic>
      <p:cxnSp>
        <p:nvCxnSpPr>
          <p:cNvPr id="58" name="Straight Connector 21"/>
          <p:cNvCxnSpPr/>
          <p:nvPr/>
        </p:nvCxnSpPr>
        <p:spPr>
          <a:xfrm>
            <a:off x="1274995" y="3089611"/>
            <a:ext cx="6508689" cy="0"/>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27"/>
          <p:cNvCxnSpPr/>
          <p:nvPr/>
        </p:nvCxnSpPr>
        <p:spPr>
          <a:xfrm flipH="1">
            <a:off x="1273892" y="3085374"/>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31"/>
          <p:cNvCxnSpPr/>
          <p:nvPr/>
        </p:nvCxnSpPr>
        <p:spPr>
          <a:xfrm flipH="1">
            <a:off x="2860477" y="3085374"/>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32"/>
          <p:cNvCxnSpPr/>
          <p:nvPr/>
        </p:nvCxnSpPr>
        <p:spPr>
          <a:xfrm flipH="1">
            <a:off x="4494251" y="3085374"/>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33"/>
          <p:cNvCxnSpPr/>
          <p:nvPr/>
        </p:nvCxnSpPr>
        <p:spPr>
          <a:xfrm flipH="1">
            <a:off x="6080836" y="3085374"/>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34"/>
          <p:cNvCxnSpPr/>
          <p:nvPr/>
        </p:nvCxnSpPr>
        <p:spPr>
          <a:xfrm flipH="1">
            <a:off x="7776836" y="3085374"/>
            <a:ext cx="1103" cy="297955"/>
          </a:xfrm>
          <a:prstGeom prst="line">
            <a:avLst/>
          </a:prstGeom>
          <a:ln w="952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66" name="TextBox 37"/>
          <p:cNvSpPr txBox="1"/>
          <p:nvPr/>
        </p:nvSpPr>
        <p:spPr>
          <a:xfrm>
            <a:off x="466726" y="4285815"/>
            <a:ext cx="1525074" cy="400110"/>
          </a:xfrm>
          <a:prstGeom prst="rect">
            <a:avLst/>
          </a:prstGeom>
          <a:noFill/>
        </p:spPr>
        <p:txBody>
          <a:bodyPr wrap="square" rtlCol="0">
            <a:spAutoFit/>
          </a:bodyPr>
          <a:lstStyle/>
          <a:p>
            <a:pPr algn="ctr"/>
            <a:r>
              <a:rPr lang="cs-CZ" sz="1200" b="1" dirty="0" smtClean="0">
                <a:solidFill>
                  <a:schemeClr val="accent2"/>
                </a:solidFill>
                <a:cs typeface="Lato Regular"/>
              </a:rPr>
              <a:t>TMELENÍ SPOJŮ</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SPECIÁLNÍ TMEL</a:t>
            </a:r>
            <a:endParaRPr lang="pt-BR" sz="800" b="1" dirty="0">
              <a:solidFill>
                <a:schemeClr val="bg1">
                  <a:lumMod val="50000"/>
                </a:schemeClr>
              </a:solidFill>
              <a:cs typeface="Lato Regular"/>
            </a:endParaRPr>
          </a:p>
        </p:txBody>
      </p:sp>
      <p:sp>
        <p:nvSpPr>
          <p:cNvPr id="67" name="TextBox 38"/>
          <p:cNvSpPr txBox="1"/>
          <p:nvPr/>
        </p:nvSpPr>
        <p:spPr>
          <a:xfrm>
            <a:off x="2003556" y="4285815"/>
            <a:ext cx="1691882" cy="400110"/>
          </a:xfrm>
          <a:prstGeom prst="rect">
            <a:avLst/>
          </a:prstGeom>
          <a:noFill/>
        </p:spPr>
        <p:txBody>
          <a:bodyPr wrap="square" rtlCol="0">
            <a:spAutoFit/>
          </a:bodyPr>
          <a:lstStyle/>
          <a:p>
            <a:pPr algn="ctr"/>
            <a:r>
              <a:rPr lang="cs-CZ" sz="1200" b="1" dirty="0" smtClean="0">
                <a:solidFill>
                  <a:schemeClr val="accent2"/>
                </a:solidFill>
                <a:cs typeface="Lato Regular"/>
              </a:rPr>
              <a:t>MONTÁŽ REVIZÁKU</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VČETNĚ TMELENÍ SPOJŮ</a:t>
            </a:r>
            <a:endParaRPr lang="pt-BR" sz="800" b="1" dirty="0">
              <a:solidFill>
                <a:schemeClr val="bg1">
                  <a:lumMod val="50000"/>
                </a:schemeClr>
              </a:solidFill>
              <a:cs typeface="Lato Regular"/>
            </a:endParaRPr>
          </a:p>
        </p:txBody>
      </p:sp>
      <p:sp>
        <p:nvSpPr>
          <p:cNvPr id="68" name="TextBox 39"/>
          <p:cNvSpPr txBox="1"/>
          <p:nvPr/>
        </p:nvSpPr>
        <p:spPr>
          <a:xfrm>
            <a:off x="3695438" y="4285815"/>
            <a:ext cx="1695711" cy="400110"/>
          </a:xfrm>
          <a:prstGeom prst="rect">
            <a:avLst/>
          </a:prstGeom>
          <a:noFill/>
        </p:spPr>
        <p:txBody>
          <a:bodyPr wrap="square" rtlCol="0">
            <a:spAutoFit/>
          </a:bodyPr>
          <a:lstStyle/>
          <a:p>
            <a:pPr algn="ctr"/>
            <a:r>
              <a:rPr lang="cs-CZ" sz="1200" b="1" dirty="0" smtClean="0">
                <a:solidFill>
                  <a:schemeClr val="accent2"/>
                </a:solidFill>
                <a:cs typeface="Lato Regular"/>
              </a:rPr>
              <a:t>MONTÁŽ TECHNOLOGIÍ</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ČERPADLA - MÍCHADLA</a:t>
            </a:r>
            <a:endParaRPr lang="pt-BR" sz="800" b="1" dirty="0">
              <a:solidFill>
                <a:schemeClr val="bg1">
                  <a:lumMod val="50000"/>
                </a:schemeClr>
              </a:solidFill>
              <a:cs typeface="Lato Regular"/>
            </a:endParaRPr>
          </a:p>
        </p:txBody>
      </p:sp>
      <p:sp>
        <p:nvSpPr>
          <p:cNvPr id="69" name="TextBox 40"/>
          <p:cNvSpPr txBox="1"/>
          <p:nvPr/>
        </p:nvSpPr>
        <p:spPr>
          <a:xfrm>
            <a:off x="5469404" y="4285815"/>
            <a:ext cx="1331446" cy="400110"/>
          </a:xfrm>
          <a:prstGeom prst="rect">
            <a:avLst/>
          </a:prstGeom>
          <a:noFill/>
        </p:spPr>
        <p:txBody>
          <a:bodyPr wrap="square" rtlCol="0">
            <a:spAutoFit/>
          </a:bodyPr>
          <a:lstStyle/>
          <a:p>
            <a:pPr algn="ctr"/>
            <a:r>
              <a:rPr lang="cs-CZ" sz="1200" b="1" dirty="0" smtClean="0">
                <a:solidFill>
                  <a:schemeClr val="accent2"/>
                </a:solidFill>
                <a:cs typeface="Lato Regular"/>
              </a:rPr>
              <a:t>NOVÉ VENTILY</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DODÁVKA A MONTÁŽ</a:t>
            </a:r>
            <a:endParaRPr lang="pt-BR" sz="800" b="1" dirty="0">
              <a:solidFill>
                <a:schemeClr val="bg1">
                  <a:lumMod val="50000"/>
                </a:schemeClr>
              </a:solidFill>
              <a:cs typeface="Lato Regular"/>
            </a:endParaRPr>
          </a:p>
        </p:txBody>
      </p:sp>
      <p:sp>
        <p:nvSpPr>
          <p:cNvPr id="70" name="TextBox 41"/>
          <p:cNvSpPr txBox="1"/>
          <p:nvPr/>
        </p:nvSpPr>
        <p:spPr>
          <a:xfrm>
            <a:off x="7063088" y="4285815"/>
            <a:ext cx="1444989" cy="415498"/>
          </a:xfrm>
          <a:prstGeom prst="rect">
            <a:avLst/>
          </a:prstGeom>
          <a:noFill/>
        </p:spPr>
        <p:txBody>
          <a:bodyPr wrap="square" rtlCol="0">
            <a:spAutoFit/>
          </a:bodyPr>
          <a:lstStyle/>
          <a:p>
            <a:pPr algn="ctr"/>
            <a:r>
              <a:rPr lang="cs-CZ" sz="1200" b="1" dirty="0" smtClean="0">
                <a:solidFill>
                  <a:schemeClr val="accent2"/>
                </a:solidFill>
                <a:cs typeface="Lato Regular"/>
              </a:rPr>
              <a:t>REVIZNÍ VSTUP</a:t>
            </a:r>
            <a:endParaRPr lang="pt-BR" sz="1200" b="1" dirty="0" smtClean="0">
              <a:solidFill>
                <a:schemeClr val="accent2"/>
              </a:solidFill>
              <a:cs typeface="Lato Regular"/>
            </a:endParaRPr>
          </a:p>
          <a:p>
            <a:pPr algn="ctr"/>
            <a:r>
              <a:rPr lang="cs-CZ" sz="800" b="1" dirty="0" smtClean="0">
                <a:solidFill>
                  <a:schemeClr val="bg1">
                    <a:lumMod val="50000"/>
                  </a:schemeClr>
                </a:solidFill>
                <a:cs typeface="Lato Regular"/>
              </a:rPr>
              <a:t>RENOVOVANÝ NEBO NOVÝ</a:t>
            </a:r>
            <a:endParaRPr lang="pt-BR" sz="800" b="1" dirty="0">
              <a:solidFill>
                <a:schemeClr val="bg1">
                  <a:lumMod val="50000"/>
                </a:schemeClr>
              </a:solidFill>
              <a:cs typeface="Lato Regular"/>
            </a:endParaRPr>
          </a:p>
        </p:txBody>
      </p:sp>
    </p:spTree>
    <p:extLst>
      <p:ext uri="{BB962C8B-B14F-4D97-AF65-F5344CB8AC3E}">
        <p14:creationId xmlns:p14="http://schemas.microsoft.com/office/powerpoint/2010/main" val="17209250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out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up)">
                                      <p:cBhvr>
                                        <p:cTn id="12" dur="500"/>
                                        <p:tgtEl>
                                          <p:spTgt spid="2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p:cTn id="15" dur="500" fill="hold"/>
                                        <p:tgtEl>
                                          <p:spTgt spid="36"/>
                                        </p:tgtEl>
                                        <p:attrNameLst>
                                          <p:attrName>ppt_w</p:attrName>
                                        </p:attrNameLst>
                                      </p:cBhvr>
                                      <p:tavLst>
                                        <p:tav tm="0">
                                          <p:val>
                                            <p:fltVal val="0"/>
                                          </p:val>
                                        </p:tav>
                                        <p:tav tm="100000">
                                          <p:val>
                                            <p:strVal val="#ppt_w"/>
                                          </p:val>
                                        </p:tav>
                                      </p:tavLst>
                                    </p:anim>
                                    <p:anim calcmode="lin" valueType="num">
                                      <p:cBhvr>
                                        <p:cTn id="16" dur="500" fill="hold"/>
                                        <p:tgtEl>
                                          <p:spTgt spid="36"/>
                                        </p:tgtEl>
                                        <p:attrNameLst>
                                          <p:attrName>ppt_h</p:attrName>
                                        </p:attrNameLst>
                                      </p:cBhvr>
                                      <p:tavLst>
                                        <p:tav tm="0">
                                          <p:val>
                                            <p:fltVal val="0"/>
                                          </p:val>
                                        </p:tav>
                                        <p:tav tm="100000">
                                          <p:val>
                                            <p:strVal val="#ppt_h"/>
                                          </p:val>
                                        </p:tav>
                                      </p:tavLst>
                                    </p:anim>
                                    <p:animEffect transition="in" filter="fade">
                                      <p:cBhvr>
                                        <p:cTn id="17" dur="500"/>
                                        <p:tgtEl>
                                          <p:spTgt spid="36"/>
                                        </p:tgtEl>
                                      </p:cBhvr>
                                    </p:animEffect>
                                  </p:childTnLst>
                                </p:cTn>
                              </p:par>
                              <p:par>
                                <p:cTn id="18" presetID="53" presetClass="entr" presetSubtype="16"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p:cTn id="25" dur="500" fill="hold"/>
                                        <p:tgtEl>
                                          <p:spTgt spid="38"/>
                                        </p:tgtEl>
                                        <p:attrNameLst>
                                          <p:attrName>ppt_w</p:attrName>
                                        </p:attrNameLst>
                                      </p:cBhvr>
                                      <p:tavLst>
                                        <p:tav tm="0">
                                          <p:val>
                                            <p:fltVal val="0"/>
                                          </p:val>
                                        </p:tav>
                                        <p:tav tm="100000">
                                          <p:val>
                                            <p:strVal val="#ppt_w"/>
                                          </p:val>
                                        </p:tav>
                                      </p:tavLst>
                                    </p:anim>
                                    <p:anim calcmode="lin" valueType="num">
                                      <p:cBhvr>
                                        <p:cTn id="26" dur="500" fill="hold"/>
                                        <p:tgtEl>
                                          <p:spTgt spid="38"/>
                                        </p:tgtEl>
                                        <p:attrNameLst>
                                          <p:attrName>ppt_h</p:attrName>
                                        </p:attrNameLst>
                                      </p:cBhvr>
                                      <p:tavLst>
                                        <p:tav tm="0">
                                          <p:val>
                                            <p:fltVal val="0"/>
                                          </p:val>
                                        </p:tav>
                                        <p:tav tm="100000">
                                          <p:val>
                                            <p:strVal val="#ppt_h"/>
                                          </p:val>
                                        </p:tav>
                                      </p:tavLst>
                                    </p:anim>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up)">
                                      <p:cBhvr>
                                        <p:cTn id="32" dur="500"/>
                                        <p:tgtEl>
                                          <p:spTgt spid="3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par>
                                <p:cTn id="38" presetID="53" presetClass="entr" presetSubtype="16"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animEffect transition="in" filter="fade">
                                      <p:cBhvr>
                                        <p:cTn id="42" dur="500"/>
                                        <p:tgtEl>
                                          <p:spTgt spid="1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p:cTn id="45" dur="500" fill="hold"/>
                                        <p:tgtEl>
                                          <p:spTgt spid="39"/>
                                        </p:tgtEl>
                                        <p:attrNameLst>
                                          <p:attrName>ppt_w</p:attrName>
                                        </p:attrNameLst>
                                      </p:cBhvr>
                                      <p:tavLst>
                                        <p:tav tm="0">
                                          <p:val>
                                            <p:fltVal val="0"/>
                                          </p:val>
                                        </p:tav>
                                        <p:tav tm="100000">
                                          <p:val>
                                            <p:strVal val="#ppt_w"/>
                                          </p:val>
                                        </p:tav>
                                      </p:tavLst>
                                    </p:anim>
                                    <p:anim calcmode="lin" valueType="num">
                                      <p:cBhvr>
                                        <p:cTn id="46" dur="500" fill="hold"/>
                                        <p:tgtEl>
                                          <p:spTgt spid="39"/>
                                        </p:tgtEl>
                                        <p:attrNameLst>
                                          <p:attrName>ppt_h</p:attrName>
                                        </p:attrNameLst>
                                      </p:cBhvr>
                                      <p:tavLst>
                                        <p:tav tm="0">
                                          <p:val>
                                            <p:fltVal val="0"/>
                                          </p:val>
                                        </p:tav>
                                        <p:tav tm="100000">
                                          <p:val>
                                            <p:strVal val="#ppt_h"/>
                                          </p:val>
                                        </p:tav>
                                      </p:tavLst>
                                    </p:anim>
                                    <p:animEffect transition="in" filter="fade">
                                      <p:cBhvr>
                                        <p:cTn id="47" dur="50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p:cTn id="52" dur="500" fill="hold"/>
                                        <p:tgtEl>
                                          <p:spTgt spid="45"/>
                                        </p:tgtEl>
                                        <p:attrNameLst>
                                          <p:attrName>ppt_w</p:attrName>
                                        </p:attrNameLst>
                                      </p:cBhvr>
                                      <p:tavLst>
                                        <p:tav tm="0">
                                          <p:val>
                                            <p:fltVal val="0"/>
                                          </p:val>
                                        </p:tav>
                                        <p:tav tm="100000">
                                          <p:val>
                                            <p:strVal val="#ppt_w"/>
                                          </p:val>
                                        </p:tav>
                                      </p:tavLst>
                                    </p:anim>
                                    <p:anim calcmode="lin" valueType="num">
                                      <p:cBhvr>
                                        <p:cTn id="53" dur="500" fill="hold"/>
                                        <p:tgtEl>
                                          <p:spTgt spid="45"/>
                                        </p:tgtEl>
                                        <p:attrNameLst>
                                          <p:attrName>ppt_h</p:attrName>
                                        </p:attrNameLst>
                                      </p:cBhvr>
                                      <p:tavLst>
                                        <p:tav tm="0">
                                          <p:val>
                                            <p:fltVal val="0"/>
                                          </p:val>
                                        </p:tav>
                                        <p:tav tm="100000">
                                          <p:val>
                                            <p:strVal val="#ppt_h"/>
                                          </p:val>
                                        </p:tav>
                                      </p:tavLst>
                                    </p:anim>
                                    <p:animEffect transition="in" filter="fade">
                                      <p:cBhvr>
                                        <p:cTn id="54" dur="500"/>
                                        <p:tgtEl>
                                          <p:spTgt spid="45"/>
                                        </p:tgtEl>
                                      </p:cBhvr>
                                    </p:animEffect>
                                  </p:childTnLst>
                                </p:cTn>
                              </p:par>
                              <p:par>
                                <p:cTn id="55" presetID="53" presetClass="entr" presetSubtype="16"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par>
                                <p:cTn id="60" presetID="22" presetClass="entr" presetSubtype="1" fill="hold"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up)">
                                      <p:cBhvr>
                                        <p:cTn id="62" dur="500"/>
                                        <p:tgtEl>
                                          <p:spTgt spid="33"/>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40"/>
                                        </p:tgtEl>
                                        <p:attrNameLst>
                                          <p:attrName>style.visibility</p:attrName>
                                        </p:attrNameLst>
                                      </p:cBhvr>
                                      <p:to>
                                        <p:strVal val="visible"/>
                                      </p:to>
                                    </p:set>
                                    <p:anim calcmode="lin" valueType="num">
                                      <p:cBhvr>
                                        <p:cTn id="65" dur="500" fill="hold"/>
                                        <p:tgtEl>
                                          <p:spTgt spid="40"/>
                                        </p:tgtEl>
                                        <p:attrNameLst>
                                          <p:attrName>ppt_w</p:attrName>
                                        </p:attrNameLst>
                                      </p:cBhvr>
                                      <p:tavLst>
                                        <p:tav tm="0">
                                          <p:val>
                                            <p:fltVal val="0"/>
                                          </p:val>
                                        </p:tav>
                                        <p:tav tm="100000">
                                          <p:val>
                                            <p:strVal val="#ppt_w"/>
                                          </p:val>
                                        </p:tav>
                                      </p:tavLst>
                                    </p:anim>
                                    <p:anim calcmode="lin" valueType="num">
                                      <p:cBhvr>
                                        <p:cTn id="66" dur="500" fill="hold"/>
                                        <p:tgtEl>
                                          <p:spTgt spid="40"/>
                                        </p:tgtEl>
                                        <p:attrNameLst>
                                          <p:attrName>ppt_h</p:attrName>
                                        </p:attrNameLst>
                                      </p:cBhvr>
                                      <p:tavLst>
                                        <p:tav tm="0">
                                          <p:val>
                                            <p:fltVal val="0"/>
                                          </p:val>
                                        </p:tav>
                                        <p:tav tm="100000">
                                          <p:val>
                                            <p:strVal val="#ppt_h"/>
                                          </p:val>
                                        </p:tav>
                                      </p:tavLst>
                                    </p:anim>
                                    <p:animEffect transition="in" filter="fade">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 calcmode="lin" valueType="num">
                                      <p:cBhvr>
                                        <p:cTn id="72" dur="500" fill="hold"/>
                                        <p:tgtEl>
                                          <p:spTgt spid="46"/>
                                        </p:tgtEl>
                                        <p:attrNameLst>
                                          <p:attrName>ppt_w</p:attrName>
                                        </p:attrNameLst>
                                      </p:cBhvr>
                                      <p:tavLst>
                                        <p:tav tm="0">
                                          <p:val>
                                            <p:fltVal val="0"/>
                                          </p:val>
                                        </p:tav>
                                        <p:tav tm="100000">
                                          <p:val>
                                            <p:strVal val="#ppt_w"/>
                                          </p:val>
                                        </p:tav>
                                      </p:tavLst>
                                    </p:anim>
                                    <p:anim calcmode="lin" valueType="num">
                                      <p:cBhvr>
                                        <p:cTn id="73" dur="500" fill="hold"/>
                                        <p:tgtEl>
                                          <p:spTgt spid="46"/>
                                        </p:tgtEl>
                                        <p:attrNameLst>
                                          <p:attrName>ppt_h</p:attrName>
                                        </p:attrNameLst>
                                      </p:cBhvr>
                                      <p:tavLst>
                                        <p:tav tm="0">
                                          <p:val>
                                            <p:fltVal val="0"/>
                                          </p:val>
                                        </p:tav>
                                        <p:tav tm="100000">
                                          <p:val>
                                            <p:strVal val="#ppt_h"/>
                                          </p:val>
                                        </p:tav>
                                      </p:tavLst>
                                    </p:anim>
                                    <p:animEffect transition="in" filter="fade">
                                      <p:cBhvr>
                                        <p:cTn id="74" dur="500"/>
                                        <p:tgtEl>
                                          <p:spTgt spid="46"/>
                                        </p:tgtEl>
                                      </p:cBhvr>
                                    </p:animEffect>
                                  </p:childTnLst>
                                </p:cTn>
                              </p:par>
                              <p:par>
                                <p:cTn id="75" presetID="53" presetClass="entr" presetSubtype="16"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fltVal val="0"/>
                                          </p:val>
                                        </p:tav>
                                        <p:tav tm="100000">
                                          <p:val>
                                            <p:strVal val="#ppt_h"/>
                                          </p:val>
                                        </p:tav>
                                      </p:tavLst>
                                    </p:anim>
                                    <p:animEffect transition="in" filter="fade">
                                      <p:cBhvr>
                                        <p:cTn id="79" dur="500"/>
                                        <p:tgtEl>
                                          <p:spTgt spid="19"/>
                                        </p:tgtEl>
                                      </p:cBhvr>
                                    </p:animEffect>
                                  </p:childTnLst>
                                </p:cTn>
                              </p:par>
                              <p:par>
                                <p:cTn id="80" presetID="22" presetClass="entr" presetSubtype="1" fill="hold"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up)">
                                      <p:cBhvr>
                                        <p:cTn id="82" dur="500"/>
                                        <p:tgtEl>
                                          <p:spTgt spid="34"/>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41"/>
                                        </p:tgtEl>
                                        <p:attrNameLst>
                                          <p:attrName>style.visibility</p:attrName>
                                        </p:attrNameLst>
                                      </p:cBhvr>
                                      <p:to>
                                        <p:strVal val="visible"/>
                                      </p:to>
                                    </p:set>
                                    <p:anim calcmode="lin" valueType="num">
                                      <p:cBhvr>
                                        <p:cTn id="85" dur="500" fill="hold"/>
                                        <p:tgtEl>
                                          <p:spTgt spid="41"/>
                                        </p:tgtEl>
                                        <p:attrNameLst>
                                          <p:attrName>ppt_w</p:attrName>
                                        </p:attrNameLst>
                                      </p:cBhvr>
                                      <p:tavLst>
                                        <p:tav tm="0">
                                          <p:val>
                                            <p:fltVal val="0"/>
                                          </p:val>
                                        </p:tav>
                                        <p:tav tm="100000">
                                          <p:val>
                                            <p:strVal val="#ppt_w"/>
                                          </p:val>
                                        </p:tav>
                                      </p:tavLst>
                                    </p:anim>
                                    <p:anim calcmode="lin" valueType="num">
                                      <p:cBhvr>
                                        <p:cTn id="86" dur="500" fill="hold"/>
                                        <p:tgtEl>
                                          <p:spTgt spid="41"/>
                                        </p:tgtEl>
                                        <p:attrNameLst>
                                          <p:attrName>ppt_h</p:attrName>
                                        </p:attrNameLst>
                                      </p:cBhvr>
                                      <p:tavLst>
                                        <p:tav tm="0">
                                          <p:val>
                                            <p:fltVal val="0"/>
                                          </p:val>
                                        </p:tav>
                                        <p:tav tm="100000">
                                          <p:val>
                                            <p:strVal val="#ppt_h"/>
                                          </p:val>
                                        </p:tav>
                                      </p:tavLst>
                                    </p:anim>
                                    <p:animEffect transition="in" filter="fade">
                                      <p:cBhvr>
                                        <p:cTn id="87" dur="500"/>
                                        <p:tgtEl>
                                          <p:spTgt spid="41"/>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47"/>
                                        </p:tgtEl>
                                        <p:attrNameLst>
                                          <p:attrName>style.visibility</p:attrName>
                                        </p:attrNameLst>
                                      </p:cBhvr>
                                      <p:to>
                                        <p:strVal val="visible"/>
                                      </p:to>
                                    </p:set>
                                    <p:anim calcmode="lin" valueType="num">
                                      <p:cBhvr>
                                        <p:cTn id="92" dur="500" fill="hold"/>
                                        <p:tgtEl>
                                          <p:spTgt spid="47"/>
                                        </p:tgtEl>
                                        <p:attrNameLst>
                                          <p:attrName>ppt_w</p:attrName>
                                        </p:attrNameLst>
                                      </p:cBhvr>
                                      <p:tavLst>
                                        <p:tav tm="0">
                                          <p:val>
                                            <p:fltVal val="0"/>
                                          </p:val>
                                        </p:tav>
                                        <p:tav tm="100000">
                                          <p:val>
                                            <p:strVal val="#ppt_w"/>
                                          </p:val>
                                        </p:tav>
                                      </p:tavLst>
                                    </p:anim>
                                    <p:anim calcmode="lin" valueType="num">
                                      <p:cBhvr>
                                        <p:cTn id="93" dur="500" fill="hold"/>
                                        <p:tgtEl>
                                          <p:spTgt spid="47"/>
                                        </p:tgtEl>
                                        <p:attrNameLst>
                                          <p:attrName>ppt_h</p:attrName>
                                        </p:attrNameLst>
                                      </p:cBhvr>
                                      <p:tavLst>
                                        <p:tav tm="0">
                                          <p:val>
                                            <p:fltVal val="0"/>
                                          </p:val>
                                        </p:tav>
                                        <p:tav tm="100000">
                                          <p:val>
                                            <p:strVal val="#ppt_h"/>
                                          </p:val>
                                        </p:tav>
                                      </p:tavLst>
                                    </p:anim>
                                    <p:animEffect transition="in" filter="fade">
                                      <p:cBhvr>
                                        <p:cTn id="94" dur="500"/>
                                        <p:tgtEl>
                                          <p:spTgt spid="47"/>
                                        </p:tgtEl>
                                      </p:cBhvr>
                                    </p:animEffect>
                                  </p:childTnLst>
                                </p:cTn>
                              </p:par>
                              <p:par>
                                <p:cTn id="95" presetID="53" presetClass="entr" presetSubtype="16" fill="hold" nodeType="with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p:cTn id="97" dur="500" fill="hold"/>
                                        <p:tgtEl>
                                          <p:spTgt spid="20"/>
                                        </p:tgtEl>
                                        <p:attrNameLst>
                                          <p:attrName>ppt_w</p:attrName>
                                        </p:attrNameLst>
                                      </p:cBhvr>
                                      <p:tavLst>
                                        <p:tav tm="0">
                                          <p:val>
                                            <p:fltVal val="0"/>
                                          </p:val>
                                        </p:tav>
                                        <p:tav tm="100000">
                                          <p:val>
                                            <p:strVal val="#ppt_w"/>
                                          </p:val>
                                        </p:tav>
                                      </p:tavLst>
                                    </p:anim>
                                    <p:anim calcmode="lin" valueType="num">
                                      <p:cBhvr>
                                        <p:cTn id="98" dur="500" fill="hold"/>
                                        <p:tgtEl>
                                          <p:spTgt spid="20"/>
                                        </p:tgtEl>
                                        <p:attrNameLst>
                                          <p:attrName>ppt_h</p:attrName>
                                        </p:attrNameLst>
                                      </p:cBhvr>
                                      <p:tavLst>
                                        <p:tav tm="0">
                                          <p:val>
                                            <p:fltVal val="0"/>
                                          </p:val>
                                        </p:tav>
                                        <p:tav tm="100000">
                                          <p:val>
                                            <p:strVal val="#ppt_h"/>
                                          </p:val>
                                        </p:tav>
                                      </p:tavLst>
                                    </p:anim>
                                    <p:animEffect transition="in" filter="fade">
                                      <p:cBhvr>
                                        <p:cTn id="99" dur="500"/>
                                        <p:tgtEl>
                                          <p:spTgt spid="20"/>
                                        </p:tgtEl>
                                      </p:cBhvr>
                                    </p:animEffect>
                                  </p:childTnLst>
                                </p:cTn>
                              </p:par>
                              <p:par>
                                <p:cTn id="100" presetID="22" presetClass="entr" presetSubtype="1" fill="hold" nodeType="with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wipe(up)">
                                      <p:cBhvr>
                                        <p:cTn id="102" dur="500"/>
                                        <p:tgtEl>
                                          <p:spTgt spid="35"/>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42"/>
                                        </p:tgtEl>
                                        <p:attrNameLst>
                                          <p:attrName>style.visibility</p:attrName>
                                        </p:attrNameLst>
                                      </p:cBhvr>
                                      <p:to>
                                        <p:strVal val="visible"/>
                                      </p:to>
                                    </p:set>
                                    <p:anim calcmode="lin" valueType="num">
                                      <p:cBhvr>
                                        <p:cTn id="105" dur="500" fill="hold"/>
                                        <p:tgtEl>
                                          <p:spTgt spid="42"/>
                                        </p:tgtEl>
                                        <p:attrNameLst>
                                          <p:attrName>ppt_w</p:attrName>
                                        </p:attrNameLst>
                                      </p:cBhvr>
                                      <p:tavLst>
                                        <p:tav tm="0">
                                          <p:val>
                                            <p:fltVal val="0"/>
                                          </p:val>
                                        </p:tav>
                                        <p:tav tm="100000">
                                          <p:val>
                                            <p:strVal val="#ppt_w"/>
                                          </p:val>
                                        </p:tav>
                                      </p:tavLst>
                                    </p:anim>
                                    <p:anim calcmode="lin" valueType="num">
                                      <p:cBhvr>
                                        <p:cTn id="106" dur="500" fill="hold"/>
                                        <p:tgtEl>
                                          <p:spTgt spid="42"/>
                                        </p:tgtEl>
                                        <p:attrNameLst>
                                          <p:attrName>ppt_h</p:attrName>
                                        </p:attrNameLst>
                                      </p:cBhvr>
                                      <p:tavLst>
                                        <p:tav tm="0">
                                          <p:val>
                                            <p:fltVal val="0"/>
                                          </p:val>
                                        </p:tav>
                                        <p:tav tm="100000">
                                          <p:val>
                                            <p:strVal val="#ppt_h"/>
                                          </p:val>
                                        </p:tav>
                                      </p:tavLst>
                                    </p:anim>
                                    <p:animEffect transition="in" filter="fade">
                                      <p:cBhvr>
                                        <p:cTn id="107" dur="500"/>
                                        <p:tgtEl>
                                          <p:spTgt spid="42"/>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37" fill="hold" nodeType="clickEffect">
                                  <p:stCondLst>
                                    <p:cond delay="0"/>
                                  </p:stCondLst>
                                  <p:childTnLst>
                                    <p:set>
                                      <p:cBhvr>
                                        <p:cTn id="111" dur="1" fill="hold">
                                          <p:stCondLst>
                                            <p:cond delay="0"/>
                                          </p:stCondLst>
                                        </p:cTn>
                                        <p:tgtEl>
                                          <p:spTgt spid="58"/>
                                        </p:tgtEl>
                                        <p:attrNameLst>
                                          <p:attrName>style.visibility</p:attrName>
                                        </p:attrNameLst>
                                      </p:cBhvr>
                                      <p:to>
                                        <p:strVal val="visible"/>
                                      </p:to>
                                    </p:set>
                                    <p:animEffect transition="in" filter="barn(outVertical)">
                                      <p:cBhvr>
                                        <p:cTn id="112" dur="500"/>
                                        <p:tgtEl>
                                          <p:spTgt spid="58"/>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nodeType="clickEffect">
                                  <p:stCondLst>
                                    <p:cond delay="0"/>
                                  </p:stCondLst>
                                  <p:childTnLst>
                                    <p:set>
                                      <p:cBhvr>
                                        <p:cTn id="116" dur="1" fill="hold">
                                          <p:stCondLst>
                                            <p:cond delay="0"/>
                                          </p:stCondLst>
                                        </p:cTn>
                                        <p:tgtEl>
                                          <p:spTgt spid="59"/>
                                        </p:tgtEl>
                                        <p:attrNameLst>
                                          <p:attrName>style.visibility</p:attrName>
                                        </p:attrNameLst>
                                      </p:cBhvr>
                                      <p:to>
                                        <p:strVal val="visible"/>
                                      </p:to>
                                    </p:set>
                                    <p:animEffect transition="in" filter="wipe(up)">
                                      <p:cBhvr>
                                        <p:cTn id="117" dur="500"/>
                                        <p:tgtEl>
                                          <p:spTgt spid="59"/>
                                        </p:tgtEl>
                                      </p:cBhvr>
                                    </p:animEffect>
                                  </p:childTnLst>
                                </p:cTn>
                              </p:par>
                              <p:par>
                                <p:cTn id="118" presetID="53" presetClass="entr" presetSubtype="16" fill="hold" grpId="0" nodeType="withEffect">
                                  <p:stCondLst>
                                    <p:cond delay="0"/>
                                  </p:stCondLst>
                                  <p:childTnLst>
                                    <p:set>
                                      <p:cBhvr>
                                        <p:cTn id="119" dur="1" fill="hold">
                                          <p:stCondLst>
                                            <p:cond delay="0"/>
                                          </p:stCondLst>
                                        </p:cTn>
                                        <p:tgtEl>
                                          <p:spTgt spid="52"/>
                                        </p:tgtEl>
                                        <p:attrNameLst>
                                          <p:attrName>style.visibility</p:attrName>
                                        </p:attrNameLst>
                                      </p:cBhvr>
                                      <p:to>
                                        <p:strVal val="visible"/>
                                      </p:to>
                                    </p:set>
                                    <p:anim calcmode="lin" valueType="num">
                                      <p:cBhvr>
                                        <p:cTn id="120" dur="500" fill="hold"/>
                                        <p:tgtEl>
                                          <p:spTgt spid="52"/>
                                        </p:tgtEl>
                                        <p:attrNameLst>
                                          <p:attrName>ppt_w</p:attrName>
                                        </p:attrNameLst>
                                      </p:cBhvr>
                                      <p:tavLst>
                                        <p:tav tm="0">
                                          <p:val>
                                            <p:fltVal val="0"/>
                                          </p:val>
                                        </p:tav>
                                        <p:tav tm="100000">
                                          <p:val>
                                            <p:strVal val="#ppt_w"/>
                                          </p:val>
                                        </p:tav>
                                      </p:tavLst>
                                    </p:anim>
                                    <p:anim calcmode="lin" valueType="num">
                                      <p:cBhvr>
                                        <p:cTn id="121" dur="500" fill="hold"/>
                                        <p:tgtEl>
                                          <p:spTgt spid="52"/>
                                        </p:tgtEl>
                                        <p:attrNameLst>
                                          <p:attrName>ppt_h</p:attrName>
                                        </p:attrNameLst>
                                      </p:cBhvr>
                                      <p:tavLst>
                                        <p:tav tm="0">
                                          <p:val>
                                            <p:fltVal val="0"/>
                                          </p:val>
                                        </p:tav>
                                        <p:tav tm="100000">
                                          <p:val>
                                            <p:strVal val="#ppt_h"/>
                                          </p:val>
                                        </p:tav>
                                      </p:tavLst>
                                    </p:anim>
                                    <p:animEffect transition="in" filter="fade">
                                      <p:cBhvr>
                                        <p:cTn id="122" dur="500"/>
                                        <p:tgtEl>
                                          <p:spTgt spid="52"/>
                                        </p:tgtEl>
                                      </p:cBhvr>
                                    </p:animEffect>
                                  </p:childTnLst>
                                </p:cTn>
                              </p:par>
                              <p:par>
                                <p:cTn id="123" presetID="53" presetClass="entr" presetSubtype="16" fill="hold" nodeType="withEffect">
                                  <p:stCondLst>
                                    <p:cond delay="0"/>
                                  </p:stCondLst>
                                  <p:childTnLst>
                                    <p:set>
                                      <p:cBhvr>
                                        <p:cTn id="124" dur="1" fill="hold">
                                          <p:stCondLst>
                                            <p:cond delay="0"/>
                                          </p:stCondLst>
                                        </p:cTn>
                                        <p:tgtEl>
                                          <p:spTgt spid="53"/>
                                        </p:tgtEl>
                                        <p:attrNameLst>
                                          <p:attrName>style.visibility</p:attrName>
                                        </p:attrNameLst>
                                      </p:cBhvr>
                                      <p:to>
                                        <p:strVal val="visible"/>
                                      </p:to>
                                    </p:set>
                                    <p:anim calcmode="lin" valueType="num">
                                      <p:cBhvr>
                                        <p:cTn id="125" dur="500" fill="hold"/>
                                        <p:tgtEl>
                                          <p:spTgt spid="53"/>
                                        </p:tgtEl>
                                        <p:attrNameLst>
                                          <p:attrName>ppt_w</p:attrName>
                                        </p:attrNameLst>
                                      </p:cBhvr>
                                      <p:tavLst>
                                        <p:tav tm="0">
                                          <p:val>
                                            <p:fltVal val="0"/>
                                          </p:val>
                                        </p:tav>
                                        <p:tav tm="100000">
                                          <p:val>
                                            <p:strVal val="#ppt_w"/>
                                          </p:val>
                                        </p:tav>
                                      </p:tavLst>
                                    </p:anim>
                                    <p:anim calcmode="lin" valueType="num">
                                      <p:cBhvr>
                                        <p:cTn id="126" dur="500" fill="hold"/>
                                        <p:tgtEl>
                                          <p:spTgt spid="53"/>
                                        </p:tgtEl>
                                        <p:attrNameLst>
                                          <p:attrName>ppt_h</p:attrName>
                                        </p:attrNameLst>
                                      </p:cBhvr>
                                      <p:tavLst>
                                        <p:tav tm="0">
                                          <p:val>
                                            <p:fltVal val="0"/>
                                          </p:val>
                                        </p:tav>
                                        <p:tav tm="100000">
                                          <p:val>
                                            <p:strVal val="#ppt_h"/>
                                          </p:val>
                                        </p:tav>
                                      </p:tavLst>
                                    </p:anim>
                                    <p:animEffect transition="in" filter="fade">
                                      <p:cBhvr>
                                        <p:cTn id="127" dur="500"/>
                                        <p:tgtEl>
                                          <p:spTgt spid="53"/>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66"/>
                                        </p:tgtEl>
                                        <p:attrNameLst>
                                          <p:attrName>style.visibility</p:attrName>
                                        </p:attrNameLst>
                                      </p:cBhvr>
                                      <p:to>
                                        <p:strVal val="visible"/>
                                      </p:to>
                                    </p:set>
                                    <p:anim calcmode="lin" valueType="num">
                                      <p:cBhvr>
                                        <p:cTn id="130" dur="500" fill="hold"/>
                                        <p:tgtEl>
                                          <p:spTgt spid="66"/>
                                        </p:tgtEl>
                                        <p:attrNameLst>
                                          <p:attrName>ppt_w</p:attrName>
                                        </p:attrNameLst>
                                      </p:cBhvr>
                                      <p:tavLst>
                                        <p:tav tm="0">
                                          <p:val>
                                            <p:fltVal val="0"/>
                                          </p:val>
                                        </p:tav>
                                        <p:tav tm="100000">
                                          <p:val>
                                            <p:strVal val="#ppt_w"/>
                                          </p:val>
                                        </p:tav>
                                      </p:tavLst>
                                    </p:anim>
                                    <p:anim calcmode="lin" valueType="num">
                                      <p:cBhvr>
                                        <p:cTn id="131" dur="500" fill="hold"/>
                                        <p:tgtEl>
                                          <p:spTgt spid="66"/>
                                        </p:tgtEl>
                                        <p:attrNameLst>
                                          <p:attrName>ppt_h</p:attrName>
                                        </p:attrNameLst>
                                      </p:cBhvr>
                                      <p:tavLst>
                                        <p:tav tm="0">
                                          <p:val>
                                            <p:fltVal val="0"/>
                                          </p:val>
                                        </p:tav>
                                        <p:tav tm="100000">
                                          <p:val>
                                            <p:strVal val="#ppt_h"/>
                                          </p:val>
                                        </p:tav>
                                      </p:tavLst>
                                    </p:anim>
                                    <p:animEffect transition="in" filter="fade">
                                      <p:cBhvr>
                                        <p:cTn id="132" dur="500"/>
                                        <p:tgtEl>
                                          <p:spTgt spid="66"/>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nodeType="clickEffect">
                                  <p:stCondLst>
                                    <p:cond delay="0"/>
                                  </p:stCondLst>
                                  <p:childTnLst>
                                    <p:set>
                                      <p:cBhvr>
                                        <p:cTn id="136" dur="1" fill="hold">
                                          <p:stCondLst>
                                            <p:cond delay="0"/>
                                          </p:stCondLst>
                                        </p:cTn>
                                        <p:tgtEl>
                                          <p:spTgt spid="60"/>
                                        </p:tgtEl>
                                        <p:attrNameLst>
                                          <p:attrName>style.visibility</p:attrName>
                                        </p:attrNameLst>
                                      </p:cBhvr>
                                      <p:to>
                                        <p:strVal val="visible"/>
                                      </p:to>
                                    </p:set>
                                    <p:animEffect transition="in" filter="wipe(up)">
                                      <p:cBhvr>
                                        <p:cTn id="137" dur="500"/>
                                        <p:tgtEl>
                                          <p:spTgt spid="60"/>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48"/>
                                        </p:tgtEl>
                                        <p:attrNameLst>
                                          <p:attrName>style.visibility</p:attrName>
                                        </p:attrNameLst>
                                      </p:cBhvr>
                                      <p:to>
                                        <p:strVal val="visible"/>
                                      </p:to>
                                    </p:set>
                                    <p:anim calcmode="lin" valueType="num">
                                      <p:cBhvr>
                                        <p:cTn id="140" dur="500" fill="hold"/>
                                        <p:tgtEl>
                                          <p:spTgt spid="48"/>
                                        </p:tgtEl>
                                        <p:attrNameLst>
                                          <p:attrName>ppt_w</p:attrName>
                                        </p:attrNameLst>
                                      </p:cBhvr>
                                      <p:tavLst>
                                        <p:tav tm="0">
                                          <p:val>
                                            <p:fltVal val="0"/>
                                          </p:val>
                                        </p:tav>
                                        <p:tav tm="100000">
                                          <p:val>
                                            <p:strVal val="#ppt_w"/>
                                          </p:val>
                                        </p:tav>
                                      </p:tavLst>
                                    </p:anim>
                                    <p:anim calcmode="lin" valueType="num">
                                      <p:cBhvr>
                                        <p:cTn id="141" dur="500" fill="hold"/>
                                        <p:tgtEl>
                                          <p:spTgt spid="48"/>
                                        </p:tgtEl>
                                        <p:attrNameLst>
                                          <p:attrName>ppt_h</p:attrName>
                                        </p:attrNameLst>
                                      </p:cBhvr>
                                      <p:tavLst>
                                        <p:tav tm="0">
                                          <p:val>
                                            <p:fltVal val="0"/>
                                          </p:val>
                                        </p:tav>
                                        <p:tav tm="100000">
                                          <p:val>
                                            <p:strVal val="#ppt_h"/>
                                          </p:val>
                                        </p:tav>
                                      </p:tavLst>
                                    </p:anim>
                                    <p:animEffect transition="in" filter="fade">
                                      <p:cBhvr>
                                        <p:cTn id="142" dur="500"/>
                                        <p:tgtEl>
                                          <p:spTgt spid="48"/>
                                        </p:tgtEl>
                                      </p:cBhvr>
                                    </p:animEffect>
                                  </p:childTnLst>
                                </p:cTn>
                              </p:par>
                              <p:par>
                                <p:cTn id="143" presetID="53" presetClass="entr" presetSubtype="16" fill="hold" nodeType="withEffect">
                                  <p:stCondLst>
                                    <p:cond delay="0"/>
                                  </p:stCondLst>
                                  <p:childTnLst>
                                    <p:set>
                                      <p:cBhvr>
                                        <p:cTn id="144" dur="1" fill="hold">
                                          <p:stCondLst>
                                            <p:cond delay="0"/>
                                          </p:stCondLst>
                                        </p:cTn>
                                        <p:tgtEl>
                                          <p:spTgt spid="54"/>
                                        </p:tgtEl>
                                        <p:attrNameLst>
                                          <p:attrName>style.visibility</p:attrName>
                                        </p:attrNameLst>
                                      </p:cBhvr>
                                      <p:to>
                                        <p:strVal val="visible"/>
                                      </p:to>
                                    </p:set>
                                    <p:anim calcmode="lin" valueType="num">
                                      <p:cBhvr>
                                        <p:cTn id="145" dur="500" fill="hold"/>
                                        <p:tgtEl>
                                          <p:spTgt spid="54"/>
                                        </p:tgtEl>
                                        <p:attrNameLst>
                                          <p:attrName>ppt_w</p:attrName>
                                        </p:attrNameLst>
                                      </p:cBhvr>
                                      <p:tavLst>
                                        <p:tav tm="0">
                                          <p:val>
                                            <p:fltVal val="0"/>
                                          </p:val>
                                        </p:tav>
                                        <p:tav tm="100000">
                                          <p:val>
                                            <p:strVal val="#ppt_w"/>
                                          </p:val>
                                        </p:tav>
                                      </p:tavLst>
                                    </p:anim>
                                    <p:anim calcmode="lin" valueType="num">
                                      <p:cBhvr>
                                        <p:cTn id="146" dur="500" fill="hold"/>
                                        <p:tgtEl>
                                          <p:spTgt spid="54"/>
                                        </p:tgtEl>
                                        <p:attrNameLst>
                                          <p:attrName>ppt_h</p:attrName>
                                        </p:attrNameLst>
                                      </p:cBhvr>
                                      <p:tavLst>
                                        <p:tav tm="0">
                                          <p:val>
                                            <p:fltVal val="0"/>
                                          </p:val>
                                        </p:tav>
                                        <p:tav tm="100000">
                                          <p:val>
                                            <p:strVal val="#ppt_h"/>
                                          </p:val>
                                        </p:tav>
                                      </p:tavLst>
                                    </p:anim>
                                    <p:animEffect transition="in" filter="fade">
                                      <p:cBhvr>
                                        <p:cTn id="147" dur="500"/>
                                        <p:tgtEl>
                                          <p:spTgt spid="54"/>
                                        </p:tgtEl>
                                      </p:cBhvr>
                                    </p:animEffect>
                                  </p:childTnLst>
                                </p:cTn>
                              </p:par>
                              <p:par>
                                <p:cTn id="148" presetID="53" presetClass="entr" presetSubtype="16" fill="hold" grpId="0" nodeType="withEffect">
                                  <p:stCondLst>
                                    <p:cond delay="0"/>
                                  </p:stCondLst>
                                  <p:childTnLst>
                                    <p:set>
                                      <p:cBhvr>
                                        <p:cTn id="149" dur="1" fill="hold">
                                          <p:stCondLst>
                                            <p:cond delay="0"/>
                                          </p:stCondLst>
                                        </p:cTn>
                                        <p:tgtEl>
                                          <p:spTgt spid="67"/>
                                        </p:tgtEl>
                                        <p:attrNameLst>
                                          <p:attrName>style.visibility</p:attrName>
                                        </p:attrNameLst>
                                      </p:cBhvr>
                                      <p:to>
                                        <p:strVal val="visible"/>
                                      </p:to>
                                    </p:set>
                                    <p:anim calcmode="lin" valueType="num">
                                      <p:cBhvr>
                                        <p:cTn id="150" dur="500" fill="hold"/>
                                        <p:tgtEl>
                                          <p:spTgt spid="67"/>
                                        </p:tgtEl>
                                        <p:attrNameLst>
                                          <p:attrName>ppt_w</p:attrName>
                                        </p:attrNameLst>
                                      </p:cBhvr>
                                      <p:tavLst>
                                        <p:tav tm="0">
                                          <p:val>
                                            <p:fltVal val="0"/>
                                          </p:val>
                                        </p:tav>
                                        <p:tav tm="100000">
                                          <p:val>
                                            <p:strVal val="#ppt_w"/>
                                          </p:val>
                                        </p:tav>
                                      </p:tavLst>
                                    </p:anim>
                                    <p:anim calcmode="lin" valueType="num">
                                      <p:cBhvr>
                                        <p:cTn id="151" dur="500" fill="hold"/>
                                        <p:tgtEl>
                                          <p:spTgt spid="67"/>
                                        </p:tgtEl>
                                        <p:attrNameLst>
                                          <p:attrName>ppt_h</p:attrName>
                                        </p:attrNameLst>
                                      </p:cBhvr>
                                      <p:tavLst>
                                        <p:tav tm="0">
                                          <p:val>
                                            <p:fltVal val="0"/>
                                          </p:val>
                                        </p:tav>
                                        <p:tav tm="100000">
                                          <p:val>
                                            <p:strVal val="#ppt_h"/>
                                          </p:val>
                                        </p:tav>
                                      </p:tavLst>
                                    </p:anim>
                                    <p:animEffect transition="in" filter="fade">
                                      <p:cBhvr>
                                        <p:cTn id="152" dur="500"/>
                                        <p:tgtEl>
                                          <p:spTgt spid="67"/>
                                        </p:tgtEl>
                                      </p:cBhvr>
                                    </p:animEffect>
                                  </p:childTnLst>
                                </p:cTn>
                              </p:par>
                            </p:childTnLst>
                          </p:cTn>
                        </p:par>
                      </p:childTnLst>
                    </p:cTn>
                  </p:par>
                  <p:par>
                    <p:cTn id="153" fill="hold">
                      <p:stCondLst>
                        <p:cond delay="indefinite"/>
                      </p:stCondLst>
                      <p:childTnLst>
                        <p:par>
                          <p:cTn id="154" fill="hold">
                            <p:stCondLst>
                              <p:cond delay="0"/>
                            </p:stCondLst>
                            <p:childTnLst>
                              <p:par>
                                <p:cTn id="155" presetID="53" presetClass="entr" presetSubtype="16" fill="hold" grpId="0" nodeType="clickEffect">
                                  <p:stCondLst>
                                    <p:cond delay="0"/>
                                  </p:stCondLst>
                                  <p:childTnLst>
                                    <p:set>
                                      <p:cBhvr>
                                        <p:cTn id="156" dur="1" fill="hold">
                                          <p:stCondLst>
                                            <p:cond delay="0"/>
                                          </p:stCondLst>
                                        </p:cTn>
                                        <p:tgtEl>
                                          <p:spTgt spid="49"/>
                                        </p:tgtEl>
                                        <p:attrNameLst>
                                          <p:attrName>style.visibility</p:attrName>
                                        </p:attrNameLst>
                                      </p:cBhvr>
                                      <p:to>
                                        <p:strVal val="visible"/>
                                      </p:to>
                                    </p:set>
                                    <p:anim calcmode="lin" valueType="num">
                                      <p:cBhvr>
                                        <p:cTn id="157" dur="500" fill="hold"/>
                                        <p:tgtEl>
                                          <p:spTgt spid="49"/>
                                        </p:tgtEl>
                                        <p:attrNameLst>
                                          <p:attrName>ppt_w</p:attrName>
                                        </p:attrNameLst>
                                      </p:cBhvr>
                                      <p:tavLst>
                                        <p:tav tm="0">
                                          <p:val>
                                            <p:fltVal val="0"/>
                                          </p:val>
                                        </p:tav>
                                        <p:tav tm="100000">
                                          <p:val>
                                            <p:strVal val="#ppt_w"/>
                                          </p:val>
                                        </p:tav>
                                      </p:tavLst>
                                    </p:anim>
                                    <p:anim calcmode="lin" valueType="num">
                                      <p:cBhvr>
                                        <p:cTn id="158" dur="500" fill="hold"/>
                                        <p:tgtEl>
                                          <p:spTgt spid="49"/>
                                        </p:tgtEl>
                                        <p:attrNameLst>
                                          <p:attrName>ppt_h</p:attrName>
                                        </p:attrNameLst>
                                      </p:cBhvr>
                                      <p:tavLst>
                                        <p:tav tm="0">
                                          <p:val>
                                            <p:fltVal val="0"/>
                                          </p:val>
                                        </p:tav>
                                        <p:tav tm="100000">
                                          <p:val>
                                            <p:strVal val="#ppt_h"/>
                                          </p:val>
                                        </p:tav>
                                      </p:tavLst>
                                    </p:anim>
                                    <p:animEffect transition="in" filter="fade">
                                      <p:cBhvr>
                                        <p:cTn id="159" dur="500"/>
                                        <p:tgtEl>
                                          <p:spTgt spid="49"/>
                                        </p:tgtEl>
                                      </p:cBhvr>
                                    </p:animEffect>
                                  </p:childTnLst>
                                </p:cTn>
                              </p:par>
                              <p:par>
                                <p:cTn id="160" presetID="53" presetClass="entr" presetSubtype="16" fill="hold" nodeType="withEffect">
                                  <p:stCondLst>
                                    <p:cond delay="0"/>
                                  </p:stCondLst>
                                  <p:childTnLst>
                                    <p:set>
                                      <p:cBhvr>
                                        <p:cTn id="161" dur="1" fill="hold">
                                          <p:stCondLst>
                                            <p:cond delay="0"/>
                                          </p:stCondLst>
                                        </p:cTn>
                                        <p:tgtEl>
                                          <p:spTgt spid="55"/>
                                        </p:tgtEl>
                                        <p:attrNameLst>
                                          <p:attrName>style.visibility</p:attrName>
                                        </p:attrNameLst>
                                      </p:cBhvr>
                                      <p:to>
                                        <p:strVal val="visible"/>
                                      </p:to>
                                    </p:set>
                                    <p:anim calcmode="lin" valueType="num">
                                      <p:cBhvr>
                                        <p:cTn id="162" dur="500" fill="hold"/>
                                        <p:tgtEl>
                                          <p:spTgt spid="55"/>
                                        </p:tgtEl>
                                        <p:attrNameLst>
                                          <p:attrName>ppt_w</p:attrName>
                                        </p:attrNameLst>
                                      </p:cBhvr>
                                      <p:tavLst>
                                        <p:tav tm="0">
                                          <p:val>
                                            <p:fltVal val="0"/>
                                          </p:val>
                                        </p:tav>
                                        <p:tav tm="100000">
                                          <p:val>
                                            <p:strVal val="#ppt_w"/>
                                          </p:val>
                                        </p:tav>
                                      </p:tavLst>
                                    </p:anim>
                                    <p:anim calcmode="lin" valueType="num">
                                      <p:cBhvr>
                                        <p:cTn id="163" dur="500" fill="hold"/>
                                        <p:tgtEl>
                                          <p:spTgt spid="55"/>
                                        </p:tgtEl>
                                        <p:attrNameLst>
                                          <p:attrName>ppt_h</p:attrName>
                                        </p:attrNameLst>
                                      </p:cBhvr>
                                      <p:tavLst>
                                        <p:tav tm="0">
                                          <p:val>
                                            <p:fltVal val="0"/>
                                          </p:val>
                                        </p:tav>
                                        <p:tav tm="100000">
                                          <p:val>
                                            <p:strVal val="#ppt_h"/>
                                          </p:val>
                                        </p:tav>
                                      </p:tavLst>
                                    </p:anim>
                                    <p:animEffect transition="in" filter="fade">
                                      <p:cBhvr>
                                        <p:cTn id="164" dur="500"/>
                                        <p:tgtEl>
                                          <p:spTgt spid="55"/>
                                        </p:tgtEl>
                                      </p:cBhvr>
                                    </p:animEffect>
                                  </p:childTnLst>
                                </p:cTn>
                              </p:par>
                              <p:par>
                                <p:cTn id="165" presetID="22" presetClass="entr" presetSubtype="1" fill="hold" nodeType="withEffect">
                                  <p:stCondLst>
                                    <p:cond delay="0"/>
                                  </p:stCondLst>
                                  <p:childTnLst>
                                    <p:set>
                                      <p:cBhvr>
                                        <p:cTn id="166" dur="1" fill="hold">
                                          <p:stCondLst>
                                            <p:cond delay="0"/>
                                          </p:stCondLst>
                                        </p:cTn>
                                        <p:tgtEl>
                                          <p:spTgt spid="61"/>
                                        </p:tgtEl>
                                        <p:attrNameLst>
                                          <p:attrName>style.visibility</p:attrName>
                                        </p:attrNameLst>
                                      </p:cBhvr>
                                      <p:to>
                                        <p:strVal val="visible"/>
                                      </p:to>
                                    </p:set>
                                    <p:animEffect transition="in" filter="wipe(up)">
                                      <p:cBhvr>
                                        <p:cTn id="167" dur="500"/>
                                        <p:tgtEl>
                                          <p:spTgt spid="61"/>
                                        </p:tgtEl>
                                      </p:cBhvr>
                                    </p:animEffect>
                                  </p:childTnLst>
                                </p:cTn>
                              </p:par>
                              <p:par>
                                <p:cTn id="168" presetID="53" presetClass="entr" presetSubtype="16" fill="hold" grpId="0" nodeType="withEffect">
                                  <p:stCondLst>
                                    <p:cond delay="0"/>
                                  </p:stCondLst>
                                  <p:childTnLst>
                                    <p:set>
                                      <p:cBhvr>
                                        <p:cTn id="169" dur="1" fill="hold">
                                          <p:stCondLst>
                                            <p:cond delay="0"/>
                                          </p:stCondLst>
                                        </p:cTn>
                                        <p:tgtEl>
                                          <p:spTgt spid="68"/>
                                        </p:tgtEl>
                                        <p:attrNameLst>
                                          <p:attrName>style.visibility</p:attrName>
                                        </p:attrNameLst>
                                      </p:cBhvr>
                                      <p:to>
                                        <p:strVal val="visible"/>
                                      </p:to>
                                    </p:set>
                                    <p:anim calcmode="lin" valueType="num">
                                      <p:cBhvr>
                                        <p:cTn id="170" dur="500" fill="hold"/>
                                        <p:tgtEl>
                                          <p:spTgt spid="68"/>
                                        </p:tgtEl>
                                        <p:attrNameLst>
                                          <p:attrName>ppt_w</p:attrName>
                                        </p:attrNameLst>
                                      </p:cBhvr>
                                      <p:tavLst>
                                        <p:tav tm="0">
                                          <p:val>
                                            <p:fltVal val="0"/>
                                          </p:val>
                                        </p:tav>
                                        <p:tav tm="100000">
                                          <p:val>
                                            <p:strVal val="#ppt_w"/>
                                          </p:val>
                                        </p:tav>
                                      </p:tavLst>
                                    </p:anim>
                                    <p:anim calcmode="lin" valueType="num">
                                      <p:cBhvr>
                                        <p:cTn id="171" dur="500" fill="hold"/>
                                        <p:tgtEl>
                                          <p:spTgt spid="68"/>
                                        </p:tgtEl>
                                        <p:attrNameLst>
                                          <p:attrName>ppt_h</p:attrName>
                                        </p:attrNameLst>
                                      </p:cBhvr>
                                      <p:tavLst>
                                        <p:tav tm="0">
                                          <p:val>
                                            <p:fltVal val="0"/>
                                          </p:val>
                                        </p:tav>
                                        <p:tav tm="100000">
                                          <p:val>
                                            <p:strVal val="#ppt_h"/>
                                          </p:val>
                                        </p:tav>
                                      </p:tavLst>
                                    </p:anim>
                                    <p:animEffect transition="in" filter="fade">
                                      <p:cBhvr>
                                        <p:cTn id="172" dur="500"/>
                                        <p:tgtEl>
                                          <p:spTgt spid="68"/>
                                        </p:tgtEl>
                                      </p:cBhvr>
                                    </p:animEffect>
                                  </p:childTnLst>
                                </p:cTn>
                              </p:par>
                            </p:childTnLst>
                          </p:cTn>
                        </p:par>
                      </p:childTnLst>
                    </p:cTn>
                  </p:par>
                  <p:par>
                    <p:cTn id="173" fill="hold">
                      <p:stCondLst>
                        <p:cond delay="indefinite"/>
                      </p:stCondLst>
                      <p:childTnLst>
                        <p:par>
                          <p:cTn id="174" fill="hold">
                            <p:stCondLst>
                              <p:cond delay="0"/>
                            </p:stCondLst>
                            <p:childTnLst>
                              <p:par>
                                <p:cTn id="175" presetID="53" presetClass="entr" presetSubtype="16" fill="hold" grpId="0" nodeType="clickEffect">
                                  <p:stCondLst>
                                    <p:cond delay="0"/>
                                  </p:stCondLst>
                                  <p:childTnLst>
                                    <p:set>
                                      <p:cBhvr>
                                        <p:cTn id="176" dur="1" fill="hold">
                                          <p:stCondLst>
                                            <p:cond delay="0"/>
                                          </p:stCondLst>
                                        </p:cTn>
                                        <p:tgtEl>
                                          <p:spTgt spid="50"/>
                                        </p:tgtEl>
                                        <p:attrNameLst>
                                          <p:attrName>style.visibility</p:attrName>
                                        </p:attrNameLst>
                                      </p:cBhvr>
                                      <p:to>
                                        <p:strVal val="visible"/>
                                      </p:to>
                                    </p:set>
                                    <p:anim calcmode="lin" valueType="num">
                                      <p:cBhvr>
                                        <p:cTn id="177" dur="500" fill="hold"/>
                                        <p:tgtEl>
                                          <p:spTgt spid="50"/>
                                        </p:tgtEl>
                                        <p:attrNameLst>
                                          <p:attrName>ppt_w</p:attrName>
                                        </p:attrNameLst>
                                      </p:cBhvr>
                                      <p:tavLst>
                                        <p:tav tm="0">
                                          <p:val>
                                            <p:fltVal val="0"/>
                                          </p:val>
                                        </p:tav>
                                        <p:tav tm="100000">
                                          <p:val>
                                            <p:strVal val="#ppt_w"/>
                                          </p:val>
                                        </p:tav>
                                      </p:tavLst>
                                    </p:anim>
                                    <p:anim calcmode="lin" valueType="num">
                                      <p:cBhvr>
                                        <p:cTn id="178" dur="500" fill="hold"/>
                                        <p:tgtEl>
                                          <p:spTgt spid="50"/>
                                        </p:tgtEl>
                                        <p:attrNameLst>
                                          <p:attrName>ppt_h</p:attrName>
                                        </p:attrNameLst>
                                      </p:cBhvr>
                                      <p:tavLst>
                                        <p:tav tm="0">
                                          <p:val>
                                            <p:fltVal val="0"/>
                                          </p:val>
                                        </p:tav>
                                        <p:tav tm="100000">
                                          <p:val>
                                            <p:strVal val="#ppt_h"/>
                                          </p:val>
                                        </p:tav>
                                      </p:tavLst>
                                    </p:anim>
                                    <p:animEffect transition="in" filter="fade">
                                      <p:cBhvr>
                                        <p:cTn id="179" dur="500"/>
                                        <p:tgtEl>
                                          <p:spTgt spid="50"/>
                                        </p:tgtEl>
                                      </p:cBhvr>
                                    </p:animEffect>
                                  </p:childTnLst>
                                </p:cTn>
                              </p:par>
                              <p:par>
                                <p:cTn id="180" presetID="53" presetClass="entr" presetSubtype="16" fill="hold" nodeType="withEffect">
                                  <p:stCondLst>
                                    <p:cond delay="0"/>
                                  </p:stCondLst>
                                  <p:childTnLst>
                                    <p:set>
                                      <p:cBhvr>
                                        <p:cTn id="181" dur="1" fill="hold">
                                          <p:stCondLst>
                                            <p:cond delay="0"/>
                                          </p:stCondLst>
                                        </p:cTn>
                                        <p:tgtEl>
                                          <p:spTgt spid="56"/>
                                        </p:tgtEl>
                                        <p:attrNameLst>
                                          <p:attrName>style.visibility</p:attrName>
                                        </p:attrNameLst>
                                      </p:cBhvr>
                                      <p:to>
                                        <p:strVal val="visible"/>
                                      </p:to>
                                    </p:set>
                                    <p:anim calcmode="lin" valueType="num">
                                      <p:cBhvr>
                                        <p:cTn id="182" dur="500" fill="hold"/>
                                        <p:tgtEl>
                                          <p:spTgt spid="56"/>
                                        </p:tgtEl>
                                        <p:attrNameLst>
                                          <p:attrName>ppt_w</p:attrName>
                                        </p:attrNameLst>
                                      </p:cBhvr>
                                      <p:tavLst>
                                        <p:tav tm="0">
                                          <p:val>
                                            <p:fltVal val="0"/>
                                          </p:val>
                                        </p:tav>
                                        <p:tav tm="100000">
                                          <p:val>
                                            <p:strVal val="#ppt_w"/>
                                          </p:val>
                                        </p:tav>
                                      </p:tavLst>
                                    </p:anim>
                                    <p:anim calcmode="lin" valueType="num">
                                      <p:cBhvr>
                                        <p:cTn id="183" dur="500" fill="hold"/>
                                        <p:tgtEl>
                                          <p:spTgt spid="56"/>
                                        </p:tgtEl>
                                        <p:attrNameLst>
                                          <p:attrName>ppt_h</p:attrName>
                                        </p:attrNameLst>
                                      </p:cBhvr>
                                      <p:tavLst>
                                        <p:tav tm="0">
                                          <p:val>
                                            <p:fltVal val="0"/>
                                          </p:val>
                                        </p:tav>
                                        <p:tav tm="100000">
                                          <p:val>
                                            <p:strVal val="#ppt_h"/>
                                          </p:val>
                                        </p:tav>
                                      </p:tavLst>
                                    </p:anim>
                                    <p:animEffect transition="in" filter="fade">
                                      <p:cBhvr>
                                        <p:cTn id="184" dur="500"/>
                                        <p:tgtEl>
                                          <p:spTgt spid="56"/>
                                        </p:tgtEl>
                                      </p:cBhvr>
                                    </p:animEffect>
                                  </p:childTnLst>
                                </p:cTn>
                              </p:par>
                              <p:par>
                                <p:cTn id="185" presetID="22" presetClass="entr" presetSubtype="1" fill="hold" nodeType="withEffect">
                                  <p:stCondLst>
                                    <p:cond delay="0"/>
                                  </p:stCondLst>
                                  <p:childTnLst>
                                    <p:set>
                                      <p:cBhvr>
                                        <p:cTn id="186" dur="1" fill="hold">
                                          <p:stCondLst>
                                            <p:cond delay="0"/>
                                          </p:stCondLst>
                                        </p:cTn>
                                        <p:tgtEl>
                                          <p:spTgt spid="62"/>
                                        </p:tgtEl>
                                        <p:attrNameLst>
                                          <p:attrName>style.visibility</p:attrName>
                                        </p:attrNameLst>
                                      </p:cBhvr>
                                      <p:to>
                                        <p:strVal val="visible"/>
                                      </p:to>
                                    </p:set>
                                    <p:animEffect transition="in" filter="wipe(up)">
                                      <p:cBhvr>
                                        <p:cTn id="187" dur="500"/>
                                        <p:tgtEl>
                                          <p:spTgt spid="62"/>
                                        </p:tgtEl>
                                      </p:cBhvr>
                                    </p:animEffect>
                                  </p:childTnLst>
                                </p:cTn>
                              </p:par>
                              <p:par>
                                <p:cTn id="188" presetID="53" presetClass="entr" presetSubtype="16" fill="hold" grpId="0" nodeType="withEffect">
                                  <p:stCondLst>
                                    <p:cond delay="0"/>
                                  </p:stCondLst>
                                  <p:childTnLst>
                                    <p:set>
                                      <p:cBhvr>
                                        <p:cTn id="189" dur="1" fill="hold">
                                          <p:stCondLst>
                                            <p:cond delay="0"/>
                                          </p:stCondLst>
                                        </p:cTn>
                                        <p:tgtEl>
                                          <p:spTgt spid="69"/>
                                        </p:tgtEl>
                                        <p:attrNameLst>
                                          <p:attrName>style.visibility</p:attrName>
                                        </p:attrNameLst>
                                      </p:cBhvr>
                                      <p:to>
                                        <p:strVal val="visible"/>
                                      </p:to>
                                    </p:set>
                                    <p:anim calcmode="lin" valueType="num">
                                      <p:cBhvr>
                                        <p:cTn id="190" dur="500" fill="hold"/>
                                        <p:tgtEl>
                                          <p:spTgt spid="69"/>
                                        </p:tgtEl>
                                        <p:attrNameLst>
                                          <p:attrName>ppt_w</p:attrName>
                                        </p:attrNameLst>
                                      </p:cBhvr>
                                      <p:tavLst>
                                        <p:tav tm="0">
                                          <p:val>
                                            <p:fltVal val="0"/>
                                          </p:val>
                                        </p:tav>
                                        <p:tav tm="100000">
                                          <p:val>
                                            <p:strVal val="#ppt_w"/>
                                          </p:val>
                                        </p:tav>
                                      </p:tavLst>
                                    </p:anim>
                                    <p:anim calcmode="lin" valueType="num">
                                      <p:cBhvr>
                                        <p:cTn id="191" dur="500" fill="hold"/>
                                        <p:tgtEl>
                                          <p:spTgt spid="69"/>
                                        </p:tgtEl>
                                        <p:attrNameLst>
                                          <p:attrName>ppt_h</p:attrName>
                                        </p:attrNameLst>
                                      </p:cBhvr>
                                      <p:tavLst>
                                        <p:tav tm="0">
                                          <p:val>
                                            <p:fltVal val="0"/>
                                          </p:val>
                                        </p:tav>
                                        <p:tav tm="100000">
                                          <p:val>
                                            <p:strVal val="#ppt_h"/>
                                          </p:val>
                                        </p:tav>
                                      </p:tavLst>
                                    </p:anim>
                                    <p:animEffect transition="in" filter="fade">
                                      <p:cBhvr>
                                        <p:cTn id="192" dur="500"/>
                                        <p:tgtEl>
                                          <p:spTgt spid="69"/>
                                        </p:tgtEl>
                                      </p:cBhvr>
                                    </p:animEffect>
                                  </p:childTnLst>
                                </p:cTn>
                              </p:par>
                            </p:childTnLst>
                          </p:cTn>
                        </p:par>
                      </p:childTnLst>
                    </p:cTn>
                  </p:par>
                  <p:par>
                    <p:cTn id="193" fill="hold">
                      <p:stCondLst>
                        <p:cond delay="indefinite"/>
                      </p:stCondLst>
                      <p:childTnLst>
                        <p:par>
                          <p:cTn id="194" fill="hold">
                            <p:stCondLst>
                              <p:cond delay="0"/>
                            </p:stCondLst>
                            <p:childTnLst>
                              <p:par>
                                <p:cTn id="195" presetID="53" presetClass="entr" presetSubtype="16" fill="hold" grpId="0" nodeType="clickEffect">
                                  <p:stCondLst>
                                    <p:cond delay="0"/>
                                  </p:stCondLst>
                                  <p:childTnLst>
                                    <p:set>
                                      <p:cBhvr>
                                        <p:cTn id="196" dur="1" fill="hold">
                                          <p:stCondLst>
                                            <p:cond delay="0"/>
                                          </p:stCondLst>
                                        </p:cTn>
                                        <p:tgtEl>
                                          <p:spTgt spid="51"/>
                                        </p:tgtEl>
                                        <p:attrNameLst>
                                          <p:attrName>style.visibility</p:attrName>
                                        </p:attrNameLst>
                                      </p:cBhvr>
                                      <p:to>
                                        <p:strVal val="visible"/>
                                      </p:to>
                                    </p:set>
                                    <p:anim calcmode="lin" valueType="num">
                                      <p:cBhvr>
                                        <p:cTn id="197" dur="500" fill="hold"/>
                                        <p:tgtEl>
                                          <p:spTgt spid="51"/>
                                        </p:tgtEl>
                                        <p:attrNameLst>
                                          <p:attrName>ppt_w</p:attrName>
                                        </p:attrNameLst>
                                      </p:cBhvr>
                                      <p:tavLst>
                                        <p:tav tm="0">
                                          <p:val>
                                            <p:fltVal val="0"/>
                                          </p:val>
                                        </p:tav>
                                        <p:tav tm="100000">
                                          <p:val>
                                            <p:strVal val="#ppt_w"/>
                                          </p:val>
                                        </p:tav>
                                      </p:tavLst>
                                    </p:anim>
                                    <p:anim calcmode="lin" valueType="num">
                                      <p:cBhvr>
                                        <p:cTn id="198" dur="500" fill="hold"/>
                                        <p:tgtEl>
                                          <p:spTgt spid="51"/>
                                        </p:tgtEl>
                                        <p:attrNameLst>
                                          <p:attrName>ppt_h</p:attrName>
                                        </p:attrNameLst>
                                      </p:cBhvr>
                                      <p:tavLst>
                                        <p:tav tm="0">
                                          <p:val>
                                            <p:fltVal val="0"/>
                                          </p:val>
                                        </p:tav>
                                        <p:tav tm="100000">
                                          <p:val>
                                            <p:strVal val="#ppt_h"/>
                                          </p:val>
                                        </p:tav>
                                      </p:tavLst>
                                    </p:anim>
                                    <p:animEffect transition="in" filter="fade">
                                      <p:cBhvr>
                                        <p:cTn id="199" dur="500"/>
                                        <p:tgtEl>
                                          <p:spTgt spid="51"/>
                                        </p:tgtEl>
                                      </p:cBhvr>
                                    </p:animEffect>
                                  </p:childTnLst>
                                </p:cTn>
                              </p:par>
                              <p:par>
                                <p:cTn id="200" presetID="53" presetClass="entr" presetSubtype="16" fill="hold" nodeType="withEffect">
                                  <p:stCondLst>
                                    <p:cond delay="0"/>
                                  </p:stCondLst>
                                  <p:childTnLst>
                                    <p:set>
                                      <p:cBhvr>
                                        <p:cTn id="201" dur="1" fill="hold">
                                          <p:stCondLst>
                                            <p:cond delay="0"/>
                                          </p:stCondLst>
                                        </p:cTn>
                                        <p:tgtEl>
                                          <p:spTgt spid="57"/>
                                        </p:tgtEl>
                                        <p:attrNameLst>
                                          <p:attrName>style.visibility</p:attrName>
                                        </p:attrNameLst>
                                      </p:cBhvr>
                                      <p:to>
                                        <p:strVal val="visible"/>
                                      </p:to>
                                    </p:set>
                                    <p:anim calcmode="lin" valueType="num">
                                      <p:cBhvr>
                                        <p:cTn id="202" dur="500" fill="hold"/>
                                        <p:tgtEl>
                                          <p:spTgt spid="57"/>
                                        </p:tgtEl>
                                        <p:attrNameLst>
                                          <p:attrName>ppt_w</p:attrName>
                                        </p:attrNameLst>
                                      </p:cBhvr>
                                      <p:tavLst>
                                        <p:tav tm="0">
                                          <p:val>
                                            <p:fltVal val="0"/>
                                          </p:val>
                                        </p:tav>
                                        <p:tav tm="100000">
                                          <p:val>
                                            <p:strVal val="#ppt_w"/>
                                          </p:val>
                                        </p:tav>
                                      </p:tavLst>
                                    </p:anim>
                                    <p:anim calcmode="lin" valueType="num">
                                      <p:cBhvr>
                                        <p:cTn id="203" dur="500" fill="hold"/>
                                        <p:tgtEl>
                                          <p:spTgt spid="57"/>
                                        </p:tgtEl>
                                        <p:attrNameLst>
                                          <p:attrName>ppt_h</p:attrName>
                                        </p:attrNameLst>
                                      </p:cBhvr>
                                      <p:tavLst>
                                        <p:tav tm="0">
                                          <p:val>
                                            <p:fltVal val="0"/>
                                          </p:val>
                                        </p:tav>
                                        <p:tav tm="100000">
                                          <p:val>
                                            <p:strVal val="#ppt_h"/>
                                          </p:val>
                                        </p:tav>
                                      </p:tavLst>
                                    </p:anim>
                                    <p:animEffect transition="in" filter="fade">
                                      <p:cBhvr>
                                        <p:cTn id="204" dur="500"/>
                                        <p:tgtEl>
                                          <p:spTgt spid="57"/>
                                        </p:tgtEl>
                                      </p:cBhvr>
                                    </p:animEffect>
                                  </p:childTnLst>
                                </p:cTn>
                              </p:par>
                              <p:par>
                                <p:cTn id="205" presetID="22" presetClass="entr" presetSubtype="1" fill="hold" nodeType="withEffect">
                                  <p:stCondLst>
                                    <p:cond delay="0"/>
                                  </p:stCondLst>
                                  <p:childTnLst>
                                    <p:set>
                                      <p:cBhvr>
                                        <p:cTn id="206" dur="1" fill="hold">
                                          <p:stCondLst>
                                            <p:cond delay="0"/>
                                          </p:stCondLst>
                                        </p:cTn>
                                        <p:tgtEl>
                                          <p:spTgt spid="64"/>
                                        </p:tgtEl>
                                        <p:attrNameLst>
                                          <p:attrName>style.visibility</p:attrName>
                                        </p:attrNameLst>
                                      </p:cBhvr>
                                      <p:to>
                                        <p:strVal val="visible"/>
                                      </p:to>
                                    </p:set>
                                    <p:animEffect transition="in" filter="wipe(up)">
                                      <p:cBhvr>
                                        <p:cTn id="207" dur="500"/>
                                        <p:tgtEl>
                                          <p:spTgt spid="64"/>
                                        </p:tgtEl>
                                      </p:cBhvr>
                                    </p:animEffect>
                                  </p:childTnLst>
                                </p:cTn>
                              </p:par>
                              <p:par>
                                <p:cTn id="208" presetID="53" presetClass="entr" presetSubtype="16" fill="hold" grpId="0" nodeType="withEffect">
                                  <p:stCondLst>
                                    <p:cond delay="0"/>
                                  </p:stCondLst>
                                  <p:childTnLst>
                                    <p:set>
                                      <p:cBhvr>
                                        <p:cTn id="209" dur="1" fill="hold">
                                          <p:stCondLst>
                                            <p:cond delay="0"/>
                                          </p:stCondLst>
                                        </p:cTn>
                                        <p:tgtEl>
                                          <p:spTgt spid="70"/>
                                        </p:tgtEl>
                                        <p:attrNameLst>
                                          <p:attrName>style.visibility</p:attrName>
                                        </p:attrNameLst>
                                      </p:cBhvr>
                                      <p:to>
                                        <p:strVal val="visible"/>
                                      </p:to>
                                    </p:set>
                                    <p:anim calcmode="lin" valueType="num">
                                      <p:cBhvr>
                                        <p:cTn id="210" dur="500" fill="hold"/>
                                        <p:tgtEl>
                                          <p:spTgt spid="70"/>
                                        </p:tgtEl>
                                        <p:attrNameLst>
                                          <p:attrName>ppt_w</p:attrName>
                                        </p:attrNameLst>
                                      </p:cBhvr>
                                      <p:tavLst>
                                        <p:tav tm="0">
                                          <p:val>
                                            <p:fltVal val="0"/>
                                          </p:val>
                                        </p:tav>
                                        <p:tav tm="100000">
                                          <p:val>
                                            <p:strVal val="#ppt_w"/>
                                          </p:val>
                                        </p:tav>
                                      </p:tavLst>
                                    </p:anim>
                                    <p:anim calcmode="lin" valueType="num">
                                      <p:cBhvr>
                                        <p:cTn id="211" dur="500" fill="hold"/>
                                        <p:tgtEl>
                                          <p:spTgt spid="70"/>
                                        </p:tgtEl>
                                        <p:attrNameLst>
                                          <p:attrName>ppt_h</p:attrName>
                                        </p:attrNameLst>
                                      </p:cBhvr>
                                      <p:tavLst>
                                        <p:tav tm="0">
                                          <p:val>
                                            <p:fltVal val="0"/>
                                          </p:val>
                                        </p:tav>
                                        <p:tav tm="100000">
                                          <p:val>
                                            <p:strVal val="#ppt_h"/>
                                          </p:val>
                                        </p:tav>
                                      </p:tavLst>
                                    </p:anim>
                                    <p:animEffect transition="in" filter="fade">
                                      <p:cBhvr>
                                        <p:cTn id="212"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36" grpId="0" animBg="1"/>
      <p:bldP spid="38" grpId="0"/>
      <p:bldP spid="39" grpId="0"/>
      <p:bldP spid="40" grpId="0"/>
      <p:bldP spid="41" grpId="0"/>
      <p:bldP spid="42" grpId="0"/>
      <p:bldP spid="48" grpId="0" animBg="1"/>
      <p:bldP spid="49" grpId="0" animBg="1"/>
      <p:bldP spid="50" grpId="0" animBg="1"/>
      <p:bldP spid="51" grpId="0" animBg="1"/>
      <p:bldP spid="52" grpId="0" animBg="1"/>
      <p:bldP spid="66" grpId="0"/>
      <p:bldP spid="67" grpId="0"/>
      <p:bldP spid="68" grpId="0"/>
      <p:bldP spid="69" grpId="0"/>
      <p:bldP spid="7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Obrázek 6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1456" y="1404110"/>
            <a:ext cx="1074560" cy="1074560"/>
          </a:xfrm>
          <a:prstGeom prst="rect">
            <a:avLst/>
          </a:prstGeom>
        </p:spPr>
      </p:pic>
      <p:pic>
        <p:nvPicPr>
          <p:cNvPr id="38" name="Obrázek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814" y="2631070"/>
            <a:ext cx="1074560" cy="1074560"/>
          </a:xfrm>
          <a:prstGeom prst="rect">
            <a:avLst/>
          </a:prstGeom>
        </p:spPr>
      </p:pic>
      <p:pic>
        <p:nvPicPr>
          <p:cNvPr id="37" name="Obrázek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854" y="2631070"/>
            <a:ext cx="1074560" cy="1074560"/>
          </a:xfrm>
          <a:prstGeom prst="rect">
            <a:avLst/>
          </a:prstGeom>
        </p:spPr>
      </p:pic>
      <p:pic>
        <p:nvPicPr>
          <p:cNvPr id="35" name="Obrázek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1803" y="1404110"/>
            <a:ext cx="1074560" cy="1074560"/>
          </a:xfrm>
          <a:prstGeom prst="rect">
            <a:avLst/>
          </a:prstGeom>
        </p:spPr>
      </p:pic>
      <p:sp>
        <p:nvSpPr>
          <p:cNvPr id="23" name="Rectangle 22"/>
          <p:cNvSpPr/>
          <p:nvPr/>
        </p:nvSpPr>
        <p:spPr>
          <a:xfrm>
            <a:off x="5600700" y="1404108"/>
            <a:ext cx="3238500" cy="352848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6" name="Freeform 5"/>
          <p:cNvSpPr/>
          <p:nvPr/>
        </p:nvSpPr>
        <p:spPr>
          <a:xfrm flipH="1">
            <a:off x="5472291" y="1404108"/>
            <a:ext cx="45719" cy="3528481"/>
          </a:xfrm>
          <a:custGeom>
            <a:avLst/>
            <a:gdLst>
              <a:gd name="connsiteX0" fmla="*/ 0 w 55460"/>
              <a:gd name="connsiteY0" fmla="*/ 0 h 1519481"/>
              <a:gd name="connsiteX1" fmla="*/ 11092 w 55460"/>
              <a:gd name="connsiteY1" fmla="*/ 632193 h 1519481"/>
              <a:gd name="connsiteX2" fmla="*/ 16638 w 55460"/>
              <a:gd name="connsiteY2" fmla="*/ 726467 h 1519481"/>
              <a:gd name="connsiteX3" fmla="*/ 55460 w 55460"/>
              <a:gd name="connsiteY3" fmla="*/ 770831 h 1519481"/>
              <a:gd name="connsiteX4" fmla="*/ 5546 w 55460"/>
              <a:gd name="connsiteY4" fmla="*/ 793014 h 1519481"/>
              <a:gd name="connsiteX5" fmla="*/ 5546 w 55460"/>
              <a:gd name="connsiteY5" fmla="*/ 793014 h 1519481"/>
              <a:gd name="connsiteX6" fmla="*/ 0 w 55460"/>
              <a:gd name="connsiteY6" fmla="*/ 1513935 h 1519481"/>
              <a:gd name="connsiteX7" fmla="*/ 0 w 55460"/>
              <a:gd name="connsiteY7" fmla="*/ 1519481 h 1519481"/>
              <a:gd name="connsiteX8" fmla="*/ 0 w 55460"/>
              <a:gd name="connsiteY8" fmla="*/ 1519481 h 1519481"/>
              <a:gd name="connsiteX9" fmla="*/ 0 w 55460"/>
              <a:gd name="connsiteY9" fmla="*/ 1519481 h 151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60" h="1519481">
                <a:moveTo>
                  <a:pt x="0" y="0"/>
                </a:moveTo>
                <a:lnTo>
                  <a:pt x="11092" y="632193"/>
                </a:lnTo>
                <a:lnTo>
                  <a:pt x="16638" y="726467"/>
                </a:lnTo>
                <a:lnTo>
                  <a:pt x="55460" y="770831"/>
                </a:lnTo>
                <a:lnTo>
                  <a:pt x="5546" y="793014"/>
                </a:lnTo>
                <a:lnTo>
                  <a:pt x="5546" y="793014"/>
                </a:lnTo>
                <a:cubicBezTo>
                  <a:pt x="3697" y="1033321"/>
                  <a:pt x="1849" y="1273628"/>
                  <a:pt x="0" y="1513935"/>
                </a:cubicBezTo>
                <a:lnTo>
                  <a:pt x="0" y="1519481"/>
                </a:lnTo>
                <a:lnTo>
                  <a:pt x="0" y="1519481"/>
                </a:lnTo>
                <a:lnTo>
                  <a:pt x="0" y="1519481"/>
                </a:lnTo>
              </a:path>
            </a:pathLst>
          </a:cu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Lato Regular"/>
            </a:endParaRPr>
          </a:p>
        </p:txBody>
      </p:sp>
      <p:sp>
        <p:nvSpPr>
          <p:cNvPr id="24" name="TextBox 37"/>
          <p:cNvSpPr txBox="1"/>
          <p:nvPr/>
        </p:nvSpPr>
        <p:spPr>
          <a:xfrm>
            <a:off x="1182865" y="573350"/>
            <a:ext cx="3560585" cy="652486"/>
          </a:xfrm>
          <a:prstGeom prst="rect">
            <a:avLst/>
          </a:prstGeom>
          <a:noFill/>
        </p:spPr>
        <p:txBody>
          <a:bodyPr wrap="square" rtlCol="0">
            <a:spAutoFit/>
          </a:bodyPr>
          <a:lstStyle/>
          <a:p>
            <a:pPr>
              <a:lnSpc>
                <a:spcPct val="70000"/>
              </a:lnSpc>
            </a:pPr>
            <a:r>
              <a:rPr lang="cs-CZ" sz="3200" b="1" dirty="0" smtClean="0">
                <a:cs typeface="Lato Black"/>
              </a:rPr>
              <a:t>PŘESTAVBY</a:t>
            </a:r>
            <a:endParaRPr lang="pt-BR" sz="3200" b="1" dirty="0" smtClean="0">
              <a:cs typeface="Lato Black"/>
            </a:endParaRPr>
          </a:p>
          <a:p>
            <a:pPr>
              <a:lnSpc>
                <a:spcPct val="70000"/>
              </a:lnSpc>
            </a:pPr>
            <a:r>
              <a:rPr lang="cs-CZ" sz="2000" b="1" dirty="0" smtClean="0">
                <a:solidFill>
                  <a:srgbClr val="00B4FF"/>
                </a:solidFill>
                <a:cs typeface="Lato Black"/>
              </a:rPr>
              <a:t>SMALTOVANÝCH NÁDRŽÍ A SIL</a:t>
            </a:r>
            <a:endParaRPr lang="pt-BR" sz="2000" b="1" dirty="0" smtClean="0">
              <a:solidFill>
                <a:srgbClr val="00B4FF"/>
              </a:solidFill>
              <a:cs typeface="Lato Black"/>
            </a:endParaRPr>
          </a:p>
        </p:txBody>
      </p:sp>
      <p:pic>
        <p:nvPicPr>
          <p:cNvPr id="25" name="Picture 38"/>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58876" y="724503"/>
            <a:ext cx="457161" cy="364586"/>
          </a:xfrm>
          <a:prstGeom prst="rect">
            <a:avLst/>
          </a:prstGeom>
          <a:noFill/>
          <a:ln>
            <a:noFill/>
          </a:ln>
        </p:spPr>
      </p:pic>
      <p:grpSp>
        <p:nvGrpSpPr>
          <p:cNvPr id="26" name="Group 13"/>
          <p:cNvGrpSpPr/>
          <p:nvPr/>
        </p:nvGrpSpPr>
        <p:grpSpPr>
          <a:xfrm>
            <a:off x="6945008" y="315195"/>
            <a:ext cx="1629030" cy="246221"/>
            <a:chOff x="6945008" y="315195"/>
            <a:chExt cx="1629030" cy="246221"/>
          </a:xfrm>
        </p:grpSpPr>
        <p:pic>
          <p:nvPicPr>
            <p:cNvPr id="27"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28" name="TextBox 10"/>
            <p:cNvSpPr txBox="1"/>
            <p:nvPr/>
          </p:nvSpPr>
          <p:spPr>
            <a:xfrm>
              <a:off x="6945008" y="330116"/>
              <a:ext cx="979715"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PŘESTAVBY</a:t>
              </a:r>
              <a:endParaRPr lang="pt-BR" sz="800" b="1" dirty="0" smtClean="0">
                <a:solidFill>
                  <a:schemeClr val="bg1">
                    <a:lumMod val="50000"/>
                  </a:schemeClr>
                </a:solidFill>
                <a:cs typeface="Lato Regular"/>
              </a:endParaRPr>
            </a:p>
          </p:txBody>
        </p:sp>
        <p:grpSp>
          <p:nvGrpSpPr>
            <p:cNvPr id="29" name="Group 12"/>
            <p:cNvGrpSpPr/>
            <p:nvPr/>
          </p:nvGrpSpPr>
          <p:grpSpPr>
            <a:xfrm>
              <a:off x="7895305" y="315195"/>
              <a:ext cx="433175" cy="246221"/>
              <a:chOff x="7948826" y="605866"/>
              <a:chExt cx="433175" cy="246221"/>
            </a:xfrm>
          </p:grpSpPr>
          <p:grpSp>
            <p:nvGrpSpPr>
              <p:cNvPr id="30" name="Group 7"/>
              <p:cNvGrpSpPr/>
              <p:nvPr/>
            </p:nvGrpSpPr>
            <p:grpSpPr>
              <a:xfrm rot="10800000">
                <a:off x="7948826" y="652835"/>
                <a:ext cx="360604" cy="172975"/>
                <a:chOff x="1984744" y="697023"/>
                <a:chExt cx="667488" cy="383291"/>
              </a:xfrm>
            </p:grpSpPr>
            <p:sp>
              <p:nvSpPr>
                <p:cNvPr id="32"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1"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28</a:t>
                </a:r>
                <a:endParaRPr lang="pt-BR" sz="1000" b="1" dirty="0" smtClean="0">
                  <a:solidFill>
                    <a:schemeClr val="bg1"/>
                  </a:solidFill>
                  <a:cs typeface="Lato Regular"/>
                </a:endParaRPr>
              </a:p>
            </p:txBody>
          </p:sp>
        </p:grpSp>
      </p:grpSp>
      <p:pic>
        <p:nvPicPr>
          <p:cNvPr id="4" name="Obrázek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640" y="1404110"/>
            <a:ext cx="1074560" cy="1074560"/>
          </a:xfrm>
          <a:prstGeom prst="rect">
            <a:avLst/>
          </a:prstGeom>
        </p:spPr>
      </p:pic>
      <p:pic>
        <p:nvPicPr>
          <p:cNvPr id="36" name="Obrázek 3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94496" y="1404110"/>
            <a:ext cx="1074560" cy="1074560"/>
          </a:xfrm>
          <a:prstGeom prst="rect">
            <a:avLst/>
          </a:prstGeom>
        </p:spPr>
      </p:pic>
      <p:pic>
        <p:nvPicPr>
          <p:cNvPr id="39" name="Obrázek 3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4496" y="2631070"/>
            <a:ext cx="1074560" cy="1074560"/>
          </a:xfrm>
          <a:prstGeom prst="rect">
            <a:avLst/>
          </a:prstGeom>
        </p:spPr>
      </p:pic>
      <p:pic>
        <p:nvPicPr>
          <p:cNvPr id="40" name="Obrázek 3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5854" y="3858030"/>
            <a:ext cx="1074560" cy="1074560"/>
          </a:xfrm>
          <a:prstGeom prst="rect">
            <a:avLst/>
          </a:prstGeom>
        </p:spPr>
      </p:pic>
      <p:pic>
        <p:nvPicPr>
          <p:cNvPr id="41" name="Obrázek 4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52814" y="3858030"/>
            <a:ext cx="1074560" cy="1074560"/>
          </a:xfrm>
          <a:prstGeom prst="rect">
            <a:avLst/>
          </a:prstGeom>
        </p:spPr>
      </p:pic>
      <p:pic>
        <p:nvPicPr>
          <p:cNvPr id="42" name="Obrázek 4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994496" y="3858030"/>
            <a:ext cx="1074560" cy="1074560"/>
          </a:xfrm>
          <a:prstGeom prst="rect">
            <a:avLst/>
          </a:prstGeom>
        </p:spPr>
      </p:pic>
      <p:sp>
        <p:nvSpPr>
          <p:cNvPr id="5" name="TextovéPole 4"/>
          <p:cNvSpPr txBox="1"/>
          <p:nvPr/>
        </p:nvSpPr>
        <p:spPr>
          <a:xfrm>
            <a:off x="5948641" y="1754726"/>
            <a:ext cx="1956561" cy="276999"/>
          </a:xfrm>
          <a:prstGeom prst="rect">
            <a:avLst/>
          </a:prstGeom>
          <a:noFill/>
        </p:spPr>
        <p:txBody>
          <a:bodyPr wrap="none" rtlCol="0">
            <a:spAutoFit/>
          </a:bodyPr>
          <a:lstStyle/>
          <a:p>
            <a:r>
              <a:rPr lang="cs-CZ" sz="1200" b="1" dirty="0" smtClean="0">
                <a:solidFill>
                  <a:schemeClr val="bg1"/>
                </a:solidFill>
              </a:rPr>
              <a:t>1 - ZÁSOBNÍKY NA CEMENT</a:t>
            </a:r>
            <a:endParaRPr lang="cs-CZ" sz="1200" b="1" dirty="0">
              <a:solidFill>
                <a:schemeClr val="bg1"/>
              </a:solidFill>
            </a:endParaRPr>
          </a:p>
        </p:txBody>
      </p:sp>
      <p:sp>
        <p:nvSpPr>
          <p:cNvPr id="43" name="TextovéPole 42"/>
          <p:cNvSpPr txBox="1"/>
          <p:nvPr/>
        </p:nvSpPr>
        <p:spPr>
          <a:xfrm>
            <a:off x="5948639" y="1974498"/>
            <a:ext cx="1273747" cy="276999"/>
          </a:xfrm>
          <a:prstGeom prst="rect">
            <a:avLst/>
          </a:prstGeom>
          <a:noFill/>
        </p:spPr>
        <p:txBody>
          <a:bodyPr wrap="none" rtlCol="0">
            <a:spAutoFit/>
          </a:bodyPr>
          <a:lstStyle/>
          <a:p>
            <a:r>
              <a:rPr lang="cs-CZ" sz="1200" b="1" dirty="0" smtClean="0">
                <a:solidFill>
                  <a:schemeClr val="bg1"/>
                </a:solidFill>
              </a:rPr>
              <a:t>2 - SILO PRO BPS</a:t>
            </a:r>
            <a:endParaRPr lang="cs-CZ" sz="1200" b="1" dirty="0">
              <a:solidFill>
                <a:schemeClr val="bg1"/>
              </a:solidFill>
            </a:endParaRPr>
          </a:p>
        </p:txBody>
      </p:sp>
      <p:sp>
        <p:nvSpPr>
          <p:cNvPr id="44" name="TextovéPole 43"/>
          <p:cNvSpPr txBox="1"/>
          <p:nvPr/>
        </p:nvSpPr>
        <p:spPr>
          <a:xfrm>
            <a:off x="5931830" y="2198896"/>
            <a:ext cx="1935402" cy="276999"/>
          </a:xfrm>
          <a:prstGeom prst="rect">
            <a:avLst/>
          </a:prstGeom>
          <a:noFill/>
        </p:spPr>
        <p:txBody>
          <a:bodyPr wrap="none" rtlCol="0">
            <a:spAutoFit/>
          </a:bodyPr>
          <a:lstStyle/>
          <a:p>
            <a:r>
              <a:rPr lang="cs-CZ" sz="1200" b="1" dirty="0" smtClean="0">
                <a:solidFill>
                  <a:schemeClr val="bg1"/>
                </a:solidFill>
              </a:rPr>
              <a:t>3 - ZÁSOBNÍKY NA MOUKU</a:t>
            </a:r>
            <a:endParaRPr lang="cs-CZ" sz="1200" b="1" dirty="0">
              <a:solidFill>
                <a:schemeClr val="bg1"/>
              </a:solidFill>
            </a:endParaRPr>
          </a:p>
        </p:txBody>
      </p:sp>
      <p:sp>
        <p:nvSpPr>
          <p:cNvPr id="45" name="TextovéPole 44"/>
          <p:cNvSpPr txBox="1"/>
          <p:nvPr/>
        </p:nvSpPr>
        <p:spPr>
          <a:xfrm>
            <a:off x="5931830" y="2422522"/>
            <a:ext cx="2563907" cy="276999"/>
          </a:xfrm>
          <a:prstGeom prst="rect">
            <a:avLst/>
          </a:prstGeom>
          <a:noFill/>
        </p:spPr>
        <p:txBody>
          <a:bodyPr wrap="none" rtlCol="0">
            <a:spAutoFit/>
          </a:bodyPr>
          <a:lstStyle/>
          <a:p>
            <a:r>
              <a:rPr lang="cs-CZ" sz="1200" b="1" dirty="0" smtClean="0">
                <a:solidFill>
                  <a:schemeClr val="bg1"/>
                </a:solidFill>
              </a:rPr>
              <a:t>4 - NÁDRŽE NA POVRCHOVOU VODU</a:t>
            </a:r>
            <a:endParaRPr lang="cs-CZ" sz="1200" b="1" dirty="0">
              <a:solidFill>
                <a:schemeClr val="bg1"/>
              </a:solidFill>
            </a:endParaRPr>
          </a:p>
        </p:txBody>
      </p:sp>
      <p:sp>
        <p:nvSpPr>
          <p:cNvPr id="46" name="TextovéPole 45"/>
          <p:cNvSpPr txBox="1"/>
          <p:nvPr/>
        </p:nvSpPr>
        <p:spPr>
          <a:xfrm>
            <a:off x="5931830" y="2644588"/>
            <a:ext cx="1866793" cy="276999"/>
          </a:xfrm>
          <a:prstGeom prst="rect">
            <a:avLst/>
          </a:prstGeom>
          <a:noFill/>
        </p:spPr>
        <p:txBody>
          <a:bodyPr wrap="none" rtlCol="0">
            <a:spAutoFit/>
          </a:bodyPr>
          <a:lstStyle/>
          <a:p>
            <a:r>
              <a:rPr lang="cs-CZ" sz="1200" b="1" dirty="0" smtClean="0">
                <a:solidFill>
                  <a:schemeClr val="bg1"/>
                </a:solidFill>
              </a:rPr>
              <a:t>5 - ZÁSOBNÍKY NA PELETY</a:t>
            </a:r>
            <a:endParaRPr lang="cs-CZ" sz="1200" b="1" dirty="0">
              <a:solidFill>
                <a:schemeClr val="bg1"/>
              </a:solidFill>
            </a:endParaRPr>
          </a:p>
        </p:txBody>
      </p:sp>
      <p:sp>
        <p:nvSpPr>
          <p:cNvPr id="47" name="TextovéPole 46"/>
          <p:cNvSpPr txBox="1"/>
          <p:nvPr/>
        </p:nvSpPr>
        <p:spPr>
          <a:xfrm>
            <a:off x="5931830" y="2874677"/>
            <a:ext cx="1368195" cy="276999"/>
          </a:xfrm>
          <a:prstGeom prst="rect">
            <a:avLst/>
          </a:prstGeom>
          <a:noFill/>
        </p:spPr>
        <p:txBody>
          <a:bodyPr wrap="none" rtlCol="0">
            <a:spAutoFit/>
          </a:bodyPr>
          <a:lstStyle/>
          <a:p>
            <a:r>
              <a:rPr lang="cs-CZ" sz="1200" b="1" dirty="0" smtClean="0">
                <a:solidFill>
                  <a:schemeClr val="bg1"/>
                </a:solidFill>
              </a:rPr>
              <a:t>6 - SILO NA PILINY</a:t>
            </a:r>
            <a:endParaRPr lang="cs-CZ" sz="1200" b="1" dirty="0">
              <a:solidFill>
                <a:schemeClr val="bg1"/>
              </a:solidFill>
            </a:endParaRPr>
          </a:p>
        </p:txBody>
      </p:sp>
      <p:sp>
        <p:nvSpPr>
          <p:cNvPr id="48" name="TextovéPole 47"/>
          <p:cNvSpPr txBox="1"/>
          <p:nvPr/>
        </p:nvSpPr>
        <p:spPr>
          <a:xfrm>
            <a:off x="5931830" y="3108614"/>
            <a:ext cx="1712392" cy="276999"/>
          </a:xfrm>
          <a:prstGeom prst="rect">
            <a:avLst/>
          </a:prstGeom>
          <a:noFill/>
        </p:spPr>
        <p:txBody>
          <a:bodyPr wrap="none" rtlCol="0">
            <a:spAutoFit/>
          </a:bodyPr>
          <a:lstStyle/>
          <a:p>
            <a:r>
              <a:rPr lang="cs-CZ" sz="1200" b="1" dirty="0" smtClean="0">
                <a:solidFill>
                  <a:schemeClr val="bg1"/>
                </a:solidFill>
              </a:rPr>
              <a:t>7 - NAVÝŠENÍ KAPACITY</a:t>
            </a:r>
            <a:endParaRPr lang="cs-CZ" sz="1200" b="1" dirty="0">
              <a:solidFill>
                <a:schemeClr val="bg1"/>
              </a:solidFill>
            </a:endParaRPr>
          </a:p>
        </p:txBody>
      </p:sp>
      <p:sp>
        <p:nvSpPr>
          <p:cNvPr id="49" name="TextovéPole 48"/>
          <p:cNvSpPr txBox="1"/>
          <p:nvPr/>
        </p:nvSpPr>
        <p:spPr>
          <a:xfrm>
            <a:off x="5931830" y="3333363"/>
            <a:ext cx="2351028" cy="276999"/>
          </a:xfrm>
          <a:prstGeom prst="rect">
            <a:avLst/>
          </a:prstGeom>
          <a:noFill/>
        </p:spPr>
        <p:txBody>
          <a:bodyPr wrap="none" rtlCol="0">
            <a:spAutoFit/>
          </a:bodyPr>
          <a:lstStyle/>
          <a:p>
            <a:r>
              <a:rPr lang="cs-CZ" sz="1200" b="1" dirty="0" smtClean="0">
                <a:solidFill>
                  <a:schemeClr val="bg1"/>
                </a:solidFill>
              </a:rPr>
              <a:t>8 - MONTÁŽ AKTIVNÍHO VĚTRÁNÍ</a:t>
            </a:r>
            <a:endParaRPr lang="cs-CZ" sz="1200" b="1" dirty="0">
              <a:solidFill>
                <a:schemeClr val="bg1"/>
              </a:solidFill>
            </a:endParaRPr>
          </a:p>
        </p:txBody>
      </p:sp>
      <p:sp>
        <p:nvSpPr>
          <p:cNvPr id="50" name="TextovéPole 49"/>
          <p:cNvSpPr txBox="1"/>
          <p:nvPr/>
        </p:nvSpPr>
        <p:spPr>
          <a:xfrm>
            <a:off x="5931830" y="3570366"/>
            <a:ext cx="2619307" cy="276999"/>
          </a:xfrm>
          <a:prstGeom prst="rect">
            <a:avLst/>
          </a:prstGeom>
          <a:noFill/>
        </p:spPr>
        <p:txBody>
          <a:bodyPr wrap="none" rtlCol="0">
            <a:spAutoFit/>
          </a:bodyPr>
          <a:lstStyle/>
          <a:p>
            <a:r>
              <a:rPr lang="cs-CZ" sz="1200" b="1" dirty="0" smtClean="0">
                <a:solidFill>
                  <a:schemeClr val="bg1"/>
                </a:solidFill>
              </a:rPr>
              <a:t>9 - DODATEČNÁ MONTÁŽ ZASTŘEŠENÍ</a:t>
            </a:r>
            <a:endParaRPr lang="cs-CZ" sz="1200" b="1" dirty="0">
              <a:solidFill>
                <a:schemeClr val="bg1"/>
              </a:solidFill>
            </a:endParaRPr>
          </a:p>
        </p:txBody>
      </p:sp>
      <p:sp>
        <p:nvSpPr>
          <p:cNvPr id="9" name="Ovál 8"/>
          <p:cNvSpPr/>
          <p:nvPr/>
        </p:nvSpPr>
        <p:spPr>
          <a:xfrm>
            <a:off x="575609" y="1457471"/>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 name="TextovéPole 1"/>
          <p:cNvSpPr txBox="1"/>
          <p:nvPr/>
        </p:nvSpPr>
        <p:spPr>
          <a:xfrm>
            <a:off x="559796" y="1431763"/>
            <a:ext cx="227660" cy="246221"/>
          </a:xfrm>
          <a:prstGeom prst="rect">
            <a:avLst/>
          </a:prstGeom>
          <a:noFill/>
        </p:spPr>
        <p:txBody>
          <a:bodyPr wrap="square" rtlCol="0">
            <a:spAutoFit/>
          </a:bodyPr>
          <a:lstStyle/>
          <a:p>
            <a:pPr algn="ctr"/>
            <a:r>
              <a:rPr lang="cs-CZ" sz="1000" b="1" dirty="0" smtClean="0">
                <a:solidFill>
                  <a:schemeClr val="bg1"/>
                </a:solidFill>
              </a:rPr>
              <a:t>1</a:t>
            </a:r>
            <a:endParaRPr lang="cs-CZ" sz="1000" b="1" dirty="0">
              <a:solidFill>
                <a:schemeClr val="bg1"/>
              </a:solidFill>
            </a:endParaRPr>
          </a:p>
        </p:txBody>
      </p:sp>
      <p:sp>
        <p:nvSpPr>
          <p:cNvPr id="51" name="Ovál 50"/>
          <p:cNvSpPr/>
          <p:nvPr/>
        </p:nvSpPr>
        <p:spPr>
          <a:xfrm>
            <a:off x="1807735" y="1457903"/>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2" name="Ovál 51"/>
          <p:cNvSpPr/>
          <p:nvPr/>
        </p:nvSpPr>
        <p:spPr>
          <a:xfrm>
            <a:off x="3047673" y="1457903"/>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3" name="Ovál 52"/>
          <p:cNvSpPr/>
          <p:nvPr/>
        </p:nvSpPr>
        <p:spPr>
          <a:xfrm>
            <a:off x="575609" y="2685146"/>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4" name="Ovál 53"/>
          <p:cNvSpPr/>
          <p:nvPr/>
        </p:nvSpPr>
        <p:spPr>
          <a:xfrm>
            <a:off x="1807735" y="2685146"/>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5" name="Ovál 54"/>
          <p:cNvSpPr/>
          <p:nvPr/>
        </p:nvSpPr>
        <p:spPr>
          <a:xfrm>
            <a:off x="3047673" y="2685146"/>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6" name="Ovál 55"/>
          <p:cNvSpPr/>
          <p:nvPr/>
        </p:nvSpPr>
        <p:spPr>
          <a:xfrm>
            <a:off x="575609" y="3898716"/>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7" name="Ovál 56"/>
          <p:cNvSpPr/>
          <p:nvPr/>
        </p:nvSpPr>
        <p:spPr>
          <a:xfrm>
            <a:off x="1807735" y="3898716"/>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58" name="Ovál 57"/>
          <p:cNvSpPr/>
          <p:nvPr/>
        </p:nvSpPr>
        <p:spPr>
          <a:xfrm>
            <a:off x="3047673" y="3898716"/>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dirty="0"/>
          </a:p>
        </p:txBody>
      </p:sp>
      <p:sp>
        <p:nvSpPr>
          <p:cNvPr id="59" name="TextovéPole 58"/>
          <p:cNvSpPr txBox="1"/>
          <p:nvPr/>
        </p:nvSpPr>
        <p:spPr>
          <a:xfrm>
            <a:off x="1789155" y="1429241"/>
            <a:ext cx="227660" cy="246221"/>
          </a:xfrm>
          <a:prstGeom prst="rect">
            <a:avLst/>
          </a:prstGeom>
          <a:noFill/>
        </p:spPr>
        <p:txBody>
          <a:bodyPr wrap="square" rtlCol="0">
            <a:spAutoFit/>
          </a:bodyPr>
          <a:lstStyle/>
          <a:p>
            <a:pPr algn="ctr"/>
            <a:r>
              <a:rPr lang="cs-CZ" sz="1000" b="1" dirty="0" smtClean="0">
                <a:solidFill>
                  <a:schemeClr val="bg1"/>
                </a:solidFill>
              </a:rPr>
              <a:t>2</a:t>
            </a:r>
            <a:endParaRPr lang="cs-CZ" sz="1000" b="1" dirty="0">
              <a:solidFill>
                <a:schemeClr val="bg1"/>
              </a:solidFill>
            </a:endParaRPr>
          </a:p>
        </p:txBody>
      </p:sp>
      <p:sp>
        <p:nvSpPr>
          <p:cNvPr id="60" name="TextovéPole 59"/>
          <p:cNvSpPr txBox="1"/>
          <p:nvPr/>
        </p:nvSpPr>
        <p:spPr>
          <a:xfrm>
            <a:off x="3029093" y="1427234"/>
            <a:ext cx="227660" cy="246221"/>
          </a:xfrm>
          <a:prstGeom prst="rect">
            <a:avLst/>
          </a:prstGeom>
          <a:noFill/>
        </p:spPr>
        <p:txBody>
          <a:bodyPr wrap="square" rtlCol="0">
            <a:spAutoFit/>
          </a:bodyPr>
          <a:lstStyle/>
          <a:p>
            <a:pPr algn="ctr"/>
            <a:r>
              <a:rPr lang="cs-CZ" sz="1000" b="1" dirty="0" smtClean="0">
                <a:solidFill>
                  <a:schemeClr val="bg1"/>
                </a:solidFill>
              </a:rPr>
              <a:t>3</a:t>
            </a:r>
            <a:endParaRPr lang="cs-CZ" sz="1000" b="1" dirty="0">
              <a:solidFill>
                <a:schemeClr val="bg1"/>
              </a:solidFill>
            </a:endParaRPr>
          </a:p>
        </p:txBody>
      </p:sp>
      <p:sp>
        <p:nvSpPr>
          <p:cNvPr id="62" name="TextovéPole 61"/>
          <p:cNvSpPr txBox="1"/>
          <p:nvPr/>
        </p:nvSpPr>
        <p:spPr>
          <a:xfrm>
            <a:off x="1789155" y="2654904"/>
            <a:ext cx="227660" cy="246221"/>
          </a:xfrm>
          <a:prstGeom prst="rect">
            <a:avLst/>
          </a:prstGeom>
          <a:noFill/>
        </p:spPr>
        <p:txBody>
          <a:bodyPr wrap="square" rtlCol="0">
            <a:spAutoFit/>
          </a:bodyPr>
          <a:lstStyle/>
          <a:p>
            <a:pPr algn="ctr"/>
            <a:r>
              <a:rPr lang="cs-CZ" sz="1000" b="1" dirty="0" smtClean="0">
                <a:solidFill>
                  <a:schemeClr val="bg1"/>
                </a:solidFill>
              </a:rPr>
              <a:t>6</a:t>
            </a:r>
            <a:endParaRPr lang="cs-CZ" sz="1000" b="1" dirty="0">
              <a:solidFill>
                <a:schemeClr val="bg1"/>
              </a:solidFill>
            </a:endParaRPr>
          </a:p>
        </p:txBody>
      </p:sp>
      <p:sp>
        <p:nvSpPr>
          <p:cNvPr id="63" name="TextovéPole 62"/>
          <p:cNvSpPr txBox="1"/>
          <p:nvPr/>
        </p:nvSpPr>
        <p:spPr>
          <a:xfrm>
            <a:off x="3029092" y="2659976"/>
            <a:ext cx="227660" cy="246221"/>
          </a:xfrm>
          <a:prstGeom prst="rect">
            <a:avLst/>
          </a:prstGeom>
          <a:noFill/>
        </p:spPr>
        <p:txBody>
          <a:bodyPr wrap="square" rtlCol="0">
            <a:spAutoFit/>
          </a:bodyPr>
          <a:lstStyle/>
          <a:p>
            <a:pPr algn="ctr"/>
            <a:r>
              <a:rPr lang="cs-CZ" sz="1000" b="1" dirty="0" smtClean="0">
                <a:solidFill>
                  <a:schemeClr val="bg1"/>
                </a:solidFill>
              </a:rPr>
              <a:t>7</a:t>
            </a:r>
            <a:endParaRPr lang="cs-CZ" sz="1000" b="1" dirty="0">
              <a:solidFill>
                <a:schemeClr val="bg1"/>
              </a:solidFill>
            </a:endParaRPr>
          </a:p>
        </p:txBody>
      </p:sp>
      <p:sp>
        <p:nvSpPr>
          <p:cNvPr id="64" name="TextovéPole 63"/>
          <p:cNvSpPr txBox="1"/>
          <p:nvPr/>
        </p:nvSpPr>
        <p:spPr>
          <a:xfrm>
            <a:off x="559796" y="3876224"/>
            <a:ext cx="227660" cy="246221"/>
          </a:xfrm>
          <a:prstGeom prst="rect">
            <a:avLst/>
          </a:prstGeom>
          <a:noFill/>
        </p:spPr>
        <p:txBody>
          <a:bodyPr wrap="square" rtlCol="0">
            <a:spAutoFit/>
          </a:bodyPr>
          <a:lstStyle/>
          <a:p>
            <a:pPr algn="ctr"/>
            <a:r>
              <a:rPr lang="cs-CZ" sz="1000" b="1" dirty="0" smtClean="0">
                <a:solidFill>
                  <a:schemeClr val="bg1"/>
                </a:solidFill>
              </a:rPr>
              <a:t>9</a:t>
            </a:r>
            <a:endParaRPr lang="cs-CZ" sz="1000" b="1" dirty="0">
              <a:solidFill>
                <a:schemeClr val="bg1"/>
              </a:solidFill>
            </a:endParaRPr>
          </a:p>
        </p:txBody>
      </p:sp>
      <p:sp>
        <p:nvSpPr>
          <p:cNvPr id="65" name="TextovéPole 64"/>
          <p:cNvSpPr txBox="1"/>
          <p:nvPr/>
        </p:nvSpPr>
        <p:spPr>
          <a:xfrm>
            <a:off x="1721237" y="3876224"/>
            <a:ext cx="363495" cy="246221"/>
          </a:xfrm>
          <a:prstGeom prst="rect">
            <a:avLst/>
          </a:prstGeom>
          <a:noFill/>
        </p:spPr>
        <p:txBody>
          <a:bodyPr wrap="square" rtlCol="0">
            <a:spAutoFit/>
          </a:bodyPr>
          <a:lstStyle/>
          <a:p>
            <a:pPr algn="ctr"/>
            <a:r>
              <a:rPr lang="cs-CZ" sz="1000" b="1" dirty="0" smtClean="0">
                <a:solidFill>
                  <a:schemeClr val="bg1"/>
                </a:solidFill>
              </a:rPr>
              <a:t>10</a:t>
            </a:r>
            <a:endParaRPr lang="cs-CZ" sz="1000" b="1" dirty="0">
              <a:solidFill>
                <a:schemeClr val="bg1"/>
              </a:solidFill>
            </a:endParaRPr>
          </a:p>
        </p:txBody>
      </p:sp>
      <p:sp>
        <p:nvSpPr>
          <p:cNvPr id="66" name="TextovéPole 65"/>
          <p:cNvSpPr txBox="1"/>
          <p:nvPr/>
        </p:nvSpPr>
        <p:spPr>
          <a:xfrm>
            <a:off x="2962019" y="3875821"/>
            <a:ext cx="361807" cy="246221"/>
          </a:xfrm>
          <a:prstGeom prst="rect">
            <a:avLst/>
          </a:prstGeom>
          <a:noFill/>
        </p:spPr>
        <p:txBody>
          <a:bodyPr wrap="square" rtlCol="0">
            <a:spAutoFit/>
          </a:bodyPr>
          <a:lstStyle/>
          <a:p>
            <a:pPr algn="ctr"/>
            <a:r>
              <a:rPr lang="cs-CZ" sz="1000" b="1" dirty="0" smtClean="0">
                <a:solidFill>
                  <a:schemeClr val="bg1"/>
                </a:solidFill>
              </a:rPr>
              <a:t>11</a:t>
            </a:r>
            <a:endParaRPr lang="cs-CZ" sz="1000" b="1" dirty="0">
              <a:solidFill>
                <a:schemeClr val="bg1"/>
              </a:solidFill>
            </a:endParaRPr>
          </a:p>
        </p:txBody>
      </p:sp>
      <p:pic>
        <p:nvPicPr>
          <p:cNvPr id="68" name="Obrázek 6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21456" y="2631068"/>
            <a:ext cx="1074560" cy="1074560"/>
          </a:xfrm>
          <a:prstGeom prst="rect">
            <a:avLst/>
          </a:prstGeom>
        </p:spPr>
      </p:pic>
      <p:pic>
        <p:nvPicPr>
          <p:cNvPr id="69" name="Obrázek 6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21456" y="3868479"/>
            <a:ext cx="1074560" cy="1074560"/>
          </a:xfrm>
          <a:prstGeom prst="rect">
            <a:avLst/>
          </a:prstGeom>
        </p:spPr>
      </p:pic>
      <p:sp>
        <p:nvSpPr>
          <p:cNvPr id="71" name="TextovéPole 70"/>
          <p:cNvSpPr txBox="1"/>
          <p:nvPr/>
        </p:nvSpPr>
        <p:spPr>
          <a:xfrm>
            <a:off x="5862941" y="3810088"/>
            <a:ext cx="2590453" cy="276999"/>
          </a:xfrm>
          <a:prstGeom prst="rect">
            <a:avLst/>
          </a:prstGeom>
          <a:noFill/>
        </p:spPr>
        <p:txBody>
          <a:bodyPr wrap="none" rtlCol="0">
            <a:spAutoFit/>
          </a:bodyPr>
          <a:lstStyle/>
          <a:p>
            <a:r>
              <a:rPr lang="cs-CZ" sz="1200" b="1" dirty="0" smtClean="0">
                <a:solidFill>
                  <a:schemeClr val="bg1"/>
                </a:solidFill>
              </a:rPr>
              <a:t>10 - MONTÁŽ VÝSYPKY A ODVĚTRÁNÍ</a:t>
            </a:r>
            <a:endParaRPr lang="cs-CZ" sz="1200" b="1" dirty="0">
              <a:solidFill>
                <a:schemeClr val="bg1"/>
              </a:solidFill>
            </a:endParaRPr>
          </a:p>
        </p:txBody>
      </p:sp>
      <p:sp>
        <p:nvSpPr>
          <p:cNvPr id="72" name="TextovéPole 71"/>
          <p:cNvSpPr txBox="1"/>
          <p:nvPr/>
        </p:nvSpPr>
        <p:spPr>
          <a:xfrm>
            <a:off x="5862941" y="4055720"/>
            <a:ext cx="1792478" cy="276999"/>
          </a:xfrm>
          <a:prstGeom prst="rect">
            <a:avLst/>
          </a:prstGeom>
          <a:noFill/>
        </p:spPr>
        <p:txBody>
          <a:bodyPr wrap="none" rtlCol="0">
            <a:spAutoFit/>
          </a:bodyPr>
          <a:lstStyle/>
          <a:p>
            <a:r>
              <a:rPr lang="cs-CZ" sz="1200" b="1" dirty="0" smtClean="0">
                <a:solidFill>
                  <a:schemeClr val="bg1"/>
                </a:solidFill>
              </a:rPr>
              <a:t>11 - NÁDRŽ NA MÁZDRU</a:t>
            </a:r>
            <a:endParaRPr lang="cs-CZ" sz="1200" b="1" dirty="0">
              <a:solidFill>
                <a:schemeClr val="bg1"/>
              </a:solidFill>
            </a:endParaRPr>
          </a:p>
        </p:txBody>
      </p:sp>
      <p:sp>
        <p:nvSpPr>
          <p:cNvPr id="74" name="Ovál 73"/>
          <p:cNvSpPr/>
          <p:nvPr/>
        </p:nvSpPr>
        <p:spPr>
          <a:xfrm>
            <a:off x="4295886" y="1465197"/>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3" name="TextovéPole 72"/>
          <p:cNvSpPr txBox="1"/>
          <p:nvPr/>
        </p:nvSpPr>
        <p:spPr>
          <a:xfrm>
            <a:off x="5862941" y="4267259"/>
            <a:ext cx="1829925" cy="276999"/>
          </a:xfrm>
          <a:prstGeom prst="rect">
            <a:avLst/>
          </a:prstGeom>
          <a:noFill/>
        </p:spPr>
        <p:txBody>
          <a:bodyPr wrap="none" rtlCol="0">
            <a:spAutoFit/>
          </a:bodyPr>
          <a:lstStyle/>
          <a:p>
            <a:r>
              <a:rPr lang="cs-CZ" sz="1200" b="1" dirty="0" smtClean="0">
                <a:solidFill>
                  <a:schemeClr val="bg1"/>
                </a:solidFill>
              </a:rPr>
              <a:t>12 - ZÁSOBNÍKY NA OBILÍ</a:t>
            </a:r>
            <a:endParaRPr lang="cs-CZ" sz="1200" b="1" dirty="0">
              <a:solidFill>
                <a:schemeClr val="bg1"/>
              </a:solidFill>
            </a:endParaRPr>
          </a:p>
        </p:txBody>
      </p:sp>
      <p:sp>
        <p:nvSpPr>
          <p:cNvPr id="7" name="TextovéPole 6"/>
          <p:cNvSpPr txBox="1"/>
          <p:nvPr/>
        </p:nvSpPr>
        <p:spPr>
          <a:xfrm>
            <a:off x="4629149" y="718005"/>
            <a:ext cx="4262705" cy="507831"/>
          </a:xfrm>
          <a:prstGeom prst="rect">
            <a:avLst/>
          </a:prstGeom>
          <a:noFill/>
        </p:spPr>
        <p:txBody>
          <a:bodyPr wrap="none" rtlCol="0">
            <a:spAutoFit/>
          </a:bodyPr>
          <a:lstStyle/>
          <a:p>
            <a:r>
              <a:rPr lang="cs-CZ" sz="900" dirty="0"/>
              <a:t>Nabízíme provedení přestavby a přemístění Vašich stávajících </a:t>
            </a:r>
            <a:r>
              <a:rPr lang="cs-CZ" sz="900" dirty="0" smtClean="0"/>
              <a:t>nádrží</a:t>
            </a:r>
            <a:r>
              <a:rPr lang="cs-CZ" sz="900" dirty="0"/>
              <a:t> </a:t>
            </a:r>
            <a:r>
              <a:rPr lang="cs-CZ" sz="900" dirty="0" smtClean="0"/>
              <a:t> a sil. </a:t>
            </a:r>
            <a:r>
              <a:rPr lang="cs-CZ" sz="900" dirty="0"/>
              <a:t>Navrhneme </a:t>
            </a:r>
            <a:endParaRPr lang="cs-CZ" sz="900" dirty="0" smtClean="0"/>
          </a:p>
          <a:p>
            <a:r>
              <a:rPr lang="cs-CZ" sz="900" dirty="0" smtClean="0"/>
              <a:t>Vám </a:t>
            </a:r>
            <a:r>
              <a:rPr lang="cs-CZ" sz="900" dirty="0"/>
              <a:t>řešení a vypracujeme cenový návrh na provedení přestavby a přemístění nádrží. </a:t>
            </a:r>
            <a:endParaRPr lang="cs-CZ" sz="900" dirty="0" smtClean="0"/>
          </a:p>
          <a:p>
            <a:r>
              <a:rPr lang="cs-CZ" sz="900" dirty="0" smtClean="0"/>
              <a:t>Veškeré </a:t>
            </a:r>
            <a:r>
              <a:rPr lang="cs-CZ" sz="900" dirty="0"/>
              <a:t>demontážní a montážní práce provádí naši proškolení </a:t>
            </a:r>
            <a:r>
              <a:rPr lang="cs-CZ" sz="900" dirty="0" smtClean="0"/>
              <a:t>pracovníci.</a:t>
            </a:r>
            <a:endParaRPr lang="cs-CZ" sz="900" dirty="0"/>
          </a:p>
        </p:txBody>
      </p:sp>
      <p:sp>
        <p:nvSpPr>
          <p:cNvPr id="61" name="TextovéPole 60"/>
          <p:cNvSpPr txBox="1"/>
          <p:nvPr/>
        </p:nvSpPr>
        <p:spPr>
          <a:xfrm>
            <a:off x="4278894" y="1434960"/>
            <a:ext cx="227660" cy="246221"/>
          </a:xfrm>
          <a:prstGeom prst="rect">
            <a:avLst/>
          </a:prstGeom>
          <a:noFill/>
        </p:spPr>
        <p:txBody>
          <a:bodyPr wrap="square" rtlCol="0">
            <a:spAutoFit/>
          </a:bodyPr>
          <a:lstStyle/>
          <a:p>
            <a:pPr algn="ctr"/>
            <a:r>
              <a:rPr lang="cs-CZ" sz="1000" b="1" dirty="0" smtClean="0">
                <a:solidFill>
                  <a:schemeClr val="bg1"/>
                </a:solidFill>
              </a:rPr>
              <a:t>4</a:t>
            </a:r>
            <a:endParaRPr lang="cs-CZ" sz="1000" b="1" dirty="0">
              <a:solidFill>
                <a:schemeClr val="bg1"/>
              </a:solidFill>
            </a:endParaRPr>
          </a:p>
        </p:txBody>
      </p:sp>
      <p:sp>
        <p:nvSpPr>
          <p:cNvPr id="75" name="Ovál 74"/>
          <p:cNvSpPr/>
          <p:nvPr/>
        </p:nvSpPr>
        <p:spPr>
          <a:xfrm>
            <a:off x="4278894" y="2685140"/>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6" name="Ovál 75"/>
          <p:cNvSpPr/>
          <p:nvPr/>
        </p:nvSpPr>
        <p:spPr>
          <a:xfrm>
            <a:off x="4269369" y="3905653"/>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79" name="TextovéPole 78"/>
          <p:cNvSpPr txBox="1"/>
          <p:nvPr/>
        </p:nvSpPr>
        <p:spPr>
          <a:xfrm>
            <a:off x="4252018" y="2652952"/>
            <a:ext cx="227660" cy="246221"/>
          </a:xfrm>
          <a:prstGeom prst="rect">
            <a:avLst/>
          </a:prstGeom>
          <a:noFill/>
        </p:spPr>
        <p:txBody>
          <a:bodyPr wrap="square" rtlCol="0">
            <a:spAutoFit/>
          </a:bodyPr>
          <a:lstStyle/>
          <a:p>
            <a:pPr algn="ctr"/>
            <a:r>
              <a:rPr lang="cs-CZ" sz="1000" b="1" dirty="0" smtClean="0">
                <a:solidFill>
                  <a:schemeClr val="bg1"/>
                </a:solidFill>
              </a:rPr>
              <a:t>8</a:t>
            </a:r>
            <a:endParaRPr lang="cs-CZ" sz="1000" b="1" dirty="0">
              <a:solidFill>
                <a:schemeClr val="bg1"/>
              </a:solidFill>
            </a:endParaRPr>
          </a:p>
        </p:txBody>
      </p:sp>
      <p:sp>
        <p:nvSpPr>
          <p:cNvPr id="80" name="TextovéPole 79"/>
          <p:cNvSpPr txBox="1"/>
          <p:nvPr/>
        </p:nvSpPr>
        <p:spPr>
          <a:xfrm>
            <a:off x="4175439" y="3875416"/>
            <a:ext cx="378360" cy="246221"/>
          </a:xfrm>
          <a:prstGeom prst="rect">
            <a:avLst/>
          </a:prstGeom>
          <a:noFill/>
        </p:spPr>
        <p:txBody>
          <a:bodyPr wrap="square" rtlCol="0">
            <a:spAutoFit/>
          </a:bodyPr>
          <a:lstStyle/>
          <a:p>
            <a:pPr algn="ctr"/>
            <a:r>
              <a:rPr lang="cs-CZ" sz="1000" b="1" dirty="0" smtClean="0">
                <a:solidFill>
                  <a:schemeClr val="bg1"/>
                </a:solidFill>
              </a:rPr>
              <a:t>12</a:t>
            </a:r>
            <a:endParaRPr lang="cs-CZ" sz="1000" b="1" dirty="0">
              <a:solidFill>
                <a:schemeClr val="bg1"/>
              </a:solidFill>
            </a:endParaRPr>
          </a:p>
        </p:txBody>
      </p:sp>
      <p:sp>
        <p:nvSpPr>
          <p:cNvPr id="78" name="TextovéPole 77"/>
          <p:cNvSpPr txBox="1"/>
          <p:nvPr/>
        </p:nvSpPr>
        <p:spPr>
          <a:xfrm>
            <a:off x="558876" y="2654905"/>
            <a:ext cx="227660" cy="246221"/>
          </a:xfrm>
          <a:prstGeom prst="rect">
            <a:avLst/>
          </a:prstGeom>
          <a:noFill/>
        </p:spPr>
        <p:txBody>
          <a:bodyPr wrap="square" rtlCol="0">
            <a:spAutoFit/>
          </a:bodyPr>
          <a:lstStyle/>
          <a:p>
            <a:pPr algn="ctr"/>
            <a:r>
              <a:rPr lang="cs-CZ" sz="1000" b="1" dirty="0" smtClean="0">
                <a:solidFill>
                  <a:schemeClr val="bg1"/>
                </a:solidFill>
              </a:rPr>
              <a:t>5</a:t>
            </a:r>
            <a:endParaRPr lang="cs-CZ" sz="1000" b="1" dirty="0">
              <a:solidFill>
                <a:schemeClr val="bg1"/>
              </a:solidFill>
            </a:endParaRPr>
          </a:p>
        </p:txBody>
      </p:sp>
    </p:spTree>
    <p:extLst>
      <p:ext uri="{BB962C8B-B14F-4D97-AF65-F5344CB8AC3E}">
        <p14:creationId xmlns:p14="http://schemas.microsoft.com/office/powerpoint/2010/main" val="13101598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wipe(down)">
                                      <p:cBhvr>
                                        <p:cTn id="33" dur="500"/>
                                        <p:tgtEl>
                                          <p:spTgt spid="59"/>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barn(inVertical)">
                                      <p:cBhvr>
                                        <p:cTn id="37" dur="500"/>
                                        <p:tgtEl>
                                          <p:spTgt spid="51"/>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500" fill="hold"/>
                                        <p:tgtEl>
                                          <p:spTgt spid="43"/>
                                        </p:tgtEl>
                                        <p:attrNameLst>
                                          <p:attrName>ppt_x</p:attrName>
                                        </p:attrNameLst>
                                      </p:cBhvr>
                                      <p:tavLst>
                                        <p:tav tm="0">
                                          <p:val>
                                            <p:strVal val="#ppt_x"/>
                                          </p:val>
                                        </p:tav>
                                        <p:tav tm="100000">
                                          <p:val>
                                            <p:strVal val="#ppt_x"/>
                                          </p:val>
                                        </p:tav>
                                      </p:tavLst>
                                    </p:anim>
                                    <p:anim calcmode="lin" valueType="num">
                                      <p:cBhvr additive="base">
                                        <p:cTn id="41"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down)">
                                      <p:cBhvr>
                                        <p:cTn id="46" dur="500"/>
                                        <p:tgtEl>
                                          <p:spTgt spid="3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wipe(down)">
                                      <p:cBhvr>
                                        <p:cTn id="49" dur="500"/>
                                        <p:tgtEl>
                                          <p:spTgt spid="60"/>
                                        </p:tgtEl>
                                      </p:cBhvr>
                                    </p:animEffect>
                                  </p:childTnLst>
                                </p:cTn>
                              </p:par>
                            </p:childTnLst>
                          </p:cTn>
                        </p:par>
                        <p:par>
                          <p:cTn id="50" fill="hold">
                            <p:stCondLst>
                              <p:cond delay="500"/>
                            </p:stCondLst>
                            <p:childTnLst>
                              <p:par>
                                <p:cTn id="51" presetID="16" presetClass="entr" presetSubtype="21" fill="hold" grpId="0" nodeType="after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barn(inVertical)">
                                      <p:cBhvr>
                                        <p:cTn id="53" dur="500"/>
                                        <p:tgtEl>
                                          <p:spTgt spid="52"/>
                                        </p:tgtEl>
                                      </p:cBhvr>
                                    </p:animEffect>
                                  </p:childTnLst>
                                </p:cTn>
                              </p:par>
                              <p:par>
                                <p:cTn id="54" presetID="2" presetClass="entr" presetSubtype="4" fill="hold" grpId="0" nodeType="withEffect">
                                  <p:stCondLst>
                                    <p:cond delay="0"/>
                                  </p:stCondLst>
                                  <p:childTnLst>
                                    <p:set>
                                      <p:cBhvr>
                                        <p:cTn id="55" dur="1" fill="hold">
                                          <p:stCondLst>
                                            <p:cond delay="0"/>
                                          </p:stCondLst>
                                        </p:cTn>
                                        <p:tgtEl>
                                          <p:spTgt spid="44"/>
                                        </p:tgtEl>
                                        <p:attrNameLst>
                                          <p:attrName>style.visibility</p:attrName>
                                        </p:attrNameLst>
                                      </p:cBhvr>
                                      <p:to>
                                        <p:strVal val="visible"/>
                                      </p:to>
                                    </p:set>
                                    <p:anim calcmode="lin" valueType="num">
                                      <p:cBhvr additive="base">
                                        <p:cTn id="56" dur="500" fill="hold"/>
                                        <p:tgtEl>
                                          <p:spTgt spid="44"/>
                                        </p:tgtEl>
                                        <p:attrNameLst>
                                          <p:attrName>ppt_x</p:attrName>
                                        </p:attrNameLst>
                                      </p:cBhvr>
                                      <p:tavLst>
                                        <p:tav tm="0">
                                          <p:val>
                                            <p:strVal val="#ppt_x"/>
                                          </p:val>
                                        </p:tav>
                                        <p:tav tm="100000">
                                          <p:val>
                                            <p:strVal val="#ppt_x"/>
                                          </p:val>
                                        </p:tav>
                                      </p:tavLst>
                                    </p:anim>
                                    <p:anim calcmode="lin" valueType="num">
                                      <p:cBhvr additive="base">
                                        <p:cTn id="57"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67"/>
                                        </p:tgtEl>
                                        <p:attrNameLst>
                                          <p:attrName>style.visibility</p:attrName>
                                        </p:attrNameLst>
                                      </p:cBhvr>
                                      <p:to>
                                        <p:strVal val="visible"/>
                                      </p:to>
                                    </p:set>
                                    <p:animEffect transition="in" filter="wipe(down)">
                                      <p:cBhvr>
                                        <p:cTn id="62" dur="500"/>
                                        <p:tgtEl>
                                          <p:spTgt spid="67"/>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61"/>
                                        </p:tgtEl>
                                        <p:attrNameLst>
                                          <p:attrName>style.visibility</p:attrName>
                                        </p:attrNameLst>
                                      </p:cBhvr>
                                      <p:to>
                                        <p:strVal val="visible"/>
                                      </p:to>
                                    </p:set>
                                    <p:animEffect transition="in" filter="wipe(down)">
                                      <p:cBhvr>
                                        <p:cTn id="65" dur="500"/>
                                        <p:tgtEl>
                                          <p:spTgt spid="61"/>
                                        </p:tgtEl>
                                      </p:cBhvr>
                                    </p:animEffect>
                                  </p:childTnLst>
                                </p:cTn>
                              </p:par>
                            </p:childTnLst>
                          </p:cTn>
                        </p:par>
                        <p:par>
                          <p:cTn id="66" fill="hold">
                            <p:stCondLst>
                              <p:cond delay="500"/>
                            </p:stCondLst>
                            <p:childTnLst>
                              <p:par>
                                <p:cTn id="67" presetID="16" presetClass="entr" presetSubtype="21" fill="hold" grpId="0" nodeType="afterEffect">
                                  <p:stCondLst>
                                    <p:cond delay="0"/>
                                  </p:stCondLst>
                                  <p:childTnLst>
                                    <p:set>
                                      <p:cBhvr>
                                        <p:cTn id="68" dur="1" fill="hold">
                                          <p:stCondLst>
                                            <p:cond delay="0"/>
                                          </p:stCondLst>
                                        </p:cTn>
                                        <p:tgtEl>
                                          <p:spTgt spid="74"/>
                                        </p:tgtEl>
                                        <p:attrNameLst>
                                          <p:attrName>style.visibility</p:attrName>
                                        </p:attrNameLst>
                                      </p:cBhvr>
                                      <p:to>
                                        <p:strVal val="visible"/>
                                      </p:to>
                                    </p:set>
                                    <p:animEffect transition="in" filter="barn(inVertical)">
                                      <p:cBhvr>
                                        <p:cTn id="69" dur="500"/>
                                        <p:tgtEl>
                                          <p:spTgt spid="74"/>
                                        </p:tgtEl>
                                      </p:cBhvr>
                                    </p:animEffect>
                                  </p:childTnLst>
                                </p:cTn>
                              </p:par>
                              <p:par>
                                <p:cTn id="70" presetID="2" presetClass="entr" presetSubtype="4" fill="hold" grpId="0" nodeType="withEffect">
                                  <p:stCondLst>
                                    <p:cond delay="0"/>
                                  </p:stCondLst>
                                  <p:childTnLst>
                                    <p:set>
                                      <p:cBhvr>
                                        <p:cTn id="71" dur="1" fill="hold">
                                          <p:stCondLst>
                                            <p:cond delay="0"/>
                                          </p:stCondLst>
                                        </p:cTn>
                                        <p:tgtEl>
                                          <p:spTgt spid="45"/>
                                        </p:tgtEl>
                                        <p:attrNameLst>
                                          <p:attrName>style.visibility</p:attrName>
                                        </p:attrNameLst>
                                      </p:cBhvr>
                                      <p:to>
                                        <p:strVal val="visible"/>
                                      </p:to>
                                    </p:set>
                                    <p:anim calcmode="lin" valueType="num">
                                      <p:cBhvr additive="base">
                                        <p:cTn id="72" dur="500" fill="hold"/>
                                        <p:tgtEl>
                                          <p:spTgt spid="45"/>
                                        </p:tgtEl>
                                        <p:attrNameLst>
                                          <p:attrName>ppt_x</p:attrName>
                                        </p:attrNameLst>
                                      </p:cBhvr>
                                      <p:tavLst>
                                        <p:tav tm="0">
                                          <p:val>
                                            <p:strVal val="#ppt_x"/>
                                          </p:val>
                                        </p:tav>
                                        <p:tav tm="100000">
                                          <p:val>
                                            <p:strVal val="#ppt_x"/>
                                          </p:val>
                                        </p:tav>
                                      </p:tavLst>
                                    </p:anim>
                                    <p:anim calcmode="lin" valueType="num">
                                      <p:cBhvr additive="base">
                                        <p:cTn id="73" dur="500" fill="hold"/>
                                        <p:tgtEl>
                                          <p:spTgt spid="45"/>
                                        </p:tgtEl>
                                        <p:attrNameLst>
                                          <p:attrName>ppt_y</p:attrName>
                                        </p:attrNameLst>
                                      </p:cBhvr>
                                      <p:tavLst>
                                        <p:tav tm="0">
                                          <p:val>
                                            <p:strVal val="1+#ppt_h/2"/>
                                          </p:val>
                                        </p:tav>
                                        <p:tav tm="100000">
                                          <p:val>
                                            <p:strVal val="#ppt_y"/>
                                          </p:val>
                                        </p:tav>
                                      </p:tavLst>
                                    </p:anim>
                                  </p:childTnLst>
                                </p:cTn>
                              </p:par>
                              <p:par>
                                <p:cTn id="74" presetID="22" presetClass="entr" presetSubtype="4" fill="hold" nodeType="withEffect">
                                  <p:stCondLst>
                                    <p:cond delay="0"/>
                                  </p:stCondLst>
                                  <p:childTnLst>
                                    <p:set>
                                      <p:cBhvr>
                                        <p:cTn id="75" dur="1" fill="hold">
                                          <p:stCondLst>
                                            <p:cond delay="0"/>
                                          </p:stCondLst>
                                        </p:cTn>
                                        <p:tgtEl>
                                          <p:spTgt spid="61">
                                            <p:txEl>
                                              <p:pRg st="0" end="0"/>
                                            </p:txEl>
                                          </p:spTgt>
                                        </p:tgtEl>
                                        <p:attrNameLst>
                                          <p:attrName>style.visibility</p:attrName>
                                        </p:attrNameLst>
                                      </p:cBhvr>
                                      <p:to>
                                        <p:strVal val="visible"/>
                                      </p:to>
                                    </p:set>
                                    <p:animEffect transition="in" filter="wipe(down)">
                                      <p:cBhvr>
                                        <p:cTn id="76" dur="500"/>
                                        <p:tgtEl>
                                          <p:spTgt spid="61">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down)">
                                      <p:cBhvr>
                                        <p:cTn id="81" dur="500"/>
                                        <p:tgtEl>
                                          <p:spTgt spid="37"/>
                                        </p:tgtEl>
                                      </p:cBhvr>
                                    </p:animEffect>
                                  </p:childTnLst>
                                </p:cTn>
                              </p:par>
                            </p:childTnLst>
                          </p:cTn>
                        </p:par>
                        <p:par>
                          <p:cTn id="82" fill="hold">
                            <p:stCondLst>
                              <p:cond delay="500"/>
                            </p:stCondLst>
                            <p:childTnLst>
                              <p:par>
                                <p:cTn id="83" presetID="22" presetClass="entr" presetSubtype="4" fill="hold" grpId="0" nodeType="afterEffect">
                                  <p:stCondLst>
                                    <p:cond delay="0"/>
                                  </p:stCondLst>
                                  <p:childTnLst>
                                    <p:set>
                                      <p:cBhvr>
                                        <p:cTn id="84" dur="1" fill="hold">
                                          <p:stCondLst>
                                            <p:cond delay="0"/>
                                          </p:stCondLst>
                                        </p:cTn>
                                        <p:tgtEl>
                                          <p:spTgt spid="78"/>
                                        </p:tgtEl>
                                        <p:attrNameLst>
                                          <p:attrName>style.visibility</p:attrName>
                                        </p:attrNameLst>
                                      </p:cBhvr>
                                      <p:to>
                                        <p:strVal val="visible"/>
                                      </p:to>
                                    </p:set>
                                    <p:animEffect transition="in" filter="wipe(down)">
                                      <p:cBhvr>
                                        <p:cTn id="85" dur="500"/>
                                        <p:tgtEl>
                                          <p:spTgt spid="78"/>
                                        </p:tgtEl>
                                      </p:cBhvr>
                                    </p:animEffect>
                                  </p:childTnLst>
                                </p:cTn>
                              </p:par>
                            </p:childTnLst>
                          </p:cTn>
                        </p:par>
                        <p:par>
                          <p:cTn id="86" fill="hold">
                            <p:stCondLst>
                              <p:cond delay="1000"/>
                            </p:stCondLst>
                            <p:childTnLst>
                              <p:par>
                                <p:cTn id="87" presetID="16" presetClass="entr" presetSubtype="21" fill="hold" grpId="0" nodeType="after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barn(inVertical)">
                                      <p:cBhvr>
                                        <p:cTn id="89" dur="500"/>
                                        <p:tgtEl>
                                          <p:spTgt spid="53"/>
                                        </p:tgtEl>
                                      </p:cBhvr>
                                    </p:animEffect>
                                  </p:childTnLst>
                                </p:cTn>
                              </p:par>
                              <p:par>
                                <p:cTn id="90" presetID="2" presetClass="entr" presetSubtype="4" fill="hold" grpId="0" nodeType="withEffect">
                                  <p:stCondLst>
                                    <p:cond delay="0"/>
                                  </p:stCondLst>
                                  <p:childTnLst>
                                    <p:set>
                                      <p:cBhvr>
                                        <p:cTn id="91" dur="1" fill="hold">
                                          <p:stCondLst>
                                            <p:cond delay="0"/>
                                          </p:stCondLst>
                                        </p:cTn>
                                        <p:tgtEl>
                                          <p:spTgt spid="46"/>
                                        </p:tgtEl>
                                        <p:attrNameLst>
                                          <p:attrName>style.visibility</p:attrName>
                                        </p:attrNameLst>
                                      </p:cBhvr>
                                      <p:to>
                                        <p:strVal val="visible"/>
                                      </p:to>
                                    </p:set>
                                    <p:anim calcmode="lin" valueType="num">
                                      <p:cBhvr additive="base">
                                        <p:cTn id="92" dur="500" fill="hold"/>
                                        <p:tgtEl>
                                          <p:spTgt spid="46"/>
                                        </p:tgtEl>
                                        <p:attrNameLst>
                                          <p:attrName>ppt_x</p:attrName>
                                        </p:attrNameLst>
                                      </p:cBhvr>
                                      <p:tavLst>
                                        <p:tav tm="0">
                                          <p:val>
                                            <p:strVal val="#ppt_x"/>
                                          </p:val>
                                        </p:tav>
                                        <p:tav tm="100000">
                                          <p:val>
                                            <p:strVal val="#ppt_x"/>
                                          </p:val>
                                        </p:tav>
                                      </p:tavLst>
                                    </p:anim>
                                    <p:anim calcmode="lin" valueType="num">
                                      <p:cBhvr additive="base">
                                        <p:cTn id="93"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38"/>
                                        </p:tgtEl>
                                        <p:attrNameLst>
                                          <p:attrName>style.visibility</p:attrName>
                                        </p:attrNameLst>
                                      </p:cBhvr>
                                      <p:to>
                                        <p:strVal val="visible"/>
                                      </p:to>
                                    </p:set>
                                    <p:animEffect transition="in" filter="wipe(down)">
                                      <p:cBhvr>
                                        <p:cTn id="98" dur="500"/>
                                        <p:tgtEl>
                                          <p:spTgt spid="38"/>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62"/>
                                        </p:tgtEl>
                                        <p:attrNameLst>
                                          <p:attrName>style.visibility</p:attrName>
                                        </p:attrNameLst>
                                      </p:cBhvr>
                                      <p:to>
                                        <p:strVal val="visible"/>
                                      </p:to>
                                    </p:set>
                                    <p:animEffect transition="in" filter="wipe(down)">
                                      <p:cBhvr>
                                        <p:cTn id="101" dur="500"/>
                                        <p:tgtEl>
                                          <p:spTgt spid="62"/>
                                        </p:tgtEl>
                                      </p:cBhvr>
                                    </p:animEffect>
                                  </p:childTnLst>
                                </p:cTn>
                              </p:par>
                            </p:childTnLst>
                          </p:cTn>
                        </p:par>
                        <p:par>
                          <p:cTn id="102" fill="hold">
                            <p:stCondLst>
                              <p:cond delay="500"/>
                            </p:stCondLst>
                            <p:childTnLst>
                              <p:par>
                                <p:cTn id="103" presetID="16" presetClass="entr" presetSubtype="21" fill="hold" grpId="0" nodeType="afterEffect">
                                  <p:stCondLst>
                                    <p:cond delay="0"/>
                                  </p:stCondLst>
                                  <p:childTnLst>
                                    <p:set>
                                      <p:cBhvr>
                                        <p:cTn id="104" dur="1" fill="hold">
                                          <p:stCondLst>
                                            <p:cond delay="0"/>
                                          </p:stCondLst>
                                        </p:cTn>
                                        <p:tgtEl>
                                          <p:spTgt spid="54"/>
                                        </p:tgtEl>
                                        <p:attrNameLst>
                                          <p:attrName>style.visibility</p:attrName>
                                        </p:attrNameLst>
                                      </p:cBhvr>
                                      <p:to>
                                        <p:strVal val="visible"/>
                                      </p:to>
                                    </p:set>
                                    <p:animEffect transition="in" filter="barn(inVertical)">
                                      <p:cBhvr>
                                        <p:cTn id="105" dur="500"/>
                                        <p:tgtEl>
                                          <p:spTgt spid="54"/>
                                        </p:tgtEl>
                                      </p:cBhvr>
                                    </p:animEffect>
                                  </p:childTnLst>
                                </p:cTn>
                              </p:par>
                              <p:par>
                                <p:cTn id="106" presetID="2" presetClass="entr" presetSubtype="4" fill="hold" grpId="0" nodeType="withEffect">
                                  <p:stCondLst>
                                    <p:cond delay="0"/>
                                  </p:stCondLst>
                                  <p:childTnLst>
                                    <p:set>
                                      <p:cBhvr>
                                        <p:cTn id="107" dur="1" fill="hold">
                                          <p:stCondLst>
                                            <p:cond delay="0"/>
                                          </p:stCondLst>
                                        </p:cTn>
                                        <p:tgtEl>
                                          <p:spTgt spid="47"/>
                                        </p:tgtEl>
                                        <p:attrNameLst>
                                          <p:attrName>style.visibility</p:attrName>
                                        </p:attrNameLst>
                                      </p:cBhvr>
                                      <p:to>
                                        <p:strVal val="visible"/>
                                      </p:to>
                                    </p:set>
                                    <p:anim calcmode="lin" valueType="num">
                                      <p:cBhvr additive="base">
                                        <p:cTn id="108" dur="500" fill="hold"/>
                                        <p:tgtEl>
                                          <p:spTgt spid="47"/>
                                        </p:tgtEl>
                                        <p:attrNameLst>
                                          <p:attrName>ppt_x</p:attrName>
                                        </p:attrNameLst>
                                      </p:cBhvr>
                                      <p:tavLst>
                                        <p:tav tm="0">
                                          <p:val>
                                            <p:strVal val="#ppt_x"/>
                                          </p:val>
                                        </p:tav>
                                        <p:tav tm="100000">
                                          <p:val>
                                            <p:strVal val="#ppt_x"/>
                                          </p:val>
                                        </p:tav>
                                      </p:tavLst>
                                    </p:anim>
                                    <p:anim calcmode="lin" valueType="num">
                                      <p:cBhvr additive="base">
                                        <p:cTn id="109"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39"/>
                                        </p:tgtEl>
                                        <p:attrNameLst>
                                          <p:attrName>style.visibility</p:attrName>
                                        </p:attrNameLst>
                                      </p:cBhvr>
                                      <p:to>
                                        <p:strVal val="visible"/>
                                      </p:to>
                                    </p:set>
                                    <p:animEffect transition="in" filter="wipe(down)">
                                      <p:cBhvr>
                                        <p:cTn id="114" dur="500"/>
                                        <p:tgtEl>
                                          <p:spTgt spid="39"/>
                                        </p:tgtEl>
                                      </p:cBhvr>
                                    </p:animEffect>
                                  </p:childTnLst>
                                </p:cTn>
                              </p:par>
                              <p:par>
                                <p:cTn id="115" presetID="22" presetClass="entr" presetSubtype="4" fill="hold" grpId="0" nodeType="withEffect">
                                  <p:stCondLst>
                                    <p:cond delay="0"/>
                                  </p:stCondLst>
                                  <p:childTnLst>
                                    <p:set>
                                      <p:cBhvr>
                                        <p:cTn id="116" dur="1" fill="hold">
                                          <p:stCondLst>
                                            <p:cond delay="0"/>
                                          </p:stCondLst>
                                        </p:cTn>
                                        <p:tgtEl>
                                          <p:spTgt spid="63"/>
                                        </p:tgtEl>
                                        <p:attrNameLst>
                                          <p:attrName>style.visibility</p:attrName>
                                        </p:attrNameLst>
                                      </p:cBhvr>
                                      <p:to>
                                        <p:strVal val="visible"/>
                                      </p:to>
                                    </p:set>
                                    <p:animEffect transition="in" filter="wipe(down)">
                                      <p:cBhvr>
                                        <p:cTn id="117" dur="500"/>
                                        <p:tgtEl>
                                          <p:spTgt spid="63"/>
                                        </p:tgtEl>
                                      </p:cBhvr>
                                    </p:animEffect>
                                  </p:childTnLst>
                                </p:cTn>
                              </p:par>
                            </p:childTnLst>
                          </p:cTn>
                        </p:par>
                        <p:par>
                          <p:cTn id="118" fill="hold">
                            <p:stCondLst>
                              <p:cond delay="500"/>
                            </p:stCondLst>
                            <p:childTnLst>
                              <p:par>
                                <p:cTn id="119" presetID="16" presetClass="entr" presetSubtype="21" fill="hold" grpId="0" nodeType="afterEffect">
                                  <p:stCondLst>
                                    <p:cond delay="0"/>
                                  </p:stCondLst>
                                  <p:childTnLst>
                                    <p:set>
                                      <p:cBhvr>
                                        <p:cTn id="120" dur="1" fill="hold">
                                          <p:stCondLst>
                                            <p:cond delay="0"/>
                                          </p:stCondLst>
                                        </p:cTn>
                                        <p:tgtEl>
                                          <p:spTgt spid="55"/>
                                        </p:tgtEl>
                                        <p:attrNameLst>
                                          <p:attrName>style.visibility</p:attrName>
                                        </p:attrNameLst>
                                      </p:cBhvr>
                                      <p:to>
                                        <p:strVal val="visible"/>
                                      </p:to>
                                    </p:set>
                                    <p:animEffect transition="in" filter="barn(inVertical)">
                                      <p:cBhvr>
                                        <p:cTn id="121" dur="500"/>
                                        <p:tgtEl>
                                          <p:spTgt spid="55"/>
                                        </p:tgtEl>
                                      </p:cBhvr>
                                    </p:animEffect>
                                  </p:childTnLst>
                                </p:cTn>
                              </p:par>
                              <p:par>
                                <p:cTn id="122" presetID="2" presetClass="entr" presetSubtype="4" fill="hold" grpId="0" nodeType="withEffect">
                                  <p:stCondLst>
                                    <p:cond delay="0"/>
                                  </p:stCondLst>
                                  <p:childTnLst>
                                    <p:set>
                                      <p:cBhvr>
                                        <p:cTn id="123" dur="1" fill="hold">
                                          <p:stCondLst>
                                            <p:cond delay="0"/>
                                          </p:stCondLst>
                                        </p:cTn>
                                        <p:tgtEl>
                                          <p:spTgt spid="48"/>
                                        </p:tgtEl>
                                        <p:attrNameLst>
                                          <p:attrName>style.visibility</p:attrName>
                                        </p:attrNameLst>
                                      </p:cBhvr>
                                      <p:to>
                                        <p:strVal val="visible"/>
                                      </p:to>
                                    </p:set>
                                    <p:anim calcmode="lin" valueType="num">
                                      <p:cBhvr additive="base">
                                        <p:cTn id="124" dur="500" fill="hold"/>
                                        <p:tgtEl>
                                          <p:spTgt spid="48"/>
                                        </p:tgtEl>
                                        <p:attrNameLst>
                                          <p:attrName>ppt_x</p:attrName>
                                        </p:attrNameLst>
                                      </p:cBhvr>
                                      <p:tavLst>
                                        <p:tav tm="0">
                                          <p:val>
                                            <p:strVal val="#ppt_x"/>
                                          </p:val>
                                        </p:tav>
                                        <p:tav tm="100000">
                                          <p:val>
                                            <p:strVal val="#ppt_x"/>
                                          </p:val>
                                        </p:tav>
                                      </p:tavLst>
                                    </p:anim>
                                    <p:anim calcmode="lin" valueType="num">
                                      <p:cBhvr additive="base">
                                        <p:cTn id="125"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68"/>
                                        </p:tgtEl>
                                        <p:attrNameLst>
                                          <p:attrName>style.visibility</p:attrName>
                                        </p:attrNameLst>
                                      </p:cBhvr>
                                      <p:to>
                                        <p:strVal val="visible"/>
                                      </p:to>
                                    </p:set>
                                    <p:animEffect transition="in" filter="wipe(down)">
                                      <p:cBhvr>
                                        <p:cTn id="130" dur="500"/>
                                        <p:tgtEl>
                                          <p:spTgt spid="68"/>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79"/>
                                        </p:tgtEl>
                                        <p:attrNameLst>
                                          <p:attrName>style.visibility</p:attrName>
                                        </p:attrNameLst>
                                      </p:cBhvr>
                                      <p:to>
                                        <p:strVal val="visible"/>
                                      </p:to>
                                    </p:set>
                                    <p:animEffect transition="in" filter="wipe(down)">
                                      <p:cBhvr>
                                        <p:cTn id="133" dur="500"/>
                                        <p:tgtEl>
                                          <p:spTgt spid="79"/>
                                        </p:tgtEl>
                                      </p:cBhvr>
                                    </p:animEffect>
                                  </p:childTnLst>
                                </p:cTn>
                              </p:par>
                            </p:childTnLst>
                          </p:cTn>
                        </p:par>
                        <p:par>
                          <p:cTn id="134" fill="hold">
                            <p:stCondLst>
                              <p:cond delay="500"/>
                            </p:stCondLst>
                            <p:childTnLst>
                              <p:par>
                                <p:cTn id="135" presetID="16" presetClass="entr" presetSubtype="21" fill="hold" grpId="0" nodeType="afterEffect">
                                  <p:stCondLst>
                                    <p:cond delay="0"/>
                                  </p:stCondLst>
                                  <p:childTnLst>
                                    <p:set>
                                      <p:cBhvr>
                                        <p:cTn id="136" dur="1" fill="hold">
                                          <p:stCondLst>
                                            <p:cond delay="0"/>
                                          </p:stCondLst>
                                        </p:cTn>
                                        <p:tgtEl>
                                          <p:spTgt spid="75"/>
                                        </p:tgtEl>
                                        <p:attrNameLst>
                                          <p:attrName>style.visibility</p:attrName>
                                        </p:attrNameLst>
                                      </p:cBhvr>
                                      <p:to>
                                        <p:strVal val="visible"/>
                                      </p:to>
                                    </p:set>
                                    <p:animEffect transition="in" filter="barn(inVertical)">
                                      <p:cBhvr>
                                        <p:cTn id="137" dur="500"/>
                                        <p:tgtEl>
                                          <p:spTgt spid="75"/>
                                        </p:tgtEl>
                                      </p:cBhvr>
                                    </p:animEffect>
                                  </p:childTnLst>
                                </p:cTn>
                              </p:par>
                              <p:par>
                                <p:cTn id="138" presetID="2" presetClass="entr" presetSubtype="4" fill="hold" grpId="0" nodeType="withEffect">
                                  <p:stCondLst>
                                    <p:cond delay="0"/>
                                  </p:stCondLst>
                                  <p:childTnLst>
                                    <p:set>
                                      <p:cBhvr>
                                        <p:cTn id="139" dur="1" fill="hold">
                                          <p:stCondLst>
                                            <p:cond delay="0"/>
                                          </p:stCondLst>
                                        </p:cTn>
                                        <p:tgtEl>
                                          <p:spTgt spid="49"/>
                                        </p:tgtEl>
                                        <p:attrNameLst>
                                          <p:attrName>style.visibility</p:attrName>
                                        </p:attrNameLst>
                                      </p:cBhvr>
                                      <p:to>
                                        <p:strVal val="visible"/>
                                      </p:to>
                                    </p:set>
                                    <p:anim calcmode="lin" valueType="num">
                                      <p:cBhvr additive="base">
                                        <p:cTn id="140" dur="500" fill="hold"/>
                                        <p:tgtEl>
                                          <p:spTgt spid="49"/>
                                        </p:tgtEl>
                                        <p:attrNameLst>
                                          <p:attrName>ppt_x</p:attrName>
                                        </p:attrNameLst>
                                      </p:cBhvr>
                                      <p:tavLst>
                                        <p:tav tm="0">
                                          <p:val>
                                            <p:strVal val="#ppt_x"/>
                                          </p:val>
                                        </p:tav>
                                        <p:tav tm="100000">
                                          <p:val>
                                            <p:strVal val="#ppt_x"/>
                                          </p:val>
                                        </p:tav>
                                      </p:tavLst>
                                    </p:anim>
                                    <p:anim calcmode="lin" valueType="num">
                                      <p:cBhvr additive="base">
                                        <p:cTn id="14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2" presetClass="entr" presetSubtype="4" fill="hold" nodeType="clickEffect">
                                  <p:stCondLst>
                                    <p:cond delay="0"/>
                                  </p:stCondLst>
                                  <p:childTnLst>
                                    <p:set>
                                      <p:cBhvr>
                                        <p:cTn id="145" dur="1" fill="hold">
                                          <p:stCondLst>
                                            <p:cond delay="0"/>
                                          </p:stCondLst>
                                        </p:cTn>
                                        <p:tgtEl>
                                          <p:spTgt spid="40"/>
                                        </p:tgtEl>
                                        <p:attrNameLst>
                                          <p:attrName>style.visibility</p:attrName>
                                        </p:attrNameLst>
                                      </p:cBhvr>
                                      <p:to>
                                        <p:strVal val="visible"/>
                                      </p:to>
                                    </p:set>
                                    <p:animEffect transition="in" filter="wipe(down)">
                                      <p:cBhvr>
                                        <p:cTn id="146" dur="500"/>
                                        <p:tgtEl>
                                          <p:spTgt spid="40"/>
                                        </p:tgtEl>
                                      </p:cBhvr>
                                    </p:animEffect>
                                  </p:childTnLst>
                                </p:cTn>
                              </p:par>
                              <p:par>
                                <p:cTn id="147" presetID="22" presetClass="entr" presetSubtype="4" fill="hold" grpId="0" nodeType="withEffect">
                                  <p:stCondLst>
                                    <p:cond delay="0"/>
                                  </p:stCondLst>
                                  <p:childTnLst>
                                    <p:set>
                                      <p:cBhvr>
                                        <p:cTn id="148" dur="1" fill="hold">
                                          <p:stCondLst>
                                            <p:cond delay="0"/>
                                          </p:stCondLst>
                                        </p:cTn>
                                        <p:tgtEl>
                                          <p:spTgt spid="64"/>
                                        </p:tgtEl>
                                        <p:attrNameLst>
                                          <p:attrName>style.visibility</p:attrName>
                                        </p:attrNameLst>
                                      </p:cBhvr>
                                      <p:to>
                                        <p:strVal val="visible"/>
                                      </p:to>
                                    </p:set>
                                    <p:animEffect transition="in" filter="wipe(down)">
                                      <p:cBhvr>
                                        <p:cTn id="149" dur="500"/>
                                        <p:tgtEl>
                                          <p:spTgt spid="64"/>
                                        </p:tgtEl>
                                      </p:cBhvr>
                                    </p:animEffect>
                                  </p:childTnLst>
                                </p:cTn>
                              </p:par>
                            </p:childTnLst>
                          </p:cTn>
                        </p:par>
                        <p:par>
                          <p:cTn id="150" fill="hold">
                            <p:stCondLst>
                              <p:cond delay="500"/>
                            </p:stCondLst>
                            <p:childTnLst>
                              <p:par>
                                <p:cTn id="151" presetID="16" presetClass="entr" presetSubtype="21" fill="hold" grpId="0" nodeType="afterEffect">
                                  <p:stCondLst>
                                    <p:cond delay="0"/>
                                  </p:stCondLst>
                                  <p:childTnLst>
                                    <p:set>
                                      <p:cBhvr>
                                        <p:cTn id="152" dur="1" fill="hold">
                                          <p:stCondLst>
                                            <p:cond delay="0"/>
                                          </p:stCondLst>
                                        </p:cTn>
                                        <p:tgtEl>
                                          <p:spTgt spid="56"/>
                                        </p:tgtEl>
                                        <p:attrNameLst>
                                          <p:attrName>style.visibility</p:attrName>
                                        </p:attrNameLst>
                                      </p:cBhvr>
                                      <p:to>
                                        <p:strVal val="visible"/>
                                      </p:to>
                                    </p:set>
                                    <p:animEffect transition="in" filter="barn(inVertical)">
                                      <p:cBhvr>
                                        <p:cTn id="153" dur="500"/>
                                        <p:tgtEl>
                                          <p:spTgt spid="56"/>
                                        </p:tgtEl>
                                      </p:cBhvr>
                                    </p:animEffect>
                                  </p:childTnLst>
                                </p:cTn>
                              </p:par>
                              <p:par>
                                <p:cTn id="154" presetID="2" presetClass="entr" presetSubtype="4" fill="hold" grpId="0" nodeType="withEffect">
                                  <p:stCondLst>
                                    <p:cond delay="0"/>
                                  </p:stCondLst>
                                  <p:childTnLst>
                                    <p:set>
                                      <p:cBhvr>
                                        <p:cTn id="155" dur="1" fill="hold">
                                          <p:stCondLst>
                                            <p:cond delay="0"/>
                                          </p:stCondLst>
                                        </p:cTn>
                                        <p:tgtEl>
                                          <p:spTgt spid="50"/>
                                        </p:tgtEl>
                                        <p:attrNameLst>
                                          <p:attrName>style.visibility</p:attrName>
                                        </p:attrNameLst>
                                      </p:cBhvr>
                                      <p:to>
                                        <p:strVal val="visible"/>
                                      </p:to>
                                    </p:set>
                                    <p:anim calcmode="lin" valueType="num">
                                      <p:cBhvr additive="base">
                                        <p:cTn id="156" dur="500" fill="hold"/>
                                        <p:tgtEl>
                                          <p:spTgt spid="50"/>
                                        </p:tgtEl>
                                        <p:attrNameLst>
                                          <p:attrName>ppt_x</p:attrName>
                                        </p:attrNameLst>
                                      </p:cBhvr>
                                      <p:tavLst>
                                        <p:tav tm="0">
                                          <p:val>
                                            <p:strVal val="#ppt_x"/>
                                          </p:val>
                                        </p:tav>
                                        <p:tav tm="100000">
                                          <p:val>
                                            <p:strVal val="#ppt_x"/>
                                          </p:val>
                                        </p:tav>
                                      </p:tavLst>
                                    </p:anim>
                                    <p:anim calcmode="lin" valueType="num">
                                      <p:cBhvr additive="base">
                                        <p:cTn id="157"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58" fill="hold">
                      <p:stCondLst>
                        <p:cond delay="indefinite"/>
                      </p:stCondLst>
                      <p:childTnLst>
                        <p:par>
                          <p:cTn id="159" fill="hold">
                            <p:stCondLst>
                              <p:cond delay="0"/>
                            </p:stCondLst>
                            <p:childTnLst>
                              <p:par>
                                <p:cTn id="160" presetID="22" presetClass="entr" presetSubtype="4" fill="hold" nodeType="clickEffect">
                                  <p:stCondLst>
                                    <p:cond delay="0"/>
                                  </p:stCondLst>
                                  <p:childTnLst>
                                    <p:set>
                                      <p:cBhvr>
                                        <p:cTn id="161" dur="1" fill="hold">
                                          <p:stCondLst>
                                            <p:cond delay="0"/>
                                          </p:stCondLst>
                                        </p:cTn>
                                        <p:tgtEl>
                                          <p:spTgt spid="41"/>
                                        </p:tgtEl>
                                        <p:attrNameLst>
                                          <p:attrName>style.visibility</p:attrName>
                                        </p:attrNameLst>
                                      </p:cBhvr>
                                      <p:to>
                                        <p:strVal val="visible"/>
                                      </p:to>
                                    </p:set>
                                    <p:animEffect transition="in" filter="wipe(down)">
                                      <p:cBhvr>
                                        <p:cTn id="162" dur="500"/>
                                        <p:tgtEl>
                                          <p:spTgt spid="41"/>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65"/>
                                        </p:tgtEl>
                                        <p:attrNameLst>
                                          <p:attrName>style.visibility</p:attrName>
                                        </p:attrNameLst>
                                      </p:cBhvr>
                                      <p:to>
                                        <p:strVal val="visible"/>
                                      </p:to>
                                    </p:set>
                                    <p:animEffect transition="in" filter="wipe(down)">
                                      <p:cBhvr>
                                        <p:cTn id="165" dur="500"/>
                                        <p:tgtEl>
                                          <p:spTgt spid="65"/>
                                        </p:tgtEl>
                                      </p:cBhvr>
                                    </p:animEffect>
                                  </p:childTnLst>
                                </p:cTn>
                              </p:par>
                            </p:childTnLst>
                          </p:cTn>
                        </p:par>
                        <p:par>
                          <p:cTn id="166" fill="hold">
                            <p:stCondLst>
                              <p:cond delay="500"/>
                            </p:stCondLst>
                            <p:childTnLst>
                              <p:par>
                                <p:cTn id="167" presetID="16" presetClass="entr" presetSubtype="21" fill="hold" grpId="0" nodeType="afterEffect">
                                  <p:stCondLst>
                                    <p:cond delay="0"/>
                                  </p:stCondLst>
                                  <p:childTnLst>
                                    <p:set>
                                      <p:cBhvr>
                                        <p:cTn id="168" dur="1" fill="hold">
                                          <p:stCondLst>
                                            <p:cond delay="0"/>
                                          </p:stCondLst>
                                        </p:cTn>
                                        <p:tgtEl>
                                          <p:spTgt spid="57"/>
                                        </p:tgtEl>
                                        <p:attrNameLst>
                                          <p:attrName>style.visibility</p:attrName>
                                        </p:attrNameLst>
                                      </p:cBhvr>
                                      <p:to>
                                        <p:strVal val="visible"/>
                                      </p:to>
                                    </p:set>
                                    <p:animEffect transition="in" filter="barn(inVertical)">
                                      <p:cBhvr>
                                        <p:cTn id="169" dur="500"/>
                                        <p:tgtEl>
                                          <p:spTgt spid="57"/>
                                        </p:tgtEl>
                                      </p:cBhvr>
                                    </p:animEffect>
                                  </p:childTnLst>
                                </p:cTn>
                              </p:par>
                              <p:par>
                                <p:cTn id="170" presetID="2" presetClass="entr" presetSubtype="4" fill="hold" grpId="0" nodeType="withEffect">
                                  <p:stCondLst>
                                    <p:cond delay="0"/>
                                  </p:stCondLst>
                                  <p:childTnLst>
                                    <p:set>
                                      <p:cBhvr>
                                        <p:cTn id="171" dur="1" fill="hold">
                                          <p:stCondLst>
                                            <p:cond delay="0"/>
                                          </p:stCondLst>
                                        </p:cTn>
                                        <p:tgtEl>
                                          <p:spTgt spid="71"/>
                                        </p:tgtEl>
                                        <p:attrNameLst>
                                          <p:attrName>style.visibility</p:attrName>
                                        </p:attrNameLst>
                                      </p:cBhvr>
                                      <p:to>
                                        <p:strVal val="visible"/>
                                      </p:to>
                                    </p:set>
                                    <p:anim calcmode="lin" valueType="num">
                                      <p:cBhvr additive="base">
                                        <p:cTn id="172" dur="500" fill="hold"/>
                                        <p:tgtEl>
                                          <p:spTgt spid="71"/>
                                        </p:tgtEl>
                                        <p:attrNameLst>
                                          <p:attrName>ppt_x</p:attrName>
                                        </p:attrNameLst>
                                      </p:cBhvr>
                                      <p:tavLst>
                                        <p:tav tm="0">
                                          <p:val>
                                            <p:strVal val="#ppt_x"/>
                                          </p:val>
                                        </p:tav>
                                        <p:tav tm="100000">
                                          <p:val>
                                            <p:strVal val="#ppt_x"/>
                                          </p:val>
                                        </p:tav>
                                      </p:tavLst>
                                    </p:anim>
                                    <p:anim calcmode="lin" valueType="num">
                                      <p:cBhvr additive="base">
                                        <p:cTn id="173"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par>
                    <p:cTn id="174" fill="hold">
                      <p:stCondLst>
                        <p:cond delay="indefinite"/>
                      </p:stCondLst>
                      <p:childTnLst>
                        <p:par>
                          <p:cTn id="175" fill="hold">
                            <p:stCondLst>
                              <p:cond delay="0"/>
                            </p:stCondLst>
                            <p:childTnLst>
                              <p:par>
                                <p:cTn id="176" presetID="22" presetClass="entr" presetSubtype="4" fill="hold" nodeType="clickEffect">
                                  <p:stCondLst>
                                    <p:cond delay="0"/>
                                  </p:stCondLst>
                                  <p:childTnLst>
                                    <p:set>
                                      <p:cBhvr>
                                        <p:cTn id="177" dur="1" fill="hold">
                                          <p:stCondLst>
                                            <p:cond delay="0"/>
                                          </p:stCondLst>
                                        </p:cTn>
                                        <p:tgtEl>
                                          <p:spTgt spid="42"/>
                                        </p:tgtEl>
                                        <p:attrNameLst>
                                          <p:attrName>style.visibility</p:attrName>
                                        </p:attrNameLst>
                                      </p:cBhvr>
                                      <p:to>
                                        <p:strVal val="visible"/>
                                      </p:to>
                                    </p:set>
                                    <p:animEffect transition="in" filter="wipe(down)">
                                      <p:cBhvr>
                                        <p:cTn id="178" dur="500"/>
                                        <p:tgtEl>
                                          <p:spTgt spid="42"/>
                                        </p:tgtEl>
                                      </p:cBhvr>
                                    </p:animEffect>
                                  </p:childTnLst>
                                </p:cTn>
                              </p:par>
                              <p:par>
                                <p:cTn id="179" presetID="22" presetClass="entr" presetSubtype="4" fill="hold" grpId="0" nodeType="withEffect">
                                  <p:stCondLst>
                                    <p:cond delay="0"/>
                                  </p:stCondLst>
                                  <p:childTnLst>
                                    <p:set>
                                      <p:cBhvr>
                                        <p:cTn id="180" dur="1" fill="hold">
                                          <p:stCondLst>
                                            <p:cond delay="0"/>
                                          </p:stCondLst>
                                        </p:cTn>
                                        <p:tgtEl>
                                          <p:spTgt spid="66"/>
                                        </p:tgtEl>
                                        <p:attrNameLst>
                                          <p:attrName>style.visibility</p:attrName>
                                        </p:attrNameLst>
                                      </p:cBhvr>
                                      <p:to>
                                        <p:strVal val="visible"/>
                                      </p:to>
                                    </p:set>
                                    <p:animEffect transition="in" filter="wipe(down)">
                                      <p:cBhvr>
                                        <p:cTn id="181" dur="500"/>
                                        <p:tgtEl>
                                          <p:spTgt spid="66"/>
                                        </p:tgtEl>
                                      </p:cBhvr>
                                    </p:animEffect>
                                  </p:childTnLst>
                                </p:cTn>
                              </p:par>
                            </p:childTnLst>
                          </p:cTn>
                        </p:par>
                        <p:par>
                          <p:cTn id="182" fill="hold">
                            <p:stCondLst>
                              <p:cond delay="500"/>
                            </p:stCondLst>
                            <p:childTnLst>
                              <p:par>
                                <p:cTn id="183" presetID="16" presetClass="entr" presetSubtype="21" fill="hold" grpId="0" nodeType="afterEffect">
                                  <p:stCondLst>
                                    <p:cond delay="0"/>
                                  </p:stCondLst>
                                  <p:childTnLst>
                                    <p:set>
                                      <p:cBhvr>
                                        <p:cTn id="184" dur="1" fill="hold">
                                          <p:stCondLst>
                                            <p:cond delay="0"/>
                                          </p:stCondLst>
                                        </p:cTn>
                                        <p:tgtEl>
                                          <p:spTgt spid="58"/>
                                        </p:tgtEl>
                                        <p:attrNameLst>
                                          <p:attrName>style.visibility</p:attrName>
                                        </p:attrNameLst>
                                      </p:cBhvr>
                                      <p:to>
                                        <p:strVal val="visible"/>
                                      </p:to>
                                    </p:set>
                                    <p:animEffect transition="in" filter="barn(inVertical)">
                                      <p:cBhvr>
                                        <p:cTn id="185" dur="500"/>
                                        <p:tgtEl>
                                          <p:spTgt spid="58"/>
                                        </p:tgtEl>
                                      </p:cBhvr>
                                    </p:animEffect>
                                  </p:childTnLst>
                                </p:cTn>
                              </p:par>
                              <p:par>
                                <p:cTn id="186" presetID="2" presetClass="entr" presetSubtype="4" fill="hold" grpId="0" nodeType="withEffect">
                                  <p:stCondLst>
                                    <p:cond delay="0"/>
                                  </p:stCondLst>
                                  <p:childTnLst>
                                    <p:set>
                                      <p:cBhvr>
                                        <p:cTn id="187" dur="1" fill="hold">
                                          <p:stCondLst>
                                            <p:cond delay="0"/>
                                          </p:stCondLst>
                                        </p:cTn>
                                        <p:tgtEl>
                                          <p:spTgt spid="72"/>
                                        </p:tgtEl>
                                        <p:attrNameLst>
                                          <p:attrName>style.visibility</p:attrName>
                                        </p:attrNameLst>
                                      </p:cBhvr>
                                      <p:to>
                                        <p:strVal val="visible"/>
                                      </p:to>
                                    </p:set>
                                    <p:anim calcmode="lin" valueType="num">
                                      <p:cBhvr additive="base">
                                        <p:cTn id="188" dur="500" fill="hold"/>
                                        <p:tgtEl>
                                          <p:spTgt spid="72"/>
                                        </p:tgtEl>
                                        <p:attrNameLst>
                                          <p:attrName>ppt_x</p:attrName>
                                        </p:attrNameLst>
                                      </p:cBhvr>
                                      <p:tavLst>
                                        <p:tav tm="0">
                                          <p:val>
                                            <p:strVal val="#ppt_x"/>
                                          </p:val>
                                        </p:tav>
                                        <p:tav tm="100000">
                                          <p:val>
                                            <p:strVal val="#ppt_x"/>
                                          </p:val>
                                        </p:tav>
                                      </p:tavLst>
                                    </p:anim>
                                    <p:anim calcmode="lin" valueType="num">
                                      <p:cBhvr additive="base">
                                        <p:cTn id="189"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nodeType="clickEffect">
                                  <p:stCondLst>
                                    <p:cond delay="0"/>
                                  </p:stCondLst>
                                  <p:childTnLst>
                                    <p:set>
                                      <p:cBhvr>
                                        <p:cTn id="193" dur="1" fill="hold">
                                          <p:stCondLst>
                                            <p:cond delay="0"/>
                                          </p:stCondLst>
                                        </p:cTn>
                                        <p:tgtEl>
                                          <p:spTgt spid="69"/>
                                        </p:tgtEl>
                                        <p:attrNameLst>
                                          <p:attrName>style.visibility</p:attrName>
                                        </p:attrNameLst>
                                      </p:cBhvr>
                                      <p:to>
                                        <p:strVal val="visible"/>
                                      </p:to>
                                    </p:set>
                                    <p:animEffect transition="in" filter="wipe(down)">
                                      <p:cBhvr>
                                        <p:cTn id="194" dur="500"/>
                                        <p:tgtEl>
                                          <p:spTgt spid="69"/>
                                        </p:tgtEl>
                                      </p:cBhvr>
                                    </p:animEffect>
                                  </p:childTnLst>
                                </p:cTn>
                              </p:par>
                              <p:par>
                                <p:cTn id="195" presetID="2" presetClass="entr" presetSubtype="4" fill="hold" grpId="0" nodeType="withEffect">
                                  <p:stCondLst>
                                    <p:cond delay="0"/>
                                  </p:stCondLst>
                                  <p:childTnLst>
                                    <p:set>
                                      <p:cBhvr>
                                        <p:cTn id="196" dur="1" fill="hold">
                                          <p:stCondLst>
                                            <p:cond delay="0"/>
                                          </p:stCondLst>
                                        </p:cTn>
                                        <p:tgtEl>
                                          <p:spTgt spid="73"/>
                                        </p:tgtEl>
                                        <p:attrNameLst>
                                          <p:attrName>style.visibility</p:attrName>
                                        </p:attrNameLst>
                                      </p:cBhvr>
                                      <p:to>
                                        <p:strVal val="visible"/>
                                      </p:to>
                                    </p:set>
                                    <p:anim calcmode="lin" valueType="num">
                                      <p:cBhvr additive="base">
                                        <p:cTn id="197" dur="500" fill="hold"/>
                                        <p:tgtEl>
                                          <p:spTgt spid="73"/>
                                        </p:tgtEl>
                                        <p:attrNameLst>
                                          <p:attrName>ppt_x</p:attrName>
                                        </p:attrNameLst>
                                      </p:cBhvr>
                                      <p:tavLst>
                                        <p:tav tm="0">
                                          <p:val>
                                            <p:strVal val="#ppt_x"/>
                                          </p:val>
                                        </p:tav>
                                        <p:tav tm="100000">
                                          <p:val>
                                            <p:strVal val="#ppt_x"/>
                                          </p:val>
                                        </p:tav>
                                      </p:tavLst>
                                    </p:anim>
                                    <p:anim calcmode="lin" valueType="num">
                                      <p:cBhvr additive="base">
                                        <p:cTn id="198" dur="500" fill="hold"/>
                                        <p:tgtEl>
                                          <p:spTgt spid="73"/>
                                        </p:tgtEl>
                                        <p:attrNameLst>
                                          <p:attrName>ppt_y</p:attrName>
                                        </p:attrNameLst>
                                      </p:cBhvr>
                                      <p:tavLst>
                                        <p:tav tm="0">
                                          <p:val>
                                            <p:strVal val="1+#ppt_h/2"/>
                                          </p:val>
                                        </p:tav>
                                        <p:tav tm="100000">
                                          <p:val>
                                            <p:strVal val="#ppt_y"/>
                                          </p:val>
                                        </p:tav>
                                      </p:tavLst>
                                    </p:anim>
                                  </p:childTnLst>
                                </p:cTn>
                              </p:par>
                            </p:childTnLst>
                          </p:cTn>
                        </p:par>
                        <p:par>
                          <p:cTn id="199" fill="hold">
                            <p:stCondLst>
                              <p:cond delay="500"/>
                            </p:stCondLst>
                            <p:childTnLst>
                              <p:par>
                                <p:cTn id="200" presetID="16" presetClass="entr" presetSubtype="21" fill="hold" grpId="0" nodeType="afterEffect">
                                  <p:stCondLst>
                                    <p:cond delay="0"/>
                                  </p:stCondLst>
                                  <p:childTnLst>
                                    <p:set>
                                      <p:cBhvr>
                                        <p:cTn id="201" dur="1" fill="hold">
                                          <p:stCondLst>
                                            <p:cond delay="0"/>
                                          </p:stCondLst>
                                        </p:cTn>
                                        <p:tgtEl>
                                          <p:spTgt spid="76"/>
                                        </p:tgtEl>
                                        <p:attrNameLst>
                                          <p:attrName>style.visibility</p:attrName>
                                        </p:attrNameLst>
                                      </p:cBhvr>
                                      <p:to>
                                        <p:strVal val="visible"/>
                                      </p:to>
                                    </p:set>
                                    <p:animEffect transition="in" filter="barn(inVertical)">
                                      <p:cBhvr>
                                        <p:cTn id="202" dur="500"/>
                                        <p:tgtEl>
                                          <p:spTgt spid="76"/>
                                        </p:tgtEl>
                                      </p:cBhvr>
                                    </p:animEffect>
                                  </p:childTnLst>
                                </p:cTn>
                              </p:par>
                              <p:par>
                                <p:cTn id="203" presetID="22" presetClass="entr" presetSubtype="4" fill="hold" grpId="0" nodeType="withEffect">
                                  <p:stCondLst>
                                    <p:cond delay="0"/>
                                  </p:stCondLst>
                                  <p:childTnLst>
                                    <p:set>
                                      <p:cBhvr>
                                        <p:cTn id="204" dur="1" fill="hold">
                                          <p:stCondLst>
                                            <p:cond delay="0"/>
                                          </p:stCondLst>
                                        </p:cTn>
                                        <p:tgtEl>
                                          <p:spTgt spid="80"/>
                                        </p:tgtEl>
                                        <p:attrNameLst>
                                          <p:attrName>style.visibility</p:attrName>
                                        </p:attrNameLst>
                                      </p:cBhvr>
                                      <p:to>
                                        <p:strVal val="visible"/>
                                      </p:to>
                                    </p:set>
                                    <p:animEffect transition="in" filter="wipe(down)">
                                      <p:cBhvr>
                                        <p:cTn id="205"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6" grpId="0" animBg="1"/>
      <p:bldP spid="5" grpId="0"/>
      <p:bldP spid="43" grpId="0"/>
      <p:bldP spid="44" grpId="0"/>
      <p:bldP spid="45" grpId="0"/>
      <p:bldP spid="46" grpId="0"/>
      <p:bldP spid="47" grpId="0"/>
      <p:bldP spid="48" grpId="0"/>
      <p:bldP spid="49" grpId="0"/>
      <p:bldP spid="50" grpId="0"/>
      <p:bldP spid="9" grpId="0" animBg="1"/>
      <p:bldP spid="2" grpId="0"/>
      <p:bldP spid="51" grpId="0" animBg="1"/>
      <p:bldP spid="52" grpId="0" animBg="1"/>
      <p:bldP spid="53" grpId="0" animBg="1"/>
      <p:bldP spid="54" grpId="0" animBg="1"/>
      <p:bldP spid="55" grpId="0" animBg="1"/>
      <p:bldP spid="56" grpId="0" animBg="1"/>
      <p:bldP spid="57" grpId="0" animBg="1"/>
      <p:bldP spid="58" grpId="0" animBg="1"/>
      <p:bldP spid="59" grpId="0"/>
      <p:bldP spid="60" grpId="0"/>
      <p:bldP spid="62" grpId="0"/>
      <p:bldP spid="63" grpId="0"/>
      <p:bldP spid="64" grpId="0"/>
      <p:bldP spid="65" grpId="0"/>
      <p:bldP spid="66" grpId="0"/>
      <p:bldP spid="71" grpId="0"/>
      <p:bldP spid="72" grpId="0"/>
      <p:bldP spid="74" grpId="0" animBg="1"/>
      <p:bldP spid="73" grpId="0"/>
      <p:bldP spid="61" grpId="0"/>
      <p:bldP spid="75" grpId="0" animBg="1"/>
      <p:bldP spid="76" grpId="0" animBg="1"/>
      <p:bldP spid="79" grpId="0"/>
      <p:bldP spid="80" grpId="0"/>
      <p:bldP spid="7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59004" y="-18824"/>
            <a:ext cx="9903004" cy="5203410"/>
            <a:chOff x="-759004" y="-18824"/>
            <a:chExt cx="9903004" cy="520341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004" y="-18824"/>
              <a:ext cx="5179909" cy="5179909"/>
            </a:xfrm>
            <a:prstGeom prst="rect">
              <a:avLst/>
            </a:prstGeom>
          </p:spPr>
        </p:pic>
        <p:sp>
          <p:nvSpPr>
            <p:cNvPr id="29" name="Rectangle 28"/>
            <p:cNvSpPr/>
            <p:nvPr/>
          </p:nvSpPr>
          <p:spPr>
            <a:xfrm>
              <a:off x="3798742" y="-14943"/>
              <a:ext cx="5345258" cy="51995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4" name="Rounded Rectangle 23"/>
          <p:cNvSpPr/>
          <p:nvPr/>
        </p:nvSpPr>
        <p:spPr>
          <a:xfrm>
            <a:off x="2487706" y="3525443"/>
            <a:ext cx="2330823" cy="1068969"/>
          </a:xfrm>
          <a:prstGeom prst="roundRect">
            <a:avLst>
              <a:gd name="adj" fmla="val 50000"/>
            </a:avLst>
          </a:prstGeom>
          <a:solidFill>
            <a:schemeClr val="bg2">
              <a:alpha val="8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grpSp>
        <p:nvGrpSpPr>
          <p:cNvPr id="14" name="Group 13"/>
          <p:cNvGrpSpPr/>
          <p:nvPr/>
        </p:nvGrpSpPr>
        <p:grpSpPr>
          <a:xfrm>
            <a:off x="6945008" y="315195"/>
            <a:ext cx="1629030" cy="246221"/>
            <a:chOff x="6945008" y="315195"/>
            <a:chExt cx="1629030" cy="246221"/>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11" name="TextBox 10"/>
            <p:cNvSpPr txBox="1"/>
            <p:nvPr/>
          </p:nvSpPr>
          <p:spPr>
            <a:xfrm>
              <a:off x="6945008" y="330116"/>
              <a:ext cx="979715"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O NÁS</a:t>
              </a:r>
              <a:endParaRPr lang="pt-BR" sz="800" b="1" dirty="0" smtClean="0">
                <a:solidFill>
                  <a:schemeClr val="bg1">
                    <a:lumMod val="50000"/>
                  </a:schemeClr>
                </a:solidFill>
                <a:cs typeface="Lato Regular"/>
              </a:endParaRPr>
            </a:p>
          </p:txBody>
        </p:sp>
        <p:grpSp>
          <p:nvGrpSpPr>
            <p:cNvPr id="13" name="Group 12"/>
            <p:cNvGrpSpPr/>
            <p:nvPr/>
          </p:nvGrpSpPr>
          <p:grpSpPr>
            <a:xfrm>
              <a:off x="7895305" y="315195"/>
              <a:ext cx="433175" cy="246221"/>
              <a:chOff x="7948826" y="605866"/>
              <a:chExt cx="433175" cy="246221"/>
            </a:xfrm>
          </p:grpSpPr>
          <p:grpSp>
            <p:nvGrpSpPr>
              <p:cNvPr id="8" name="Group 7"/>
              <p:cNvGrpSpPr/>
              <p:nvPr/>
            </p:nvGrpSpPr>
            <p:grpSpPr>
              <a:xfrm rot="10800000">
                <a:off x="7948826" y="652835"/>
                <a:ext cx="360604" cy="172975"/>
                <a:chOff x="1984744" y="697023"/>
                <a:chExt cx="667488" cy="383291"/>
              </a:xfrm>
            </p:grpSpPr>
            <p:sp>
              <p:nvSpPr>
                <p:cNvPr id="6"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2"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03</a:t>
                </a:r>
                <a:endParaRPr lang="pt-BR" sz="1000" b="1" dirty="0" smtClean="0">
                  <a:solidFill>
                    <a:schemeClr val="bg1"/>
                  </a:solidFill>
                  <a:cs typeface="Lato Regular"/>
                </a:endParaRPr>
              </a:p>
            </p:txBody>
          </p:sp>
        </p:grpSp>
      </p:grpSp>
      <p:sp>
        <p:nvSpPr>
          <p:cNvPr id="15" name="TextBox 14"/>
          <p:cNvSpPr txBox="1"/>
          <p:nvPr/>
        </p:nvSpPr>
        <p:spPr>
          <a:xfrm>
            <a:off x="4680270" y="573350"/>
            <a:ext cx="2382355" cy="652486"/>
          </a:xfrm>
          <a:prstGeom prst="rect">
            <a:avLst/>
          </a:prstGeom>
          <a:noFill/>
        </p:spPr>
        <p:txBody>
          <a:bodyPr wrap="square" rtlCol="0">
            <a:spAutoFit/>
          </a:bodyPr>
          <a:lstStyle/>
          <a:p>
            <a:pPr>
              <a:lnSpc>
                <a:spcPct val="70000"/>
              </a:lnSpc>
            </a:pPr>
            <a:r>
              <a:rPr lang="cs-CZ" sz="3200" b="1" dirty="0" smtClean="0">
                <a:cs typeface="Lato Black"/>
              </a:rPr>
              <a:t>INFORMACE</a:t>
            </a:r>
            <a:endParaRPr lang="pt-BR" sz="3200" b="1" dirty="0" smtClean="0">
              <a:cs typeface="Lato Black"/>
            </a:endParaRPr>
          </a:p>
          <a:p>
            <a:pPr>
              <a:lnSpc>
                <a:spcPct val="70000"/>
              </a:lnSpc>
            </a:pPr>
            <a:r>
              <a:rPr lang="cs-CZ" sz="2000" b="1" dirty="0" smtClean="0">
                <a:solidFill>
                  <a:schemeClr val="bg2"/>
                </a:solidFill>
                <a:cs typeface="Lato Black"/>
              </a:rPr>
              <a:t>O NÁS</a:t>
            </a:r>
            <a:endParaRPr lang="pt-BR" sz="2000" b="1" dirty="0" smtClean="0">
              <a:solidFill>
                <a:schemeClr val="bg2"/>
              </a:solidFill>
              <a:cs typeface="Lato Black"/>
            </a:endParaRPr>
          </a:p>
        </p:txBody>
      </p:sp>
      <p:pic>
        <p:nvPicPr>
          <p:cNvPr id="16" name="Picture 15"/>
          <p:cNvPicPr>
            <a:picLocks noChangeAspect="1"/>
          </p:cNvPicPr>
          <p:nvPr/>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072983" y="643220"/>
            <a:ext cx="533331" cy="439998"/>
          </a:xfrm>
          <a:prstGeom prst="rect">
            <a:avLst/>
          </a:prstGeom>
          <a:noFill/>
          <a:ln>
            <a:noFill/>
          </a:ln>
        </p:spPr>
      </p:pic>
      <p:sp>
        <p:nvSpPr>
          <p:cNvPr id="17" name="TextBox 16"/>
          <p:cNvSpPr txBox="1"/>
          <p:nvPr/>
        </p:nvSpPr>
        <p:spPr>
          <a:xfrm>
            <a:off x="3940124" y="1223019"/>
            <a:ext cx="4778051" cy="646331"/>
          </a:xfrm>
          <a:prstGeom prst="rect">
            <a:avLst/>
          </a:prstGeom>
          <a:noFill/>
        </p:spPr>
        <p:txBody>
          <a:bodyPr wrap="square" rtlCol="0">
            <a:spAutoFit/>
          </a:bodyPr>
          <a:lstStyle/>
          <a:p>
            <a:r>
              <a:rPr lang="pt-BR" sz="900" dirty="0">
                <a:solidFill>
                  <a:schemeClr val="bg1">
                    <a:lumMod val="65000"/>
                  </a:schemeClr>
                </a:solidFill>
                <a:cs typeface="Lato Regular"/>
              </a:rPr>
              <a:t>Zabýváme se dodávkami, montáží, demontáží, opravou a renovací velkokapacitních smaltovaných sil, nádrží a zásobníků všech typů.</a:t>
            </a:r>
            <a:r>
              <a:rPr lang="cs-CZ" sz="900" dirty="0">
                <a:solidFill>
                  <a:schemeClr val="bg1">
                    <a:lumMod val="65000"/>
                  </a:schemeClr>
                </a:solidFill>
                <a:cs typeface="Lato Regular"/>
              </a:rPr>
              <a:t> Naše společnost je zaměřená na poskytování komplexních služeb svým zákazníkům při řešení jejich potřeb a požadavků na dodávku, renovaci, montáž a demontáž smaltovaných sil, zásobníků, nádrží.</a:t>
            </a:r>
            <a:endParaRPr lang="pt-BR" sz="900" dirty="0">
              <a:solidFill>
                <a:schemeClr val="bg1">
                  <a:lumMod val="65000"/>
                </a:schemeClr>
              </a:solidFill>
              <a:cs typeface="Lato Regular"/>
            </a:endParaRPr>
          </a:p>
        </p:txBody>
      </p:sp>
      <p:sp>
        <p:nvSpPr>
          <p:cNvPr id="18" name="Rounded Rectangle 17"/>
          <p:cNvSpPr/>
          <p:nvPr/>
        </p:nvSpPr>
        <p:spPr>
          <a:xfrm>
            <a:off x="4030770" y="2127253"/>
            <a:ext cx="555744" cy="555744"/>
          </a:xfrm>
          <a:prstGeom prst="roundRect">
            <a:avLst>
              <a:gd name="adj" fmla="val 5882"/>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19" name="TextBox 18"/>
          <p:cNvSpPr txBox="1"/>
          <p:nvPr/>
        </p:nvSpPr>
        <p:spPr>
          <a:xfrm>
            <a:off x="4586514" y="2317322"/>
            <a:ext cx="1345511" cy="380617"/>
          </a:xfrm>
          <a:prstGeom prst="rect">
            <a:avLst/>
          </a:prstGeom>
          <a:noFill/>
        </p:spPr>
        <p:txBody>
          <a:bodyPr wrap="square" rtlCol="0">
            <a:spAutoFit/>
          </a:bodyPr>
          <a:lstStyle/>
          <a:p>
            <a:pPr>
              <a:lnSpc>
                <a:spcPct val="80000"/>
              </a:lnSpc>
            </a:pPr>
            <a:r>
              <a:rPr lang="cs-CZ" sz="1300" b="1" dirty="0" smtClean="0">
                <a:solidFill>
                  <a:srgbClr val="006EB9"/>
                </a:solidFill>
                <a:cs typeface="Lato Black"/>
              </a:rPr>
              <a:t>NOVÉ NÁDRŽE</a:t>
            </a:r>
            <a:endParaRPr lang="pt-BR" sz="1300" b="1" dirty="0" smtClean="0">
              <a:solidFill>
                <a:srgbClr val="006EB9"/>
              </a:solidFill>
              <a:cs typeface="Lato Black"/>
            </a:endParaRPr>
          </a:p>
          <a:p>
            <a:pPr>
              <a:lnSpc>
                <a:spcPct val="80000"/>
              </a:lnSpc>
            </a:pPr>
            <a:r>
              <a:rPr lang="cs-CZ" sz="1000" b="1" dirty="0" smtClean="0">
                <a:solidFill>
                  <a:srgbClr val="006EB9"/>
                </a:solidFill>
                <a:cs typeface="Lato Regular"/>
              </a:rPr>
              <a:t>SILA A ZÁSOBNÍKY</a:t>
            </a:r>
            <a:endParaRPr lang="en-US" sz="1000" b="1" dirty="0">
              <a:solidFill>
                <a:srgbClr val="006EB9"/>
              </a:solidFill>
              <a:cs typeface="Lato Regular"/>
            </a:endParaRPr>
          </a:p>
        </p:txBody>
      </p:sp>
      <p:sp>
        <p:nvSpPr>
          <p:cNvPr id="20" name="TextBox 19"/>
          <p:cNvSpPr txBox="1"/>
          <p:nvPr/>
        </p:nvSpPr>
        <p:spPr>
          <a:xfrm>
            <a:off x="3940627" y="2680845"/>
            <a:ext cx="2319725" cy="646331"/>
          </a:xfrm>
          <a:prstGeom prst="rect">
            <a:avLst/>
          </a:prstGeom>
          <a:noFill/>
        </p:spPr>
        <p:txBody>
          <a:bodyPr wrap="square" rtlCol="0">
            <a:spAutoFit/>
          </a:bodyPr>
          <a:lstStyle/>
          <a:p>
            <a:r>
              <a:rPr lang="cs-CZ" sz="900" dirty="0">
                <a:solidFill>
                  <a:schemeClr val="bg1">
                    <a:lumMod val="50000"/>
                  </a:schemeClr>
                </a:solidFill>
                <a:cs typeface="Lato Regular"/>
              </a:rPr>
              <a:t>Dodáváme a montujeme smaltované nádrže, sila a zásobníky od různých domácích i světových výrobců</a:t>
            </a:r>
            <a:r>
              <a:rPr lang="cs-CZ" sz="900" dirty="0" smtClean="0">
                <a:solidFill>
                  <a:schemeClr val="bg1">
                    <a:lumMod val="50000"/>
                  </a:schemeClr>
                </a:solidFill>
                <a:cs typeface="Lato Regular"/>
              </a:rPr>
              <a:t>. Výstavbu provádíme včetně spodní stavby. </a:t>
            </a:r>
            <a:endParaRPr lang="pt-BR" sz="900" dirty="0" smtClean="0">
              <a:solidFill>
                <a:schemeClr val="bg1">
                  <a:lumMod val="50000"/>
                </a:schemeClr>
              </a:solidFill>
              <a:cs typeface="Lato Regular"/>
            </a:endParaRPr>
          </a:p>
        </p:txBody>
      </p:sp>
      <p:sp>
        <p:nvSpPr>
          <p:cNvPr id="21" name="TextBox 20"/>
          <p:cNvSpPr txBox="1"/>
          <p:nvPr/>
        </p:nvSpPr>
        <p:spPr>
          <a:xfrm>
            <a:off x="6402084" y="2680845"/>
            <a:ext cx="2319725" cy="646331"/>
          </a:xfrm>
          <a:prstGeom prst="rect">
            <a:avLst/>
          </a:prstGeom>
          <a:noFill/>
        </p:spPr>
        <p:txBody>
          <a:bodyPr wrap="square" rtlCol="0">
            <a:spAutoFit/>
          </a:bodyPr>
          <a:lstStyle/>
          <a:p>
            <a:r>
              <a:rPr lang="cs-CZ" sz="900" dirty="0" smtClean="0">
                <a:solidFill>
                  <a:schemeClr val="bg1">
                    <a:lumMod val="50000"/>
                  </a:schemeClr>
                </a:solidFill>
                <a:cs typeface="Lato Regular"/>
              </a:rPr>
              <a:t>Dodáváme a montujeme smaltované nádrže, sila a zásobníky z renovovaných smaltovaných Vítkovických plechů včetně oprav a výměn všech technologií.</a:t>
            </a:r>
            <a:endParaRPr lang="pt-BR" sz="900" dirty="0">
              <a:solidFill>
                <a:schemeClr val="bg1">
                  <a:lumMod val="50000"/>
                </a:schemeClr>
              </a:solidFill>
              <a:cs typeface="Lato Regular"/>
            </a:endParaRPr>
          </a:p>
        </p:txBody>
      </p:sp>
      <p:sp>
        <p:nvSpPr>
          <p:cNvPr id="22" name="TextBox 21"/>
          <p:cNvSpPr txBox="1"/>
          <p:nvPr/>
        </p:nvSpPr>
        <p:spPr>
          <a:xfrm>
            <a:off x="4930380" y="3958318"/>
            <a:ext cx="3683475" cy="646331"/>
          </a:xfrm>
          <a:prstGeom prst="rect">
            <a:avLst/>
          </a:prstGeom>
          <a:noFill/>
        </p:spPr>
        <p:txBody>
          <a:bodyPr wrap="square" rtlCol="0">
            <a:spAutoFit/>
          </a:bodyPr>
          <a:lstStyle/>
          <a:p>
            <a:r>
              <a:rPr lang="pt-BR" sz="900" dirty="0">
                <a:solidFill>
                  <a:schemeClr val="bg1">
                    <a:lumMod val="50000"/>
                  </a:schemeClr>
                </a:solidFill>
                <a:cs typeface="Lato Regular"/>
              </a:rPr>
              <a:t>Jako doplňkové služby nabízíme našim zákazníkům také výkup železného šrotu, barevných kovů, likvidaci starých hal a ocelových konstrukcí, likvidaci starých sil, nádrží a jiných technologických, průmyslových či zemědělských celků.</a:t>
            </a:r>
          </a:p>
        </p:txBody>
      </p:sp>
      <p:sp>
        <p:nvSpPr>
          <p:cNvPr id="23" name="TextBox 22"/>
          <p:cNvSpPr txBox="1"/>
          <p:nvPr/>
        </p:nvSpPr>
        <p:spPr>
          <a:xfrm>
            <a:off x="2732248" y="3611692"/>
            <a:ext cx="1841738" cy="854080"/>
          </a:xfrm>
          <a:prstGeom prst="rect">
            <a:avLst/>
          </a:prstGeom>
          <a:noFill/>
        </p:spPr>
        <p:txBody>
          <a:bodyPr wrap="square" rtlCol="0">
            <a:spAutoFit/>
          </a:bodyPr>
          <a:lstStyle/>
          <a:p>
            <a:pPr marL="171450" indent="-171450">
              <a:lnSpc>
                <a:spcPct val="110000"/>
              </a:lnSpc>
              <a:buFont typeface="Arial"/>
              <a:buChar char="•"/>
            </a:pPr>
            <a:r>
              <a:rPr lang="cs-CZ" sz="900" b="1" dirty="0" smtClean="0">
                <a:solidFill>
                  <a:srgbClr val="FFFFFF"/>
                </a:solidFill>
                <a:cs typeface="Lato Regular"/>
              </a:rPr>
              <a:t>MONTÁŽE NÁDRŽÍ A SIL </a:t>
            </a:r>
          </a:p>
          <a:p>
            <a:pPr marL="171450" indent="-171450">
              <a:lnSpc>
                <a:spcPct val="110000"/>
              </a:lnSpc>
              <a:buFont typeface="Arial"/>
              <a:buChar char="•"/>
            </a:pPr>
            <a:r>
              <a:rPr lang="cs-CZ" sz="900" b="1" dirty="0" smtClean="0">
                <a:solidFill>
                  <a:srgbClr val="FFFFFF"/>
                </a:solidFill>
                <a:cs typeface="Lato Regular"/>
              </a:rPr>
              <a:t>DEMONTÁŽE NÁDRŽÍ A SIL</a:t>
            </a:r>
            <a:endParaRPr lang="pt-BR" sz="900" b="1" dirty="0" smtClean="0">
              <a:solidFill>
                <a:srgbClr val="FFFFFF"/>
              </a:solidFill>
              <a:cs typeface="Lato Regular"/>
            </a:endParaRPr>
          </a:p>
          <a:p>
            <a:pPr marL="171450" indent="-171450">
              <a:lnSpc>
                <a:spcPct val="110000"/>
              </a:lnSpc>
              <a:buFont typeface="Arial"/>
              <a:buChar char="•"/>
            </a:pPr>
            <a:r>
              <a:rPr lang="cs-CZ" sz="900" b="1" dirty="0" smtClean="0">
                <a:solidFill>
                  <a:srgbClr val="FFFFFF"/>
                </a:solidFill>
                <a:cs typeface="Lato Regular"/>
              </a:rPr>
              <a:t>RENOVACE NÁDRŽÍ A SIL</a:t>
            </a:r>
            <a:endParaRPr lang="pt-BR" sz="900" b="1" dirty="0" smtClean="0">
              <a:solidFill>
                <a:srgbClr val="FFFFFF"/>
              </a:solidFill>
              <a:cs typeface="Lato Regular"/>
            </a:endParaRPr>
          </a:p>
          <a:p>
            <a:pPr marL="171450" indent="-171450">
              <a:lnSpc>
                <a:spcPct val="110000"/>
              </a:lnSpc>
              <a:buFont typeface="Arial"/>
              <a:buChar char="•"/>
            </a:pPr>
            <a:r>
              <a:rPr lang="cs-CZ" sz="900" b="1" dirty="0" smtClean="0">
                <a:solidFill>
                  <a:srgbClr val="FFFFFF"/>
                </a:solidFill>
                <a:cs typeface="Lato Regular"/>
              </a:rPr>
              <a:t>OPRAVY NÁDRŽÍ A SIL</a:t>
            </a:r>
            <a:endParaRPr lang="pt-BR" sz="900" b="1" dirty="0" smtClean="0">
              <a:solidFill>
                <a:srgbClr val="FFFFFF"/>
              </a:solidFill>
              <a:cs typeface="Lato Regular"/>
            </a:endParaRPr>
          </a:p>
          <a:p>
            <a:pPr marL="171450" indent="-171450">
              <a:lnSpc>
                <a:spcPct val="110000"/>
              </a:lnSpc>
              <a:buFont typeface="Arial"/>
              <a:buChar char="•"/>
            </a:pPr>
            <a:r>
              <a:rPr lang="cs-CZ" sz="900" b="1" dirty="0" smtClean="0">
                <a:solidFill>
                  <a:srgbClr val="FFFFFF"/>
                </a:solidFill>
                <a:cs typeface="Lato Regular"/>
              </a:rPr>
              <a:t>REVIZE NÁDRŽÍ A SIL</a:t>
            </a:r>
            <a:endParaRPr lang="pt-BR" sz="900" b="1" dirty="0">
              <a:solidFill>
                <a:srgbClr val="FFFFFF"/>
              </a:solidFill>
              <a:cs typeface="Lato Regular"/>
            </a:endParaRPr>
          </a:p>
        </p:txBody>
      </p:sp>
      <p:pic>
        <p:nvPicPr>
          <p:cNvPr id="25" name="Picture 24"/>
          <p:cNvPicPr>
            <a:picLocks noChangeAspect="1"/>
          </p:cNvPicPr>
          <p:nvPr/>
        </p:nvPicPr>
        <p:blipFill>
          <a:blip r:embed="rId5">
            <a:duotone>
              <a:schemeClr val="accent4">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4172039" y="2274649"/>
            <a:ext cx="274972" cy="274972"/>
          </a:xfrm>
          <a:prstGeom prst="rect">
            <a:avLst/>
          </a:prstGeom>
          <a:noFill/>
          <a:ln>
            <a:noFill/>
          </a:ln>
        </p:spPr>
      </p:pic>
      <p:sp>
        <p:nvSpPr>
          <p:cNvPr id="26" name="Rounded Rectangle 25"/>
          <p:cNvSpPr/>
          <p:nvPr/>
        </p:nvSpPr>
        <p:spPr>
          <a:xfrm>
            <a:off x="6506882" y="2127253"/>
            <a:ext cx="555744" cy="555744"/>
          </a:xfrm>
          <a:prstGeom prst="roundRect">
            <a:avLst>
              <a:gd name="adj" fmla="val 5882"/>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pic>
        <p:nvPicPr>
          <p:cNvPr id="27" name="Picture 26"/>
          <p:cNvPicPr>
            <a:picLocks noChangeAspect="1"/>
          </p:cNvPicPr>
          <p:nvPr/>
        </p:nvPicPr>
        <p:blipFill>
          <a:blip r:embed="rId7">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648151" y="2274649"/>
            <a:ext cx="274972" cy="274972"/>
          </a:xfrm>
          <a:prstGeom prst="rect">
            <a:avLst/>
          </a:prstGeom>
          <a:noFill/>
          <a:ln>
            <a:noFill/>
          </a:ln>
        </p:spPr>
      </p:pic>
      <p:cxnSp>
        <p:nvCxnSpPr>
          <p:cNvPr id="30" name="Straight Connector 29"/>
          <p:cNvCxnSpPr/>
          <p:nvPr/>
        </p:nvCxnSpPr>
        <p:spPr>
          <a:xfrm>
            <a:off x="4030770" y="1924680"/>
            <a:ext cx="4583085" cy="0"/>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049225" y="3884269"/>
            <a:ext cx="3564630" cy="0"/>
          </a:xfrm>
          <a:prstGeom prst="line">
            <a:avLst/>
          </a:prstGeom>
          <a:ln w="38100" cmpd="sng">
            <a:solidFill>
              <a:schemeClr val="tx1">
                <a:lumMod val="10000"/>
                <a:lumOff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123066" y="2317322"/>
            <a:ext cx="1868534" cy="375487"/>
          </a:xfrm>
          <a:prstGeom prst="rect">
            <a:avLst/>
          </a:prstGeom>
          <a:noFill/>
        </p:spPr>
        <p:txBody>
          <a:bodyPr wrap="square" rtlCol="0">
            <a:spAutoFit/>
          </a:bodyPr>
          <a:lstStyle/>
          <a:p>
            <a:pPr>
              <a:lnSpc>
                <a:spcPct val="80000"/>
              </a:lnSpc>
            </a:pPr>
            <a:r>
              <a:rPr lang="cs-CZ" sz="1300" b="1" dirty="0" smtClean="0">
                <a:solidFill>
                  <a:srgbClr val="006EB9"/>
                </a:solidFill>
                <a:cs typeface="Lato Black"/>
              </a:rPr>
              <a:t>RENOVOVANÉ NÁDRŽE</a:t>
            </a:r>
            <a:endParaRPr lang="pt-BR" sz="1300" b="1" dirty="0" smtClean="0">
              <a:solidFill>
                <a:srgbClr val="006EB9"/>
              </a:solidFill>
              <a:cs typeface="Lato Black"/>
            </a:endParaRPr>
          </a:p>
          <a:p>
            <a:pPr>
              <a:lnSpc>
                <a:spcPct val="80000"/>
              </a:lnSpc>
            </a:pPr>
            <a:r>
              <a:rPr lang="cs-CZ" sz="1000" b="1" dirty="0" smtClean="0">
                <a:solidFill>
                  <a:srgbClr val="006EB9"/>
                </a:solidFill>
                <a:cs typeface="Lato Regular"/>
              </a:rPr>
              <a:t>SILA A ZÁSOBNÍKY</a:t>
            </a:r>
            <a:endParaRPr lang="en-US" sz="1000" b="1" dirty="0">
              <a:solidFill>
                <a:srgbClr val="006EB9"/>
              </a:solidFill>
              <a:cs typeface="Lato Regular"/>
            </a:endParaRPr>
          </a:p>
        </p:txBody>
      </p:sp>
    </p:spTree>
    <p:extLst>
      <p:ext uri="{BB962C8B-B14F-4D97-AF65-F5344CB8AC3E}">
        <p14:creationId xmlns:p14="http://schemas.microsoft.com/office/powerpoint/2010/main" val="17075940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3" presetClass="entr" presetSubtype="16"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ntr" presetSubtype="3"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strips(upRight)">
                                      <p:cBhvr>
                                        <p:cTn id="34" dur="500"/>
                                        <p:tgtEl>
                                          <p:spTgt spid="27"/>
                                        </p:tgtEl>
                                      </p:cBhvr>
                                    </p:animEffect>
                                  </p:childTnLst>
                                </p:cTn>
                              </p:par>
                              <p:par>
                                <p:cTn id="35" presetID="18" presetClass="entr" presetSubtype="3"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strips(upRight)">
                                      <p:cBhvr>
                                        <p:cTn id="37" dur="500"/>
                                        <p:tgtEl>
                                          <p:spTgt spid="26"/>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 calcmode="lin" valueType="num">
                                      <p:cBhvr>
                                        <p:cTn id="40" dur="500" fill="hold"/>
                                        <p:tgtEl>
                                          <p:spTgt spid="28"/>
                                        </p:tgtEl>
                                        <p:attrNameLst>
                                          <p:attrName>ppt_w</p:attrName>
                                        </p:attrNameLst>
                                      </p:cBhvr>
                                      <p:tavLst>
                                        <p:tav tm="0">
                                          <p:val>
                                            <p:fltVal val="0"/>
                                          </p:val>
                                        </p:tav>
                                        <p:tav tm="100000">
                                          <p:val>
                                            <p:strVal val="#ppt_w"/>
                                          </p:val>
                                        </p:tav>
                                      </p:tavLst>
                                    </p:anim>
                                    <p:anim calcmode="lin" valueType="num">
                                      <p:cBhvr>
                                        <p:cTn id="41" dur="500" fill="hold"/>
                                        <p:tgtEl>
                                          <p:spTgt spid="28"/>
                                        </p:tgtEl>
                                        <p:attrNameLst>
                                          <p:attrName>ppt_h</p:attrName>
                                        </p:attrNameLst>
                                      </p:cBhvr>
                                      <p:tavLst>
                                        <p:tav tm="0">
                                          <p:val>
                                            <p:fltVal val="0"/>
                                          </p:val>
                                        </p:tav>
                                        <p:tav tm="100000">
                                          <p:val>
                                            <p:strVal val="#ppt_h"/>
                                          </p:val>
                                        </p:tav>
                                      </p:tavLst>
                                    </p:anim>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par>
                                <p:cTn id="53" presetID="22" presetClass="entr" presetSubtype="8" fill="hold"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left)">
                                      <p:cBhvr>
                                        <p:cTn id="6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8" grpId="0" animBg="1"/>
      <p:bldP spid="19" grpId="0"/>
      <p:bldP spid="20" grpId="0"/>
      <p:bldP spid="21" grpId="0"/>
      <p:bldP spid="22" grpId="0"/>
      <p:bldP spid="23" grpId="0"/>
      <p:bldP spid="26" grpId="0" animBg="1"/>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9516" y="2540000"/>
            <a:ext cx="9153516" cy="2603500"/>
          </a:xfrm>
          <a:prstGeom prst="rect">
            <a:avLst/>
          </a:prstGeom>
          <a:solidFill>
            <a:schemeClr val="tx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1679029" y="2112554"/>
            <a:ext cx="513774" cy="513774"/>
            <a:chOff x="902088" y="3225670"/>
            <a:chExt cx="513774" cy="513774"/>
          </a:xfrm>
        </p:grpSpPr>
        <p:sp>
          <p:nvSpPr>
            <p:cNvPr id="7" name="Rounded Rectangle 6"/>
            <p:cNvSpPr/>
            <p:nvPr/>
          </p:nvSpPr>
          <p:spPr>
            <a:xfrm>
              <a:off x="902088" y="3225670"/>
              <a:ext cx="513774" cy="513774"/>
            </a:xfrm>
            <a:prstGeom prst="roundRect">
              <a:avLst>
                <a:gd name="adj" fmla="val 588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pic>
          <p:nvPicPr>
            <p:cNvPr id="8" name="Picture 7" descr="06.png"/>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1051278" y="3368014"/>
              <a:ext cx="239890" cy="229495"/>
            </a:xfrm>
            <a:prstGeom prst="rect">
              <a:avLst/>
            </a:prstGeom>
          </p:spPr>
        </p:pic>
      </p:grpSp>
      <p:sp>
        <p:nvSpPr>
          <p:cNvPr id="9" name="TextBox 8"/>
          <p:cNvSpPr txBox="1"/>
          <p:nvPr/>
        </p:nvSpPr>
        <p:spPr>
          <a:xfrm>
            <a:off x="1679029" y="2736919"/>
            <a:ext cx="3502572" cy="1421928"/>
          </a:xfrm>
          <a:prstGeom prst="rect">
            <a:avLst/>
          </a:prstGeom>
          <a:noFill/>
        </p:spPr>
        <p:txBody>
          <a:bodyPr wrap="square" rtlCol="0">
            <a:spAutoFit/>
          </a:bodyPr>
          <a:lstStyle/>
          <a:p>
            <a:pPr>
              <a:lnSpc>
                <a:spcPct val="80000"/>
              </a:lnSpc>
            </a:pPr>
            <a:r>
              <a:rPr lang="cs-CZ" sz="3000" b="1" dirty="0" smtClean="0">
                <a:solidFill>
                  <a:schemeClr val="bg1">
                    <a:lumMod val="50000"/>
                  </a:schemeClr>
                </a:solidFill>
                <a:cs typeface="Lato Light"/>
              </a:rPr>
              <a:t>NEPŘEJOV</a:t>
            </a:r>
          </a:p>
          <a:p>
            <a:pPr>
              <a:lnSpc>
                <a:spcPct val="80000"/>
              </a:lnSpc>
            </a:pPr>
            <a:r>
              <a:rPr lang="cs-CZ" sz="3000" b="1" dirty="0" smtClean="0">
                <a:solidFill>
                  <a:schemeClr val="bg1">
                    <a:lumMod val="50000"/>
                  </a:schemeClr>
                </a:solidFill>
                <a:cs typeface="Lato Light"/>
              </a:rPr>
              <a:t>GENERÁLNÍ OPRAVA</a:t>
            </a:r>
          </a:p>
          <a:p>
            <a:pPr>
              <a:lnSpc>
                <a:spcPct val="80000"/>
              </a:lnSpc>
            </a:pPr>
            <a:r>
              <a:rPr lang="cs-CZ" sz="2400" b="1" dirty="0" smtClean="0">
                <a:solidFill>
                  <a:schemeClr val="bg1"/>
                </a:solidFill>
                <a:cs typeface="Lato Black"/>
              </a:rPr>
              <a:t>SMALTOVANÝCH NÁDRŽÍ NA KAPALNÁ HNOJIVA</a:t>
            </a:r>
            <a:endParaRPr lang="pt-BR" sz="2400" b="1" dirty="0">
              <a:solidFill>
                <a:schemeClr val="bg1"/>
              </a:solidFill>
              <a:cs typeface="Lato Black"/>
            </a:endParaRPr>
          </a:p>
        </p:txBody>
      </p:sp>
      <p:sp>
        <p:nvSpPr>
          <p:cNvPr id="11" name="Oval 10"/>
          <p:cNvSpPr>
            <a:spLocks noChangeAspect="1"/>
          </p:cNvSpPr>
          <p:nvPr/>
        </p:nvSpPr>
        <p:spPr>
          <a:xfrm>
            <a:off x="5072015" y="4142686"/>
            <a:ext cx="414941" cy="414941"/>
          </a:xfrm>
          <a:prstGeom prst="ellipse">
            <a:avLst/>
          </a:pr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12" name="Oval 11"/>
          <p:cNvSpPr>
            <a:spLocks noChangeAspect="1"/>
          </p:cNvSpPr>
          <p:nvPr/>
        </p:nvSpPr>
        <p:spPr>
          <a:xfrm>
            <a:off x="5109370" y="2865846"/>
            <a:ext cx="1733317" cy="1733317"/>
          </a:xfrm>
          <a:prstGeom prst="ellipse">
            <a:avLst/>
          </a:prstGeom>
          <a:solidFill>
            <a:schemeClr val="bg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14" name="Oval 13"/>
          <p:cNvSpPr>
            <a:spLocks noChangeAspect="1"/>
          </p:cNvSpPr>
          <p:nvPr/>
        </p:nvSpPr>
        <p:spPr>
          <a:xfrm>
            <a:off x="6258024" y="2113589"/>
            <a:ext cx="1906649" cy="1906649"/>
          </a:xfrm>
          <a:prstGeom prst="ellipse">
            <a:avLst/>
          </a:prstGeom>
          <a:noFill/>
          <a:ln>
            <a:solidFill>
              <a:schemeClr val="bg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grpSp>
        <p:nvGrpSpPr>
          <p:cNvPr id="2" name="Group 1"/>
          <p:cNvGrpSpPr/>
          <p:nvPr/>
        </p:nvGrpSpPr>
        <p:grpSpPr>
          <a:xfrm>
            <a:off x="6495101" y="2350666"/>
            <a:ext cx="1432494" cy="1432494"/>
            <a:chOff x="6495101" y="2350666"/>
            <a:chExt cx="1432494" cy="1432494"/>
          </a:xfrm>
        </p:grpSpPr>
        <p:sp>
          <p:nvSpPr>
            <p:cNvPr id="13" name="Oval 12"/>
            <p:cNvSpPr>
              <a:spLocks noChangeAspect="1"/>
            </p:cNvSpPr>
            <p:nvPr/>
          </p:nvSpPr>
          <p:spPr>
            <a:xfrm>
              <a:off x="6495101" y="2350666"/>
              <a:ext cx="1432494" cy="1432494"/>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10" name="TextBox 9"/>
            <p:cNvSpPr txBox="1"/>
            <p:nvPr/>
          </p:nvSpPr>
          <p:spPr>
            <a:xfrm>
              <a:off x="6524985" y="2459721"/>
              <a:ext cx="1356488" cy="1323439"/>
            </a:xfrm>
            <a:prstGeom prst="rect">
              <a:avLst/>
            </a:prstGeom>
            <a:noFill/>
          </p:spPr>
          <p:txBody>
            <a:bodyPr wrap="square" rtlCol="0">
              <a:spAutoFit/>
            </a:bodyPr>
            <a:lstStyle/>
            <a:p>
              <a:pPr algn="ctr"/>
              <a:r>
                <a:rPr lang="cs-CZ" sz="1000" dirty="0" smtClean="0">
                  <a:solidFill>
                    <a:schemeClr val="bg1">
                      <a:lumMod val="65000"/>
                    </a:schemeClr>
                  </a:solidFill>
                  <a:cs typeface="Lato Regular"/>
                </a:rPr>
                <a:t>Kompletní </a:t>
              </a:r>
            </a:p>
            <a:p>
              <a:pPr algn="ctr"/>
              <a:r>
                <a:rPr lang="cs-CZ" sz="1000" dirty="0" smtClean="0">
                  <a:solidFill>
                    <a:schemeClr val="bg1">
                      <a:lumMod val="65000"/>
                    </a:schemeClr>
                  </a:solidFill>
                  <a:cs typeface="Lato Regular"/>
                </a:rPr>
                <a:t>generální oprava a montáž čtyř smaltovaných nádrží na kapalná hnojiva včetně opravy konstrukcí a </a:t>
              </a:r>
            </a:p>
            <a:p>
              <a:pPr algn="ctr"/>
              <a:r>
                <a:rPr lang="cs-CZ" sz="1000" dirty="0" smtClean="0">
                  <a:solidFill>
                    <a:schemeClr val="bg1">
                      <a:lumMod val="65000"/>
                    </a:schemeClr>
                  </a:solidFill>
                  <a:cs typeface="Lato Regular"/>
                </a:rPr>
                <a:t>staveb</a:t>
              </a:r>
              <a:endParaRPr lang="pt-BR" sz="1000" dirty="0">
                <a:solidFill>
                  <a:schemeClr val="bg1">
                    <a:lumMod val="65000"/>
                  </a:schemeClr>
                </a:solidFill>
                <a:cs typeface="Lato Regular"/>
              </a:endParaRPr>
            </a:p>
          </p:txBody>
        </p:sp>
      </p:grpSp>
      <p:grpSp>
        <p:nvGrpSpPr>
          <p:cNvPr id="15" name="Group 13"/>
          <p:cNvGrpSpPr/>
          <p:nvPr/>
        </p:nvGrpSpPr>
        <p:grpSpPr>
          <a:xfrm>
            <a:off x="6880412" y="315195"/>
            <a:ext cx="1693626" cy="246221"/>
            <a:chOff x="6880412" y="315195"/>
            <a:chExt cx="1693626" cy="246221"/>
          </a:xfrm>
        </p:grpSpPr>
        <p:pic>
          <p:nvPicPr>
            <p:cNvPr id="16"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17" name="TextBox 10"/>
            <p:cNvSpPr txBox="1"/>
            <p:nvPr/>
          </p:nvSpPr>
          <p:spPr>
            <a:xfrm>
              <a:off x="6880412" y="330116"/>
              <a:ext cx="1044311" cy="215444"/>
            </a:xfrm>
            <a:prstGeom prst="rect">
              <a:avLst/>
            </a:prstGeom>
            <a:noFill/>
          </p:spPr>
          <p:txBody>
            <a:bodyPr wrap="square" rtlCol="0">
              <a:spAutoFit/>
            </a:bodyPr>
            <a:lstStyle/>
            <a:p>
              <a:pPr algn="r"/>
              <a:r>
                <a:rPr lang="cs-CZ" sz="800" b="1" dirty="0" smtClean="0">
                  <a:solidFill>
                    <a:schemeClr val="bg1">
                      <a:lumMod val="65000"/>
                    </a:schemeClr>
                  </a:solidFill>
                  <a:cs typeface="Lato Regular"/>
                </a:rPr>
                <a:t>NÁDRŽE NA DAM</a:t>
              </a:r>
              <a:endParaRPr lang="pt-BR" sz="800" b="1" dirty="0" smtClean="0">
                <a:solidFill>
                  <a:schemeClr val="bg1">
                    <a:lumMod val="65000"/>
                  </a:schemeClr>
                </a:solidFill>
                <a:cs typeface="Lato Regular"/>
              </a:endParaRPr>
            </a:p>
          </p:txBody>
        </p:sp>
        <p:grpSp>
          <p:nvGrpSpPr>
            <p:cNvPr id="18" name="Group 12"/>
            <p:cNvGrpSpPr/>
            <p:nvPr/>
          </p:nvGrpSpPr>
          <p:grpSpPr>
            <a:xfrm>
              <a:off x="7895305" y="315195"/>
              <a:ext cx="433175" cy="246221"/>
              <a:chOff x="7948826" y="605866"/>
              <a:chExt cx="433175" cy="246221"/>
            </a:xfrm>
          </p:grpSpPr>
          <p:grpSp>
            <p:nvGrpSpPr>
              <p:cNvPr id="19" name="Group 7"/>
              <p:cNvGrpSpPr/>
              <p:nvPr/>
            </p:nvGrpSpPr>
            <p:grpSpPr>
              <a:xfrm rot="10800000">
                <a:off x="7948826" y="652835"/>
                <a:ext cx="360604" cy="172975"/>
                <a:chOff x="1984744" y="697023"/>
                <a:chExt cx="667488" cy="383291"/>
              </a:xfrm>
            </p:grpSpPr>
            <p:sp>
              <p:nvSpPr>
                <p:cNvPr id="21"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20"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29</a:t>
                </a:r>
                <a:endParaRPr lang="pt-BR" sz="1000" b="1" dirty="0" smtClean="0">
                  <a:solidFill>
                    <a:schemeClr val="bg1"/>
                  </a:solidFill>
                  <a:cs typeface="Lato Regular"/>
                </a:endParaRPr>
              </a:p>
            </p:txBody>
          </p:sp>
        </p:grpSp>
      </p:grpSp>
    </p:spTree>
    <p:extLst>
      <p:ext uri="{BB962C8B-B14F-4D97-AF65-F5344CB8AC3E}">
        <p14:creationId xmlns:p14="http://schemas.microsoft.com/office/powerpoint/2010/main" val="319600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grpId="1"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53" presetClass="entr" presetSubtype="16" fill="hold" grpId="1"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1" grpId="0" animBg="1"/>
      <p:bldP spid="12" grpId="1" animBg="1"/>
      <p:bldP spid="14"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880412" y="315195"/>
            <a:ext cx="1693626" cy="246221"/>
            <a:chOff x="6880412" y="315195"/>
            <a:chExt cx="1693626" cy="246221"/>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11" name="TextBox 10"/>
            <p:cNvSpPr txBox="1"/>
            <p:nvPr/>
          </p:nvSpPr>
          <p:spPr>
            <a:xfrm>
              <a:off x="6880412" y="330116"/>
              <a:ext cx="1044311"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STAVBY</a:t>
              </a:r>
              <a:endParaRPr lang="pt-BR" sz="800" b="1" dirty="0" smtClean="0">
                <a:solidFill>
                  <a:schemeClr val="bg1">
                    <a:lumMod val="50000"/>
                  </a:schemeClr>
                </a:solidFill>
                <a:cs typeface="Lato Regular"/>
              </a:endParaRPr>
            </a:p>
          </p:txBody>
        </p:sp>
        <p:grpSp>
          <p:nvGrpSpPr>
            <p:cNvPr id="13" name="Group 12"/>
            <p:cNvGrpSpPr/>
            <p:nvPr/>
          </p:nvGrpSpPr>
          <p:grpSpPr>
            <a:xfrm>
              <a:off x="7895305" y="315195"/>
              <a:ext cx="433175" cy="246221"/>
              <a:chOff x="7948826" y="605866"/>
              <a:chExt cx="433175" cy="246221"/>
            </a:xfrm>
          </p:grpSpPr>
          <p:grpSp>
            <p:nvGrpSpPr>
              <p:cNvPr id="8" name="Group 7"/>
              <p:cNvGrpSpPr/>
              <p:nvPr/>
            </p:nvGrpSpPr>
            <p:grpSpPr>
              <a:xfrm rot="10800000">
                <a:off x="7948826" y="652835"/>
                <a:ext cx="360604" cy="172975"/>
                <a:chOff x="1984744" y="697023"/>
                <a:chExt cx="667488" cy="383291"/>
              </a:xfrm>
            </p:grpSpPr>
            <p:sp>
              <p:nvSpPr>
                <p:cNvPr id="6"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2"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30</a:t>
                </a:r>
                <a:endParaRPr lang="pt-BR" sz="1000" b="1" dirty="0" smtClean="0">
                  <a:solidFill>
                    <a:schemeClr val="bg1"/>
                  </a:solidFill>
                  <a:cs typeface="Lato Regular"/>
                </a:endParaRPr>
              </a:p>
            </p:txBody>
          </p:sp>
        </p:grpSp>
      </p:grpSp>
      <p:sp>
        <p:nvSpPr>
          <p:cNvPr id="63" name="TextBox 62"/>
          <p:cNvSpPr txBox="1"/>
          <p:nvPr/>
        </p:nvSpPr>
        <p:spPr>
          <a:xfrm>
            <a:off x="1258060" y="573350"/>
            <a:ext cx="2561465" cy="652486"/>
          </a:xfrm>
          <a:prstGeom prst="rect">
            <a:avLst/>
          </a:prstGeom>
          <a:noFill/>
        </p:spPr>
        <p:txBody>
          <a:bodyPr wrap="square" rtlCol="0">
            <a:spAutoFit/>
          </a:bodyPr>
          <a:lstStyle/>
          <a:p>
            <a:pPr>
              <a:lnSpc>
                <a:spcPct val="70000"/>
              </a:lnSpc>
            </a:pPr>
            <a:r>
              <a:rPr lang="cs-CZ" sz="2000" b="1" dirty="0" smtClean="0">
                <a:solidFill>
                  <a:schemeClr val="bg2"/>
                </a:solidFill>
                <a:cs typeface="Lato Black"/>
              </a:rPr>
              <a:t>DOKONČENÉ</a:t>
            </a:r>
            <a:endParaRPr lang="pt-BR" sz="2000" b="1" dirty="0" smtClean="0">
              <a:solidFill>
                <a:schemeClr val="bg2"/>
              </a:solidFill>
              <a:cs typeface="Lato Black"/>
            </a:endParaRPr>
          </a:p>
          <a:p>
            <a:pPr>
              <a:lnSpc>
                <a:spcPct val="70000"/>
              </a:lnSpc>
            </a:pPr>
            <a:r>
              <a:rPr lang="cs-CZ" sz="3200" b="1" dirty="0" smtClean="0">
                <a:cs typeface="Lato Black"/>
              </a:rPr>
              <a:t>STAVBY</a:t>
            </a:r>
            <a:endParaRPr lang="pt-BR" sz="3200" b="1" dirty="0" smtClean="0">
              <a:cs typeface="Lato Black"/>
            </a:endParaRPr>
          </a:p>
        </p:txBody>
      </p:sp>
      <p:pic>
        <p:nvPicPr>
          <p:cNvPr id="38" name="Picture 37"/>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8669" y="592316"/>
            <a:ext cx="491781" cy="524567"/>
          </a:xfrm>
          <a:prstGeom prst="rect">
            <a:avLst/>
          </a:prstGeom>
          <a:noFill/>
          <a:ln>
            <a:no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245" y="1459750"/>
            <a:ext cx="2671537" cy="1335495"/>
          </a:xfrm>
          <a:prstGeom prst="rect">
            <a:avLst/>
          </a:prstGeom>
        </p:spPr>
      </p:pic>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1784" y="1459752"/>
            <a:ext cx="2679006" cy="1342176"/>
          </a:xfrm>
          <a:prstGeom prst="rect">
            <a:avLst/>
          </a:prstGeom>
        </p:spPr>
      </p:pic>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246" y="2795246"/>
            <a:ext cx="2671537" cy="1348610"/>
          </a:xfrm>
          <a:prstGeom prst="rect">
            <a:avLst/>
          </a:prstGeom>
        </p:spPr>
      </p:pic>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1782" y="2795245"/>
            <a:ext cx="2671905" cy="1342177"/>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3688" y="2795245"/>
            <a:ext cx="2682680" cy="1342176"/>
          </a:xfrm>
          <a:prstGeom prst="rect">
            <a:avLst/>
          </a:prstGeom>
        </p:spPr>
      </p:pic>
      <p:sp>
        <p:nvSpPr>
          <p:cNvPr id="47" name="Rectangle 46"/>
          <p:cNvSpPr/>
          <p:nvPr/>
        </p:nvSpPr>
        <p:spPr>
          <a:xfrm>
            <a:off x="3263905" y="2795245"/>
            <a:ext cx="2673653" cy="1342176"/>
          </a:xfrm>
          <a:prstGeom prst="rect">
            <a:avLst/>
          </a:prstGeom>
          <a:solidFill>
            <a:schemeClr val="bg2">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5940592" y="1459751"/>
            <a:ext cx="2675776" cy="1335493"/>
          </a:xfrm>
          <a:prstGeom prst="rect">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TextBox 58"/>
          <p:cNvSpPr txBox="1"/>
          <p:nvPr/>
        </p:nvSpPr>
        <p:spPr>
          <a:xfrm>
            <a:off x="494966" y="4169940"/>
            <a:ext cx="8126944" cy="397032"/>
          </a:xfrm>
          <a:prstGeom prst="rect">
            <a:avLst/>
          </a:prstGeom>
          <a:noFill/>
        </p:spPr>
        <p:txBody>
          <a:bodyPr wrap="square" rtlCol="0">
            <a:spAutoFit/>
          </a:bodyPr>
          <a:lstStyle/>
          <a:p>
            <a:pPr>
              <a:lnSpc>
                <a:spcPct val="110000"/>
              </a:lnSpc>
            </a:pPr>
            <a:r>
              <a:rPr lang="cs-CZ" sz="900" dirty="0" smtClean="0">
                <a:solidFill>
                  <a:schemeClr val="bg1">
                    <a:lumMod val="65000"/>
                  </a:schemeClr>
                </a:solidFill>
                <a:cs typeface="Lato Regular"/>
              </a:rPr>
              <a:t>Přehled aktivních nebo právě zahájených staveb firmy Morkus Morava s.r.o. při výstavbě či opravě smaltovaných nádrží, sil či zásobníků. V přehledu jsou uvedeny jen vybrané stavby.</a:t>
            </a:r>
            <a:endParaRPr lang="pt-BR" sz="900" dirty="0">
              <a:solidFill>
                <a:schemeClr val="bg1">
                  <a:lumMod val="65000"/>
                </a:schemeClr>
              </a:solidFill>
              <a:cs typeface="Lato Regular"/>
            </a:endParaRPr>
          </a:p>
        </p:txBody>
      </p:sp>
      <p:sp>
        <p:nvSpPr>
          <p:cNvPr id="76" name="TextBox 75"/>
          <p:cNvSpPr txBox="1"/>
          <p:nvPr/>
        </p:nvSpPr>
        <p:spPr>
          <a:xfrm>
            <a:off x="6124364" y="1589127"/>
            <a:ext cx="2242278" cy="244682"/>
          </a:xfrm>
          <a:prstGeom prst="rect">
            <a:avLst/>
          </a:prstGeom>
          <a:noFill/>
        </p:spPr>
        <p:txBody>
          <a:bodyPr wrap="square" rtlCol="0">
            <a:spAutoFit/>
          </a:bodyPr>
          <a:lstStyle/>
          <a:p>
            <a:pPr>
              <a:lnSpc>
                <a:spcPct val="110000"/>
              </a:lnSpc>
            </a:pPr>
            <a:r>
              <a:rPr lang="cs-CZ" sz="900" b="1" dirty="0" smtClean="0">
                <a:solidFill>
                  <a:schemeClr val="bg1"/>
                </a:solidFill>
                <a:cs typeface="Lato Regular"/>
              </a:rPr>
              <a:t>01 - FRANCIE VÝSTAVBA 9 SIL NA KUKUŘICI</a:t>
            </a:r>
            <a:endParaRPr lang="pt-BR" sz="900" b="1" dirty="0">
              <a:solidFill>
                <a:schemeClr val="bg1"/>
              </a:solidFill>
              <a:cs typeface="Lato Regular"/>
            </a:endParaRPr>
          </a:p>
        </p:txBody>
      </p:sp>
      <p:sp>
        <p:nvSpPr>
          <p:cNvPr id="22" name="TextBox 75"/>
          <p:cNvSpPr txBox="1"/>
          <p:nvPr/>
        </p:nvSpPr>
        <p:spPr>
          <a:xfrm>
            <a:off x="6124363" y="1833809"/>
            <a:ext cx="2693999" cy="244682"/>
          </a:xfrm>
          <a:prstGeom prst="rect">
            <a:avLst/>
          </a:prstGeom>
          <a:noFill/>
        </p:spPr>
        <p:txBody>
          <a:bodyPr wrap="square" rtlCol="0">
            <a:spAutoFit/>
          </a:bodyPr>
          <a:lstStyle/>
          <a:p>
            <a:pPr>
              <a:lnSpc>
                <a:spcPct val="110000"/>
              </a:lnSpc>
            </a:pPr>
            <a:r>
              <a:rPr lang="cs-CZ" sz="900" b="1" dirty="0" smtClean="0">
                <a:solidFill>
                  <a:schemeClr val="bg1"/>
                </a:solidFill>
                <a:cs typeface="Lato Regular"/>
              </a:rPr>
              <a:t>02 – VRCHOSLAVICE – 3 NÁDRŽE NA KEJDU</a:t>
            </a:r>
            <a:endParaRPr lang="pt-BR" sz="900" b="1" dirty="0">
              <a:solidFill>
                <a:schemeClr val="bg1"/>
              </a:solidFill>
              <a:cs typeface="Lato Regular"/>
            </a:endParaRPr>
          </a:p>
        </p:txBody>
      </p:sp>
      <p:sp>
        <p:nvSpPr>
          <p:cNvPr id="23" name="TextBox 75"/>
          <p:cNvSpPr txBox="1"/>
          <p:nvPr/>
        </p:nvSpPr>
        <p:spPr>
          <a:xfrm>
            <a:off x="6124364" y="2078491"/>
            <a:ext cx="2173816" cy="244682"/>
          </a:xfrm>
          <a:prstGeom prst="rect">
            <a:avLst/>
          </a:prstGeom>
          <a:noFill/>
        </p:spPr>
        <p:txBody>
          <a:bodyPr wrap="square" rtlCol="0">
            <a:spAutoFit/>
          </a:bodyPr>
          <a:lstStyle/>
          <a:p>
            <a:pPr>
              <a:lnSpc>
                <a:spcPct val="110000"/>
              </a:lnSpc>
            </a:pPr>
            <a:r>
              <a:rPr lang="cs-CZ" sz="900" b="1" dirty="0" smtClean="0">
                <a:solidFill>
                  <a:schemeClr val="bg1"/>
                </a:solidFill>
                <a:cs typeface="Lato Regular"/>
              </a:rPr>
              <a:t>03 - SENICA VÝSTAVBA NÁDRŽÍ NA DAM</a:t>
            </a:r>
            <a:endParaRPr lang="pt-BR" sz="900" b="1" dirty="0">
              <a:solidFill>
                <a:schemeClr val="bg1"/>
              </a:solidFill>
              <a:cs typeface="Lato Regular"/>
            </a:endParaRPr>
          </a:p>
        </p:txBody>
      </p:sp>
      <p:sp>
        <p:nvSpPr>
          <p:cNvPr id="24" name="TextBox 75"/>
          <p:cNvSpPr txBox="1"/>
          <p:nvPr/>
        </p:nvSpPr>
        <p:spPr>
          <a:xfrm>
            <a:off x="6124363" y="2315628"/>
            <a:ext cx="2353619" cy="244682"/>
          </a:xfrm>
          <a:prstGeom prst="rect">
            <a:avLst/>
          </a:prstGeom>
          <a:noFill/>
        </p:spPr>
        <p:txBody>
          <a:bodyPr wrap="square" rtlCol="0">
            <a:spAutoFit/>
          </a:bodyPr>
          <a:lstStyle/>
          <a:p>
            <a:pPr>
              <a:lnSpc>
                <a:spcPct val="110000"/>
              </a:lnSpc>
            </a:pPr>
            <a:r>
              <a:rPr lang="cs-CZ" sz="900" b="1" dirty="0" smtClean="0">
                <a:solidFill>
                  <a:schemeClr val="bg1"/>
                </a:solidFill>
                <a:cs typeface="Lato Regular"/>
              </a:rPr>
              <a:t>04 - DAČICE GERÁLNÍ OPRAVA NÁDRŽÍ DAM</a:t>
            </a:r>
            <a:endParaRPr lang="pt-BR" sz="900" b="1" dirty="0">
              <a:solidFill>
                <a:schemeClr val="bg1"/>
              </a:solidFill>
              <a:cs typeface="Lato Regular"/>
            </a:endParaRPr>
          </a:p>
        </p:txBody>
      </p:sp>
      <p:sp>
        <p:nvSpPr>
          <p:cNvPr id="25" name="TextBox 75"/>
          <p:cNvSpPr txBox="1"/>
          <p:nvPr/>
        </p:nvSpPr>
        <p:spPr>
          <a:xfrm>
            <a:off x="6124364" y="2535858"/>
            <a:ext cx="2173816" cy="244682"/>
          </a:xfrm>
          <a:prstGeom prst="rect">
            <a:avLst/>
          </a:prstGeom>
          <a:noFill/>
        </p:spPr>
        <p:txBody>
          <a:bodyPr wrap="square" rtlCol="0">
            <a:spAutoFit/>
          </a:bodyPr>
          <a:lstStyle/>
          <a:p>
            <a:pPr>
              <a:lnSpc>
                <a:spcPct val="110000"/>
              </a:lnSpc>
            </a:pPr>
            <a:r>
              <a:rPr lang="cs-CZ" sz="900" b="1" dirty="0" smtClean="0">
                <a:solidFill>
                  <a:schemeClr val="bg1"/>
                </a:solidFill>
                <a:cs typeface="Lato Regular"/>
              </a:rPr>
              <a:t>05 - DOMAŽLICE GO NÁDRŽÍ DAM </a:t>
            </a:r>
            <a:endParaRPr lang="pt-BR" sz="900" b="1" dirty="0">
              <a:solidFill>
                <a:schemeClr val="bg1"/>
              </a:solidFill>
              <a:cs typeface="Lato Regular"/>
            </a:endParaRPr>
          </a:p>
        </p:txBody>
      </p:sp>
      <p:sp>
        <p:nvSpPr>
          <p:cNvPr id="27" name="Ovál 26"/>
          <p:cNvSpPr/>
          <p:nvPr/>
        </p:nvSpPr>
        <p:spPr>
          <a:xfrm>
            <a:off x="654059" y="1534339"/>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8" name="Ovál 27"/>
          <p:cNvSpPr/>
          <p:nvPr/>
        </p:nvSpPr>
        <p:spPr>
          <a:xfrm>
            <a:off x="3349634" y="1525720"/>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9" name="Ovál 28"/>
          <p:cNvSpPr/>
          <p:nvPr/>
        </p:nvSpPr>
        <p:spPr>
          <a:xfrm>
            <a:off x="641368" y="2886889"/>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0" name="Ovál 29"/>
          <p:cNvSpPr/>
          <p:nvPr/>
        </p:nvSpPr>
        <p:spPr>
          <a:xfrm>
            <a:off x="3317893" y="2886889"/>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1" name="Ovál 30"/>
          <p:cNvSpPr/>
          <p:nvPr/>
        </p:nvSpPr>
        <p:spPr>
          <a:xfrm>
            <a:off x="6029113" y="2886889"/>
            <a:ext cx="190500" cy="185748"/>
          </a:xfrm>
          <a:prstGeom prst="ellipse">
            <a:avLst/>
          </a:prstGeom>
          <a:gradFill>
            <a:gsLst>
              <a:gs pos="0">
                <a:schemeClr val="tx2">
                  <a:lumMod val="60000"/>
                  <a:lumOff val="40000"/>
                </a:schemeClr>
              </a:gs>
              <a:gs pos="100000">
                <a:schemeClr val="tx2">
                  <a:lumMod val="20000"/>
                  <a:lumOff val="80000"/>
                </a:schemeClr>
              </a:gs>
            </a:gsLs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6" name="TextovéPole 25"/>
          <p:cNvSpPr txBox="1"/>
          <p:nvPr/>
        </p:nvSpPr>
        <p:spPr>
          <a:xfrm>
            <a:off x="641368" y="1504102"/>
            <a:ext cx="227660" cy="246221"/>
          </a:xfrm>
          <a:prstGeom prst="rect">
            <a:avLst/>
          </a:prstGeom>
          <a:noFill/>
        </p:spPr>
        <p:txBody>
          <a:bodyPr wrap="square" rtlCol="0">
            <a:spAutoFit/>
          </a:bodyPr>
          <a:lstStyle/>
          <a:p>
            <a:pPr algn="ctr"/>
            <a:r>
              <a:rPr lang="cs-CZ" sz="1000" b="1" dirty="0" smtClean="0">
                <a:solidFill>
                  <a:schemeClr val="bg1"/>
                </a:solidFill>
              </a:rPr>
              <a:t>1</a:t>
            </a:r>
            <a:endParaRPr lang="cs-CZ" sz="1000" b="1" dirty="0">
              <a:solidFill>
                <a:schemeClr val="bg1"/>
              </a:solidFill>
            </a:endParaRPr>
          </a:p>
        </p:txBody>
      </p:sp>
      <p:sp>
        <p:nvSpPr>
          <p:cNvPr id="32" name="TextovéPole 31"/>
          <p:cNvSpPr txBox="1"/>
          <p:nvPr/>
        </p:nvSpPr>
        <p:spPr>
          <a:xfrm>
            <a:off x="3331054" y="1504101"/>
            <a:ext cx="227660" cy="246221"/>
          </a:xfrm>
          <a:prstGeom prst="rect">
            <a:avLst/>
          </a:prstGeom>
          <a:noFill/>
        </p:spPr>
        <p:txBody>
          <a:bodyPr wrap="square" rtlCol="0">
            <a:spAutoFit/>
          </a:bodyPr>
          <a:lstStyle/>
          <a:p>
            <a:pPr algn="ctr"/>
            <a:r>
              <a:rPr lang="cs-CZ" sz="1000" b="1" dirty="0" smtClean="0">
                <a:solidFill>
                  <a:schemeClr val="bg1"/>
                </a:solidFill>
              </a:rPr>
              <a:t>2</a:t>
            </a:r>
            <a:endParaRPr lang="cs-CZ" sz="1000" b="1" dirty="0">
              <a:solidFill>
                <a:schemeClr val="bg1"/>
              </a:solidFill>
            </a:endParaRPr>
          </a:p>
        </p:txBody>
      </p:sp>
      <p:sp>
        <p:nvSpPr>
          <p:cNvPr id="33" name="TextovéPole 32"/>
          <p:cNvSpPr txBox="1"/>
          <p:nvPr/>
        </p:nvSpPr>
        <p:spPr>
          <a:xfrm>
            <a:off x="622788" y="2865329"/>
            <a:ext cx="227660" cy="246221"/>
          </a:xfrm>
          <a:prstGeom prst="rect">
            <a:avLst/>
          </a:prstGeom>
          <a:noFill/>
        </p:spPr>
        <p:txBody>
          <a:bodyPr wrap="square" rtlCol="0">
            <a:spAutoFit/>
          </a:bodyPr>
          <a:lstStyle/>
          <a:p>
            <a:pPr algn="ctr"/>
            <a:r>
              <a:rPr lang="cs-CZ" sz="1000" b="1" dirty="0" smtClean="0">
                <a:solidFill>
                  <a:schemeClr val="bg1"/>
                </a:solidFill>
              </a:rPr>
              <a:t>3</a:t>
            </a:r>
            <a:endParaRPr lang="cs-CZ" sz="1000" b="1" dirty="0">
              <a:solidFill>
                <a:schemeClr val="bg1"/>
              </a:solidFill>
            </a:endParaRPr>
          </a:p>
        </p:txBody>
      </p:sp>
      <p:sp>
        <p:nvSpPr>
          <p:cNvPr id="34" name="TextovéPole 33"/>
          <p:cNvSpPr txBox="1"/>
          <p:nvPr/>
        </p:nvSpPr>
        <p:spPr>
          <a:xfrm>
            <a:off x="3299313" y="2856652"/>
            <a:ext cx="227660" cy="246221"/>
          </a:xfrm>
          <a:prstGeom prst="rect">
            <a:avLst/>
          </a:prstGeom>
          <a:noFill/>
        </p:spPr>
        <p:txBody>
          <a:bodyPr wrap="square" rtlCol="0">
            <a:spAutoFit/>
          </a:bodyPr>
          <a:lstStyle/>
          <a:p>
            <a:pPr algn="ctr"/>
            <a:r>
              <a:rPr lang="cs-CZ" sz="1000" b="1" dirty="0" smtClean="0">
                <a:solidFill>
                  <a:schemeClr val="bg1"/>
                </a:solidFill>
              </a:rPr>
              <a:t>4</a:t>
            </a:r>
            <a:endParaRPr lang="cs-CZ" sz="1000" b="1" dirty="0">
              <a:solidFill>
                <a:schemeClr val="bg1"/>
              </a:solidFill>
            </a:endParaRPr>
          </a:p>
        </p:txBody>
      </p:sp>
      <p:sp>
        <p:nvSpPr>
          <p:cNvPr id="35" name="TextovéPole 34"/>
          <p:cNvSpPr txBox="1"/>
          <p:nvPr/>
        </p:nvSpPr>
        <p:spPr>
          <a:xfrm>
            <a:off x="6010533" y="2865329"/>
            <a:ext cx="227660" cy="246221"/>
          </a:xfrm>
          <a:prstGeom prst="rect">
            <a:avLst/>
          </a:prstGeom>
          <a:noFill/>
        </p:spPr>
        <p:txBody>
          <a:bodyPr wrap="square" rtlCol="0">
            <a:spAutoFit/>
          </a:bodyPr>
          <a:lstStyle/>
          <a:p>
            <a:pPr algn="ctr"/>
            <a:r>
              <a:rPr lang="cs-CZ" sz="1000" b="1" dirty="0" smtClean="0">
                <a:solidFill>
                  <a:schemeClr val="bg1"/>
                </a:solidFill>
              </a:rPr>
              <a:t>5</a:t>
            </a:r>
            <a:endParaRPr lang="cs-CZ" sz="1000" b="1" dirty="0">
              <a:solidFill>
                <a:schemeClr val="bg1"/>
              </a:solidFill>
            </a:endParaRPr>
          </a:p>
        </p:txBody>
      </p:sp>
    </p:spTree>
    <p:extLst>
      <p:ext uri="{BB962C8B-B14F-4D97-AF65-F5344CB8AC3E}">
        <p14:creationId xmlns:p14="http://schemas.microsoft.com/office/powerpoint/2010/main" val="13723720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right)">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down)">
                                      <p:cBhvr>
                                        <p:cTn id="15" dur="500"/>
                                        <p:tgtEl>
                                          <p:spTgt spid="26"/>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76"/>
                                        </p:tgtEl>
                                        <p:attrNameLst>
                                          <p:attrName>style.visibility</p:attrName>
                                        </p:attrNameLst>
                                      </p:cBhvr>
                                      <p:to>
                                        <p:strVal val="visible"/>
                                      </p:to>
                                    </p:set>
                                    <p:anim calcmode="lin" valueType="num">
                                      <p:cBhvr additive="base">
                                        <p:cTn id="22" dur="500" fill="hold"/>
                                        <p:tgtEl>
                                          <p:spTgt spid="76"/>
                                        </p:tgtEl>
                                        <p:attrNameLst>
                                          <p:attrName>ppt_x</p:attrName>
                                        </p:attrNameLst>
                                      </p:cBhvr>
                                      <p:tavLst>
                                        <p:tav tm="0">
                                          <p:val>
                                            <p:strVal val="#ppt_x"/>
                                          </p:val>
                                        </p:tav>
                                        <p:tav tm="100000">
                                          <p:val>
                                            <p:strVal val="#ppt_x"/>
                                          </p:val>
                                        </p:tav>
                                      </p:tavLst>
                                    </p:anim>
                                    <p:anim calcmode="lin" valueType="num">
                                      <p:cBhvr additive="base">
                                        <p:cTn id="23" dur="500" fill="hold"/>
                                        <p:tgtEl>
                                          <p:spTgt spid="76"/>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strips(downLeft)">
                                      <p:cBhvr>
                                        <p:cTn id="28" dur="500"/>
                                        <p:tgtEl>
                                          <p:spTgt spid="4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childTnLst>
                          </p:cTn>
                        </p:par>
                        <p:par>
                          <p:cTn id="32" fill="hold">
                            <p:stCondLst>
                              <p:cond delay="500"/>
                            </p:stCondLst>
                            <p:childTnLst>
                              <p:par>
                                <p:cTn id="33" presetID="16" presetClass="entr" presetSubtype="21" fill="hold" grpId="0" nodeType="after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barn(inVertical)">
                                      <p:cBhvr>
                                        <p:cTn id="35" dur="500"/>
                                        <p:tgtEl>
                                          <p:spTgt spid="28"/>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up)">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left)">
                                      <p:cBhvr>
                                        <p:cTn id="43" dur="500"/>
                                        <p:tgtEl>
                                          <p:spTgt spid="4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down)">
                                      <p:cBhvr>
                                        <p:cTn id="46" dur="500"/>
                                        <p:tgtEl>
                                          <p:spTgt spid="33"/>
                                        </p:tgtEl>
                                      </p:cBhvr>
                                    </p:animEffect>
                                  </p:childTnLst>
                                </p:cTn>
                              </p:par>
                            </p:childTnLst>
                          </p:cTn>
                        </p:par>
                        <p:par>
                          <p:cTn id="47" fill="hold">
                            <p:stCondLst>
                              <p:cond delay="500"/>
                            </p:stCondLst>
                            <p:childTnLst>
                              <p:par>
                                <p:cTn id="48" presetID="16" presetClass="entr" presetSubtype="21" fill="hold" grpId="0" nodeType="after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arn(inVertical)">
                                      <p:cBhvr>
                                        <p:cTn id="50" dur="500"/>
                                        <p:tgtEl>
                                          <p:spTgt spid="29"/>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wipe(right)">
                                      <p:cBhvr>
                                        <p:cTn id="58" dur="500"/>
                                        <p:tgtEl>
                                          <p:spTgt spid="44"/>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wipe(down)">
                                      <p:cBhvr>
                                        <p:cTn id="61" dur="500"/>
                                        <p:tgtEl>
                                          <p:spTgt spid="34"/>
                                        </p:tgtEl>
                                      </p:cBhvr>
                                    </p:animEffect>
                                  </p:childTnLst>
                                </p:cTn>
                              </p:par>
                            </p:childTnLst>
                          </p:cTn>
                        </p:par>
                        <p:par>
                          <p:cTn id="62" fill="hold">
                            <p:stCondLst>
                              <p:cond delay="500"/>
                            </p:stCondLst>
                            <p:childTnLst>
                              <p:par>
                                <p:cTn id="63" presetID="16" presetClass="entr" presetSubtype="21" fill="hold" grpId="0" nodeType="after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barn(inVertical)">
                                      <p:cBhvr>
                                        <p:cTn id="65" dur="500"/>
                                        <p:tgtEl>
                                          <p:spTgt spid="30"/>
                                        </p:tgtEl>
                                      </p:cBhvr>
                                    </p:animEffect>
                                  </p:childTnLst>
                                </p:cTn>
                              </p:par>
                              <p:par>
                                <p:cTn id="66" presetID="22" presetClass="entr" presetSubtype="1"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wipe(up)">
                                      <p:cBhvr>
                                        <p:cTn id="68" dur="500"/>
                                        <p:tgtEl>
                                          <p:spTgt spid="24"/>
                                        </p:tgtEl>
                                      </p:cBhvr>
                                    </p:animEffect>
                                  </p:childTnLst>
                                </p:cTn>
                              </p:par>
                            </p:childTnLst>
                          </p:cTn>
                        </p:par>
                        <p:par>
                          <p:cTn id="69" fill="hold">
                            <p:stCondLst>
                              <p:cond delay="1000"/>
                            </p:stCondLst>
                            <p:childTnLst>
                              <p:par>
                                <p:cTn id="70" presetID="16" presetClass="entr" presetSubtype="21" fill="hold" grpId="0" nodeType="afterEffect">
                                  <p:stCondLst>
                                    <p:cond delay="500"/>
                                  </p:stCondLst>
                                  <p:childTnLst>
                                    <p:set>
                                      <p:cBhvr>
                                        <p:cTn id="71" dur="1" fill="hold">
                                          <p:stCondLst>
                                            <p:cond delay="0"/>
                                          </p:stCondLst>
                                        </p:cTn>
                                        <p:tgtEl>
                                          <p:spTgt spid="47"/>
                                        </p:tgtEl>
                                        <p:attrNameLst>
                                          <p:attrName>style.visibility</p:attrName>
                                        </p:attrNameLst>
                                      </p:cBhvr>
                                      <p:to>
                                        <p:strVal val="visible"/>
                                      </p:to>
                                    </p:set>
                                    <p:animEffect transition="in" filter="barn(inVertical)">
                                      <p:cBhvr>
                                        <p:cTn id="72" dur="500"/>
                                        <p:tgtEl>
                                          <p:spTgt spid="47"/>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45"/>
                                        </p:tgtEl>
                                        <p:attrNameLst>
                                          <p:attrName>style.visibility</p:attrName>
                                        </p:attrNameLst>
                                      </p:cBhvr>
                                      <p:to>
                                        <p:strVal val="visible"/>
                                      </p:to>
                                    </p:set>
                                    <p:anim calcmode="lin" valueType="num">
                                      <p:cBhvr>
                                        <p:cTn id="77" dur="500" fill="hold"/>
                                        <p:tgtEl>
                                          <p:spTgt spid="45"/>
                                        </p:tgtEl>
                                        <p:attrNameLst>
                                          <p:attrName>ppt_w</p:attrName>
                                        </p:attrNameLst>
                                      </p:cBhvr>
                                      <p:tavLst>
                                        <p:tav tm="0">
                                          <p:val>
                                            <p:fltVal val="0"/>
                                          </p:val>
                                        </p:tav>
                                        <p:tav tm="100000">
                                          <p:val>
                                            <p:strVal val="#ppt_w"/>
                                          </p:val>
                                        </p:tav>
                                      </p:tavLst>
                                    </p:anim>
                                    <p:anim calcmode="lin" valueType="num">
                                      <p:cBhvr>
                                        <p:cTn id="78" dur="500" fill="hold"/>
                                        <p:tgtEl>
                                          <p:spTgt spid="45"/>
                                        </p:tgtEl>
                                        <p:attrNameLst>
                                          <p:attrName>ppt_h</p:attrName>
                                        </p:attrNameLst>
                                      </p:cBhvr>
                                      <p:tavLst>
                                        <p:tav tm="0">
                                          <p:val>
                                            <p:fltVal val="0"/>
                                          </p:val>
                                        </p:tav>
                                        <p:tav tm="100000">
                                          <p:val>
                                            <p:strVal val="#ppt_h"/>
                                          </p:val>
                                        </p:tav>
                                      </p:tavLst>
                                    </p:anim>
                                    <p:animEffect transition="in" filter="fade">
                                      <p:cBhvr>
                                        <p:cTn id="79" dur="500"/>
                                        <p:tgtEl>
                                          <p:spTgt spid="45"/>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down)">
                                      <p:cBhvr>
                                        <p:cTn id="82" dur="500"/>
                                        <p:tgtEl>
                                          <p:spTgt spid="35"/>
                                        </p:tgtEl>
                                      </p:cBhvr>
                                    </p:animEffect>
                                  </p:childTnLst>
                                </p:cTn>
                              </p:par>
                            </p:childTnLst>
                          </p:cTn>
                        </p:par>
                        <p:par>
                          <p:cTn id="83" fill="hold">
                            <p:stCondLst>
                              <p:cond delay="500"/>
                            </p:stCondLst>
                            <p:childTnLst>
                              <p:par>
                                <p:cTn id="84" presetID="16" presetClass="entr" presetSubtype="21" fill="hold" grpId="0" nodeType="after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barn(inVertical)">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59"/>
                                        </p:tgtEl>
                                        <p:attrNameLst>
                                          <p:attrName>style.visibility</p:attrName>
                                        </p:attrNameLst>
                                      </p:cBhvr>
                                      <p:to>
                                        <p:strVal val="visible"/>
                                      </p:to>
                                    </p:set>
                                    <p:animEffect transition="in" filter="wipe(left)">
                                      <p:cBhvr>
                                        <p:cTn id="91" dur="500"/>
                                        <p:tgtEl>
                                          <p:spTgt spid="59"/>
                                        </p:tgtEl>
                                      </p:cBhvr>
                                    </p:animEffect>
                                  </p:childTnLst>
                                </p:cTn>
                              </p:par>
                              <p:par>
                                <p:cTn id="92" presetID="22" presetClass="entr" presetSubtype="1" fill="hold" grpId="0" nodeType="withEffect">
                                  <p:stCondLst>
                                    <p:cond delay="0"/>
                                  </p:stCondLst>
                                  <p:childTnLst>
                                    <p:set>
                                      <p:cBhvr>
                                        <p:cTn id="93" dur="1" fill="hold">
                                          <p:stCondLst>
                                            <p:cond delay="0"/>
                                          </p:stCondLst>
                                        </p:cTn>
                                        <p:tgtEl>
                                          <p:spTgt spid="25"/>
                                        </p:tgtEl>
                                        <p:attrNameLst>
                                          <p:attrName>style.visibility</p:attrName>
                                        </p:attrNameLst>
                                      </p:cBhvr>
                                      <p:to>
                                        <p:strVal val="visible"/>
                                      </p:to>
                                    </p:set>
                                    <p:animEffect transition="in" filter="wipe(up)">
                                      <p:cBhvr>
                                        <p:cTn id="9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8" grpId="0" animBg="1"/>
      <p:bldP spid="59" grpId="0"/>
      <p:bldP spid="76" grpId="0"/>
      <p:bldP spid="22" grpId="0"/>
      <p:bldP spid="23" grpId="0"/>
      <p:bldP spid="24" grpId="0"/>
      <p:bldP spid="25" grpId="0"/>
      <p:bldP spid="27" grpId="0" animBg="1"/>
      <p:bldP spid="28" grpId="0" animBg="1"/>
      <p:bldP spid="29" grpId="0" animBg="1"/>
      <p:bldP spid="30" grpId="0" animBg="1"/>
      <p:bldP spid="31" grpId="0" animBg="1"/>
      <p:bldP spid="26" grpId="0"/>
      <p:bldP spid="32" grpId="0"/>
      <p:bldP spid="33" grpId="0"/>
      <p:bldP spid="34" grpId="0"/>
      <p:bldP spid="3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1" name="Rectangle 40"/>
          <p:cNvSpPr/>
          <p:nvPr/>
        </p:nvSpPr>
        <p:spPr>
          <a:xfrm>
            <a:off x="1" y="0"/>
            <a:ext cx="5915024" cy="5143500"/>
          </a:xfrm>
          <a:prstGeom prst="rect">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16" name="TextBox 15"/>
          <p:cNvSpPr txBox="1"/>
          <p:nvPr/>
        </p:nvSpPr>
        <p:spPr>
          <a:xfrm>
            <a:off x="1046838" y="761278"/>
            <a:ext cx="1910675" cy="361637"/>
          </a:xfrm>
          <a:prstGeom prst="rect">
            <a:avLst/>
          </a:prstGeom>
          <a:noFill/>
        </p:spPr>
        <p:txBody>
          <a:bodyPr wrap="square" rtlCol="0">
            <a:spAutoFit/>
          </a:bodyPr>
          <a:lstStyle/>
          <a:p>
            <a:pPr>
              <a:lnSpc>
                <a:spcPct val="70000"/>
              </a:lnSpc>
            </a:pPr>
            <a:r>
              <a:rPr lang="cs-CZ" sz="2500" b="1" dirty="0" smtClean="0">
                <a:solidFill>
                  <a:schemeClr val="bg1"/>
                </a:solidFill>
                <a:cs typeface="Lato Black"/>
              </a:rPr>
              <a:t>REFERENCE</a:t>
            </a:r>
            <a:endParaRPr lang="pt-BR" sz="2500" b="1" dirty="0" smtClean="0">
              <a:solidFill>
                <a:schemeClr val="bg1"/>
              </a:solidFill>
              <a:cs typeface="Lato Black"/>
            </a:endParaRPr>
          </a:p>
        </p:txBody>
      </p:sp>
      <p:pic>
        <p:nvPicPr>
          <p:cNvPr id="17" name="Picture 16"/>
          <p:cNvPicPr>
            <a:picLocks noChangeAspect="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117600" y="1261347"/>
            <a:ext cx="500744" cy="488725"/>
          </a:xfrm>
          <a:prstGeom prst="rect">
            <a:avLst/>
          </a:prstGeom>
        </p:spPr>
      </p:pic>
      <p:sp>
        <p:nvSpPr>
          <p:cNvPr id="5" name="Freeform 4"/>
          <p:cNvSpPr/>
          <p:nvPr/>
        </p:nvSpPr>
        <p:spPr>
          <a:xfrm>
            <a:off x="1874555" y="1269932"/>
            <a:ext cx="55460" cy="1519481"/>
          </a:xfrm>
          <a:custGeom>
            <a:avLst/>
            <a:gdLst>
              <a:gd name="connsiteX0" fmla="*/ 0 w 55460"/>
              <a:gd name="connsiteY0" fmla="*/ 0 h 1519481"/>
              <a:gd name="connsiteX1" fmla="*/ 11092 w 55460"/>
              <a:gd name="connsiteY1" fmla="*/ 632193 h 1519481"/>
              <a:gd name="connsiteX2" fmla="*/ 16638 w 55460"/>
              <a:gd name="connsiteY2" fmla="*/ 726467 h 1519481"/>
              <a:gd name="connsiteX3" fmla="*/ 55460 w 55460"/>
              <a:gd name="connsiteY3" fmla="*/ 770831 h 1519481"/>
              <a:gd name="connsiteX4" fmla="*/ 5546 w 55460"/>
              <a:gd name="connsiteY4" fmla="*/ 793014 h 1519481"/>
              <a:gd name="connsiteX5" fmla="*/ 5546 w 55460"/>
              <a:gd name="connsiteY5" fmla="*/ 793014 h 1519481"/>
              <a:gd name="connsiteX6" fmla="*/ 0 w 55460"/>
              <a:gd name="connsiteY6" fmla="*/ 1513935 h 1519481"/>
              <a:gd name="connsiteX7" fmla="*/ 0 w 55460"/>
              <a:gd name="connsiteY7" fmla="*/ 1519481 h 1519481"/>
              <a:gd name="connsiteX8" fmla="*/ 0 w 55460"/>
              <a:gd name="connsiteY8" fmla="*/ 1519481 h 1519481"/>
              <a:gd name="connsiteX9" fmla="*/ 0 w 55460"/>
              <a:gd name="connsiteY9" fmla="*/ 1519481 h 1519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460" h="1519481">
                <a:moveTo>
                  <a:pt x="0" y="0"/>
                </a:moveTo>
                <a:lnTo>
                  <a:pt x="11092" y="632193"/>
                </a:lnTo>
                <a:lnTo>
                  <a:pt x="16638" y="726467"/>
                </a:lnTo>
                <a:lnTo>
                  <a:pt x="55460" y="770831"/>
                </a:lnTo>
                <a:lnTo>
                  <a:pt x="5546" y="793014"/>
                </a:lnTo>
                <a:lnTo>
                  <a:pt x="5546" y="793014"/>
                </a:lnTo>
                <a:cubicBezTo>
                  <a:pt x="3697" y="1033321"/>
                  <a:pt x="1849" y="1273628"/>
                  <a:pt x="0" y="1513935"/>
                </a:cubicBezTo>
                <a:lnTo>
                  <a:pt x="0" y="1519481"/>
                </a:lnTo>
                <a:lnTo>
                  <a:pt x="0" y="1519481"/>
                </a:lnTo>
                <a:lnTo>
                  <a:pt x="0" y="1519481"/>
                </a:lnTo>
              </a:path>
            </a:pathLst>
          </a:cu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latin typeface="Lato Regular"/>
            </a:endParaRPr>
          </a:p>
        </p:txBody>
      </p:sp>
      <p:cxnSp>
        <p:nvCxnSpPr>
          <p:cNvPr id="18" name="Straight Connector 17"/>
          <p:cNvCxnSpPr/>
          <p:nvPr/>
        </p:nvCxnSpPr>
        <p:spPr>
          <a:xfrm>
            <a:off x="1874555" y="4527907"/>
            <a:ext cx="3558223" cy="0"/>
          </a:xfrm>
          <a:prstGeom prst="line">
            <a:avLst/>
          </a:prstGeom>
          <a:ln w="635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9" name="Rounded Rectangle 18"/>
          <p:cNvSpPr/>
          <p:nvPr/>
        </p:nvSpPr>
        <p:spPr>
          <a:xfrm>
            <a:off x="2268815" y="1260625"/>
            <a:ext cx="719667" cy="719667"/>
          </a:xfrm>
          <a:prstGeom prst="roundRect">
            <a:avLst>
              <a:gd name="adj" fmla="val 588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20" name="Rounded Rectangle 19"/>
          <p:cNvSpPr/>
          <p:nvPr/>
        </p:nvSpPr>
        <p:spPr>
          <a:xfrm>
            <a:off x="3068250" y="1260625"/>
            <a:ext cx="719667" cy="719667"/>
          </a:xfrm>
          <a:prstGeom prst="roundRect">
            <a:avLst>
              <a:gd name="adj" fmla="val 588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21" name="Rounded Rectangle 20"/>
          <p:cNvSpPr/>
          <p:nvPr/>
        </p:nvSpPr>
        <p:spPr>
          <a:xfrm>
            <a:off x="3904122" y="1260625"/>
            <a:ext cx="719667" cy="719667"/>
          </a:xfrm>
          <a:prstGeom prst="roundRect">
            <a:avLst>
              <a:gd name="adj" fmla="val 588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22" name="Rounded Rectangle 21"/>
          <p:cNvSpPr/>
          <p:nvPr/>
        </p:nvSpPr>
        <p:spPr>
          <a:xfrm>
            <a:off x="4703557" y="1260625"/>
            <a:ext cx="719667" cy="719667"/>
          </a:xfrm>
          <a:prstGeom prst="roundRect">
            <a:avLst>
              <a:gd name="adj" fmla="val 588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23" name="Rounded Rectangle 22"/>
          <p:cNvSpPr/>
          <p:nvPr/>
        </p:nvSpPr>
        <p:spPr>
          <a:xfrm>
            <a:off x="2268815" y="2069746"/>
            <a:ext cx="719667" cy="719667"/>
          </a:xfrm>
          <a:prstGeom prst="roundRect">
            <a:avLst>
              <a:gd name="adj" fmla="val 588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24" name="Rounded Rectangle 23"/>
          <p:cNvSpPr/>
          <p:nvPr/>
        </p:nvSpPr>
        <p:spPr>
          <a:xfrm>
            <a:off x="3068250" y="2069746"/>
            <a:ext cx="719667" cy="719667"/>
          </a:xfrm>
          <a:prstGeom prst="roundRect">
            <a:avLst>
              <a:gd name="adj" fmla="val 588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25" name="Rounded Rectangle 24"/>
          <p:cNvSpPr/>
          <p:nvPr/>
        </p:nvSpPr>
        <p:spPr>
          <a:xfrm>
            <a:off x="3904122" y="2069746"/>
            <a:ext cx="719667" cy="719667"/>
          </a:xfrm>
          <a:prstGeom prst="roundRect">
            <a:avLst>
              <a:gd name="adj" fmla="val 5882"/>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26" name="Rounded Rectangle 25"/>
          <p:cNvSpPr/>
          <p:nvPr/>
        </p:nvSpPr>
        <p:spPr>
          <a:xfrm>
            <a:off x="4703557" y="2069746"/>
            <a:ext cx="719667" cy="719667"/>
          </a:xfrm>
          <a:prstGeom prst="roundRect">
            <a:avLst>
              <a:gd name="adj" fmla="val 588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27" name="TextBox 26"/>
          <p:cNvSpPr txBox="1"/>
          <p:nvPr/>
        </p:nvSpPr>
        <p:spPr>
          <a:xfrm>
            <a:off x="2219423" y="1180686"/>
            <a:ext cx="810571" cy="800219"/>
          </a:xfrm>
          <a:prstGeom prst="rect">
            <a:avLst/>
          </a:prstGeom>
          <a:noFill/>
        </p:spPr>
        <p:txBody>
          <a:bodyPr wrap="square" rtlCol="0">
            <a:spAutoFit/>
          </a:bodyPr>
          <a:lstStyle/>
          <a:p>
            <a:pPr algn="ctr">
              <a:lnSpc>
                <a:spcPct val="110000"/>
              </a:lnSpc>
            </a:pPr>
            <a:r>
              <a:rPr lang="cs-CZ" sz="2200" dirty="0" smtClean="0">
                <a:solidFill>
                  <a:schemeClr val="tx2"/>
                </a:solidFill>
                <a:cs typeface="Lato Regular"/>
                <a:hlinkClick r:id="rId5"/>
              </a:rPr>
              <a:t>01</a:t>
            </a:r>
            <a:endParaRPr lang="pt-BR" sz="2200" dirty="0" smtClean="0">
              <a:solidFill>
                <a:schemeClr val="tx2"/>
              </a:solidFill>
              <a:cs typeface="Lato Regular"/>
            </a:endParaRPr>
          </a:p>
          <a:p>
            <a:pPr algn="ctr">
              <a:lnSpc>
                <a:spcPct val="80000"/>
              </a:lnSpc>
            </a:pPr>
            <a:r>
              <a:rPr lang="cs-CZ" sz="650" b="1" dirty="0" smtClean="0">
                <a:cs typeface="Lato Regular"/>
                <a:hlinkClick r:id="rId5"/>
              </a:rPr>
              <a:t>3D MODEL</a:t>
            </a:r>
            <a:endParaRPr lang="pt-BR" sz="650" b="1" dirty="0" smtClean="0">
              <a:cs typeface="Lato Regular"/>
            </a:endParaRPr>
          </a:p>
          <a:p>
            <a:pPr algn="ctr">
              <a:lnSpc>
                <a:spcPct val="90000"/>
              </a:lnSpc>
            </a:pPr>
            <a:r>
              <a:rPr lang="cs-CZ" sz="600" dirty="0" smtClean="0">
                <a:cs typeface="Lato Regular"/>
                <a:hlinkClick r:id="rId5"/>
              </a:rPr>
              <a:t>VÝSTAVBA NÁDRŽE NA KAPALNÁ HNOJIVA</a:t>
            </a:r>
            <a:endParaRPr lang="en-US" sz="600" dirty="0"/>
          </a:p>
        </p:txBody>
      </p:sp>
      <p:sp>
        <p:nvSpPr>
          <p:cNvPr id="31" name="TextBox 30"/>
          <p:cNvSpPr txBox="1"/>
          <p:nvPr/>
        </p:nvSpPr>
        <p:spPr>
          <a:xfrm>
            <a:off x="3852442" y="1180686"/>
            <a:ext cx="810571" cy="794064"/>
          </a:xfrm>
          <a:prstGeom prst="rect">
            <a:avLst/>
          </a:prstGeom>
          <a:noFill/>
        </p:spPr>
        <p:txBody>
          <a:bodyPr wrap="square" rtlCol="0">
            <a:spAutoFit/>
          </a:bodyPr>
          <a:lstStyle/>
          <a:p>
            <a:pPr algn="ctr">
              <a:lnSpc>
                <a:spcPct val="110000"/>
              </a:lnSpc>
            </a:pPr>
            <a:r>
              <a:rPr lang="cs-CZ" sz="2200" dirty="0" smtClean="0">
                <a:solidFill>
                  <a:schemeClr val="tx2"/>
                </a:solidFill>
                <a:cs typeface="Lato Regular"/>
                <a:hlinkClick r:id="rId6"/>
              </a:rPr>
              <a:t>03</a:t>
            </a:r>
            <a:endParaRPr lang="pt-BR" sz="2200" dirty="0" smtClean="0">
              <a:solidFill>
                <a:schemeClr val="tx2"/>
              </a:solidFill>
              <a:cs typeface="Lato Regular"/>
            </a:endParaRPr>
          </a:p>
          <a:p>
            <a:pPr algn="ctr">
              <a:lnSpc>
                <a:spcPct val="80000"/>
              </a:lnSpc>
            </a:pPr>
            <a:r>
              <a:rPr lang="cs-CZ" sz="650" b="1" dirty="0" smtClean="0">
                <a:cs typeface="Lato Regular"/>
                <a:hlinkClick r:id="rId6"/>
              </a:rPr>
              <a:t>NÁDRŽ LOUČANY</a:t>
            </a:r>
            <a:endParaRPr lang="pt-BR" sz="650" b="1" dirty="0" smtClean="0">
              <a:cs typeface="Lato Regular"/>
            </a:endParaRPr>
          </a:p>
          <a:p>
            <a:pPr algn="ctr">
              <a:lnSpc>
                <a:spcPct val="90000"/>
              </a:lnSpc>
            </a:pPr>
            <a:r>
              <a:rPr lang="cs-CZ" sz="600" dirty="0" smtClean="0">
                <a:cs typeface="Lato Regular"/>
                <a:hlinkClick r:id="rId6"/>
              </a:rPr>
              <a:t>VÝSTAVBA DVOU NÁDRŽÍ NA KEJDU V LOUČANECH</a:t>
            </a:r>
            <a:endParaRPr lang="en-US" sz="600" dirty="0"/>
          </a:p>
        </p:txBody>
      </p:sp>
      <p:sp>
        <p:nvSpPr>
          <p:cNvPr id="32" name="TextBox 31"/>
          <p:cNvSpPr txBox="1"/>
          <p:nvPr/>
        </p:nvSpPr>
        <p:spPr>
          <a:xfrm>
            <a:off x="3012626" y="1994539"/>
            <a:ext cx="810571" cy="794064"/>
          </a:xfrm>
          <a:prstGeom prst="rect">
            <a:avLst/>
          </a:prstGeom>
          <a:noFill/>
        </p:spPr>
        <p:txBody>
          <a:bodyPr wrap="square" rtlCol="0">
            <a:spAutoFit/>
          </a:bodyPr>
          <a:lstStyle/>
          <a:p>
            <a:pPr algn="ctr">
              <a:lnSpc>
                <a:spcPct val="110000"/>
              </a:lnSpc>
            </a:pPr>
            <a:r>
              <a:rPr lang="cs-CZ" sz="2200" dirty="0" smtClean="0">
                <a:solidFill>
                  <a:schemeClr val="tx2"/>
                </a:solidFill>
                <a:cs typeface="Lato Regular"/>
                <a:hlinkClick r:id="rId7"/>
              </a:rPr>
              <a:t>06</a:t>
            </a:r>
            <a:endParaRPr lang="pt-BR" sz="2200" dirty="0" smtClean="0">
              <a:solidFill>
                <a:schemeClr val="tx2"/>
              </a:solidFill>
              <a:cs typeface="Lato Regular"/>
            </a:endParaRPr>
          </a:p>
          <a:p>
            <a:pPr algn="ctr">
              <a:lnSpc>
                <a:spcPct val="80000"/>
              </a:lnSpc>
            </a:pPr>
            <a:r>
              <a:rPr lang="cs-CZ" sz="650" b="1" dirty="0" smtClean="0">
                <a:cs typeface="Lato Regular"/>
                <a:hlinkClick r:id="rId7"/>
              </a:rPr>
              <a:t>STAVBA STŘECHY</a:t>
            </a:r>
            <a:endParaRPr lang="pt-BR" sz="650" b="1" dirty="0" smtClean="0">
              <a:cs typeface="Lato Regular"/>
            </a:endParaRPr>
          </a:p>
          <a:p>
            <a:pPr algn="ctr">
              <a:lnSpc>
                <a:spcPct val="90000"/>
              </a:lnSpc>
            </a:pPr>
            <a:r>
              <a:rPr lang="cs-CZ" sz="600" dirty="0" smtClean="0">
                <a:cs typeface="Lato Regular"/>
                <a:hlinkClick r:id="rId7"/>
              </a:rPr>
              <a:t>FOTOSLIDESHOW VÝSTAVBY STŘECHY SILA</a:t>
            </a:r>
            <a:endParaRPr lang="en-US" sz="600" dirty="0"/>
          </a:p>
        </p:txBody>
      </p:sp>
      <p:sp>
        <p:nvSpPr>
          <p:cNvPr id="33" name="TextBox 32"/>
          <p:cNvSpPr txBox="1"/>
          <p:nvPr/>
        </p:nvSpPr>
        <p:spPr>
          <a:xfrm>
            <a:off x="4660090" y="1994539"/>
            <a:ext cx="810571" cy="794064"/>
          </a:xfrm>
          <a:prstGeom prst="rect">
            <a:avLst/>
          </a:prstGeom>
          <a:noFill/>
        </p:spPr>
        <p:txBody>
          <a:bodyPr wrap="square" rtlCol="0">
            <a:spAutoFit/>
          </a:bodyPr>
          <a:lstStyle/>
          <a:p>
            <a:pPr algn="ctr">
              <a:lnSpc>
                <a:spcPct val="110000"/>
              </a:lnSpc>
            </a:pPr>
            <a:r>
              <a:rPr lang="cs-CZ" sz="2200" dirty="0" smtClean="0">
                <a:solidFill>
                  <a:schemeClr val="tx2"/>
                </a:solidFill>
                <a:cs typeface="Lato Regular"/>
                <a:hlinkClick r:id="rId8"/>
              </a:rPr>
              <a:t>08</a:t>
            </a:r>
            <a:endParaRPr lang="pt-BR" sz="2200" dirty="0" smtClean="0">
              <a:solidFill>
                <a:schemeClr val="tx2"/>
              </a:solidFill>
              <a:cs typeface="Lato Regular"/>
            </a:endParaRPr>
          </a:p>
          <a:p>
            <a:pPr algn="ctr">
              <a:lnSpc>
                <a:spcPct val="80000"/>
              </a:lnSpc>
            </a:pPr>
            <a:r>
              <a:rPr lang="cs-CZ" sz="650" b="1" dirty="0" smtClean="0">
                <a:cs typeface="Lato Regular"/>
                <a:hlinkClick r:id="rId8"/>
              </a:rPr>
              <a:t>NÁDRŽ LOUČANY</a:t>
            </a:r>
            <a:endParaRPr lang="pt-BR" sz="650" b="1" dirty="0" smtClean="0">
              <a:cs typeface="Lato Regular"/>
            </a:endParaRPr>
          </a:p>
          <a:p>
            <a:pPr algn="ctr">
              <a:lnSpc>
                <a:spcPct val="90000"/>
              </a:lnSpc>
            </a:pPr>
            <a:r>
              <a:rPr lang="cs-CZ" sz="600" dirty="0" smtClean="0">
                <a:cs typeface="Lato Regular"/>
                <a:hlinkClick r:id="rId8"/>
              </a:rPr>
              <a:t>VIDEOPREZENTACE VÝSTAVBY NÁDRŽÍ NA KEJDU</a:t>
            </a:r>
            <a:endParaRPr lang="en-US" sz="600" dirty="0"/>
          </a:p>
        </p:txBody>
      </p:sp>
      <p:sp>
        <p:nvSpPr>
          <p:cNvPr id="34" name="TextBox 33"/>
          <p:cNvSpPr txBox="1"/>
          <p:nvPr/>
        </p:nvSpPr>
        <p:spPr>
          <a:xfrm>
            <a:off x="4660090" y="1183878"/>
            <a:ext cx="810571" cy="800219"/>
          </a:xfrm>
          <a:prstGeom prst="rect">
            <a:avLst/>
          </a:prstGeom>
          <a:noFill/>
        </p:spPr>
        <p:txBody>
          <a:bodyPr wrap="square" rtlCol="0">
            <a:spAutoFit/>
          </a:bodyPr>
          <a:lstStyle/>
          <a:p>
            <a:pPr algn="ctr">
              <a:lnSpc>
                <a:spcPct val="110000"/>
              </a:lnSpc>
            </a:pPr>
            <a:r>
              <a:rPr lang="cs-CZ" sz="2200" dirty="0" smtClean="0">
                <a:solidFill>
                  <a:schemeClr val="bg2">
                    <a:lumMod val="60000"/>
                    <a:lumOff val="40000"/>
                  </a:schemeClr>
                </a:solidFill>
                <a:cs typeface="Lato Regular"/>
                <a:hlinkClick r:id="rId9"/>
              </a:rPr>
              <a:t>04</a:t>
            </a:r>
            <a:endParaRPr lang="pt-BR" sz="2200" dirty="0" smtClean="0">
              <a:solidFill>
                <a:schemeClr val="bg2">
                  <a:lumMod val="60000"/>
                  <a:lumOff val="40000"/>
                </a:schemeClr>
              </a:solidFill>
              <a:cs typeface="Lato Regular"/>
            </a:endParaRPr>
          </a:p>
          <a:p>
            <a:pPr algn="ctr">
              <a:lnSpc>
                <a:spcPct val="80000"/>
              </a:lnSpc>
            </a:pPr>
            <a:r>
              <a:rPr lang="cs-CZ" sz="650" b="1" dirty="0" smtClean="0">
                <a:solidFill>
                  <a:schemeClr val="bg1"/>
                </a:solidFill>
                <a:cs typeface="Lato Regular"/>
                <a:hlinkClick r:id="rId9"/>
              </a:rPr>
              <a:t>REFERENCE</a:t>
            </a:r>
            <a:endParaRPr lang="pt-BR" sz="650" b="1" dirty="0" smtClean="0">
              <a:solidFill>
                <a:schemeClr val="bg1"/>
              </a:solidFill>
              <a:cs typeface="Lato Regular"/>
            </a:endParaRPr>
          </a:p>
          <a:p>
            <a:pPr algn="ctr">
              <a:lnSpc>
                <a:spcPct val="90000"/>
              </a:lnSpc>
            </a:pPr>
            <a:r>
              <a:rPr lang="cs-CZ" sz="600" dirty="0" smtClean="0">
                <a:solidFill>
                  <a:schemeClr val="bg1"/>
                </a:solidFill>
                <a:cs typeface="Lato Regular"/>
                <a:hlinkClick r:id="rId9"/>
              </a:rPr>
              <a:t>MALÝ PRŮŘEZ REFERENČNÍMI STAVBAMI</a:t>
            </a:r>
            <a:endParaRPr lang="en-US" sz="600" dirty="0">
              <a:solidFill>
                <a:schemeClr val="bg1"/>
              </a:solidFill>
            </a:endParaRPr>
          </a:p>
        </p:txBody>
      </p:sp>
      <p:sp>
        <p:nvSpPr>
          <p:cNvPr id="35" name="TextBox 34"/>
          <p:cNvSpPr txBox="1"/>
          <p:nvPr/>
        </p:nvSpPr>
        <p:spPr>
          <a:xfrm>
            <a:off x="3023626" y="1183878"/>
            <a:ext cx="810571" cy="818686"/>
          </a:xfrm>
          <a:prstGeom prst="rect">
            <a:avLst/>
          </a:prstGeom>
          <a:noFill/>
        </p:spPr>
        <p:txBody>
          <a:bodyPr wrap="square" rtlCol="0">
            <a:spAutoFit/>
          </a:bodyPr>
          <a:lstStyle/>
          <a:p>
            <a:pPr algn="ctr">
              <a:lnSpc>
                <a:spcPct val="110000"/>
              </a:lnSpc>
            </a:pPr>
            <a:r>
              <a:rPr lang="cs-CZ" sz="2200" dirty="0" smtClean="0">
                <a:solidFill>
                  <a:schemeClr val="bg2">
                    <a:lumMod val="60000"/>
                    <a:lumOff val="40000"/>
                  </a:schemeClr>
                </a:solidFill>
                <a:cs typeface="Lato Regular"/>
                <a:hlinkClick r:id="rId10"/>
              </a:rPr>
              <a:t>02</a:t>
            </a:r>
            <a:endParaRPr lang="pt-BR" sz="2200" dirty="0" smtClean="0">
              <a:solidFill>
                <a:schemeClr val="bg2">
                  <a:lumMod val="60000"/>
                  <a:lumOff val="40000"/>
                </a:schemeClr>
              </a:solidFill>
              <a:cs typeface="Lato Regular"/>
            </a:endParaRPr>
          </a:p>
          <a:p>
            <a:pPr algn="ctr">
              <a:lnSpc>
                <a:spcPct val="80000"/>
              </a:lnSpc>
            </a:pPr>
            <a:r>
              <a:rPr lang="cs-CZ" sz="650" b="1" dirty="0" smtClean="0">
                <a:solidFill>
                  <a:schemeClr val="bg1"/>
                </a:solidFill>
                <a:cs typeface="Lato Regular"/>
                <a:hlinkClick r:id="rId10"/>
              </a:rPr>
              <a:t>NÁDRŽ LUBINA</a:t>
            </a:r>
            <a:endParaRPr lang="pt-BR" sz="650" b="1" dirty="0" smtClean="0">
              <a:solidFill>
                <a:schemeClr val="bg1"/>
              </a:solidFill>
              <a:cs typeface="Lato Regular"/>
            </a:endParaRPr>
          </a:p>
          <a:p>
            <a:pPr algn="ctr">
              <a:lnSpc>
                <a:spcPct val="90000"/>
              </a:lnSpc>
            </a:pPr>
            <a:r>
              <a:rPr lang="cs-CZ" sz="600" dirty="0" smtClean="0">
                <a:solidFill>
                  <a:schemeClr val="bg1"/>
                </a:solidFill>
                <a:cs typeface="Lato Regular"/>
                <a:hlinkClick r:id="rId10"/>
              </a:rPr>
              <a:t>VÝSTAVBA NÁDRŽE NA KEJDU </a:t>
            </a:r>
          </a:p>
          <a:p>
            <a:pPr algn="ctr">
              <a:lnSpc>
                <a:spcPct val="110000"/>
              </a:lnSpc>
            </a:pPr>
            <a:r>
              <a:rPr lang="cs-CZ" sz="600" dirty="0" smtClean="0">
                <a:solidFill>
                  <a:schemeClr val="bg1"/>
                </a:solidFill>
                <a:cs typeface="Lato Regular"/>
                <a:hlinkClick r:id="rId10"/>
              </a:rPr>
              <a:t>V LUBINĚ</a:t>
            </a:r>
            <a:endParaRPr lang="en-US" sz="600" dirty="0">
              <a:solidFill>
                <a:schemeClr val="bg1"/>
              </a:solidFill>
            </a:endParaRPr>
          </a:p>
        </p:txBody>
      </p:sp>
      <p:sp>
        <p:nvSpPr>
          <p:cNvPr id="36" name="TextBox 35"/>
          <p:cNvSpPr txBox="1"/>
          <p:nvPr/>
        </p:nvSpPr>
        <p:spPr>
          <a:xfrm>
            <a:off x="3823196" y="2003420"/>
            <a:ext cx="880361" cy="798680"/>
          </a:xfrm>
          <a:prstGeom prst="rect">
            <a:avLst/>
          </a:prstGeom>
          <a:noFill/>
        </p:spPr>
        <p:txBody>
          <a:bodyPr wrap="square" rtlCol="0">
            <a:spAutoFit/>
          </a:bodyPr>
          <a:lstStyle/>
          <a:p>
            <a:pPr algn="ctr">
              <a:lnSpc>
                <a:spcPct val="110000"/>
              </a:lnSpc>
            </a:pPr>
            <a:r>
              <a:rPr lang="cs-CZ" sz="2200" dirty="0" smtClean="0">
                <a:solidFill>
                  <a:schemeClr val="bg2">
                    <a:lumMod val="60000"/>
                    <a:lumOff val="40000"/>
                  </a:schemeClr>
                </a:solidFill>
                <a:cs typeface="Lato Regular"/>
                <a:hlinkClick r:id="rId11"/>
              </a:rPr>
              <a:t>07</a:t>
            </a:r>
            <a:endParaRPr lang="pt-BR" sz="2200" dirty="0" smtClean="0">
              <a:solidFill>
                <a:schemeClr val="bg2">
                  <a:lumMod val="60000"/>
                  <a:lumOff val="40000"/>
                </a:schemeClr>
              </a:solidFill>
              <a:cs typeface="Lato Regular"/>
            </a:endParaRPr>
          </a:p>
          <a:p>
            <a:pPr algn="ctr">
              <a:lnSpc>
                <a:spcPct val="80000"/>
              </a:lnSpc>
            </a:pPr>
            <a:r>
              <a:rPr lang="cs-CZ" sz="650" b="1" dirty="0" smtClean="0">
                <a:solidFill>
                  <a:schemeClr val="bg1"/>
                </a:solidFill>
                <a:cs typeface="Lato Regular"/>
                <a:hlinkClick r:id="rId11"/>
              </a:rPr>
              <a:t>LIKVIDACE</a:t>
            </a:r>
            <a:endParaRPr lang="pt-BR" sz="650" b="1" dirty="0" smtClean="0">
              <a:solidFill>
                <a:schemeClr val="bg1"/>
              </a:solidFill>
              <a:cs typeface="Lato Regular"/>
            </a:endParaRPr>
          </a:p>
          <a:p>
            <a:pPr algn="ctr"/>
            <a:r>
              <a:rPr lang="cs-CZ" sz="550" dirty="0" smtClean="0">
                <a:solidFill>
                  <a:schemeClr val="bg1"/>
                </a:solidFill>
                <a:cs typeface="Lato Regular"/>
                <a:hlinkClick r:id="rId11"/>
              </a:rPr>
              <a:t>DEMOLICE A LIKVIDACE  TECHNOLOGICKÝCH CELKŮ</a:t>
            </a:r>
            <a:endParaRPr lang="en-US" sz="550" dirty="0">
              <a:solidFill>
                <a:schemeClr val="bg1"/>
              </a:solidFill>
            </a:endParaRPr>
          </a:p>
        </p:txBody>
      </p:sp>
      <p:sp>
        <p:nvSpPr>
          <p:cNvPr id="37" name="TextBox 36"/>
          <p:cNvSpPr txBox="1"/>
          <p:nvPr/>
        </p:nvSpPr>
        <p:spPr>
          <a:xfrm>
            <a:off x="2233202" y="2003420"/>
            <a:ext cx="810571" cy="800219"/>
          </a:xfrm>
          <a:prstGeom prst="rect">
            <a:avLst/>
          </a:prstGeom>
          <a:noFill/>
        </p:spPr>
        <p:txBody>
          <a:bodyPr wrap="square" rtlCol="0">
            <a:spAutoFit/>
          </a:bodyPr>
          <a:lstStyle/>
          <a:p>
            <a:pPr algn="ctr">
              <a:lnSpc>
                <a:spcPct val="110000"/>
              </a:lnSpc>
            </a:pPr>
            <a:r>
              <a:rPr lang="cs-CZ" sz="2200" dirty="0" smtClean="0">
                <a:solidFill>
                  <a:schemeClr val="bg2">
                    <a:lumMod val="60000"/>
                    <a:lumOff val="40000"/>
                  </a:schemeClr>
                </a:solidFill>
                <a:cs typeface="Lato Regular"/>
                <a:hlinkClick r:id="rId12"/>
              </a:rPr>
              <a:t>05</a:t>
            </a:r>
            <a:endParaRPr lang="pt-BR" sz="2200" dirty="0" smtClean="0">
              <a:solidFill>
                <a:schemeClr val="bg2">
                  <a:lumMod val="60000"/>
                  <a:lumOff val="40000"/>
                </a:schemeClr>
              </a:solidFill>
              <a:cs typeface="Lato Regular"/>
            </a:endParaRPr>
          </a:p>
          <a:p>
            <a:pPr algn="ctr">
              <a:lnSpc>
                <a:spcPct val="80000"/>
              </a:lnSpc>
            </a:pPr>
            <a:r>
              <a:rPr lang="cs-CZ" sz="650" b="1" dirty="0" smtClean="0">
                <a:solidFill>
                  <a:schemeClr val="bg1"/>
                </a:solidFill>
                <a:cs typeface="Lato Regular"/>
                <a:hlinkClick r:id="rId12"/>
              </a:rPr>
              <a:t>REFERENCE</a:t>
            </a:r>
            <a:endParaRPr lang="pt-BR" sz="650" b="1" dirty="0" smtClean="0">
              <a:solidFill>
                <a:schemeClr val="bg1"/>
              </a:solidFill>
              <a:cs typeface="Lato Regular"/>
            </a:endParaRPr>
          </a:p>
          <a:p>
            <a:pPr algn="ctr">
              <a:lnSpc>
                <a:spcPct val="90000"/>
              </a:lnSpc>
            </a:pPr>
            <a:r>
              <a:rPr lang="cs-CZ" sz="600" dirty="0" smtClean="0">
                <a:solidFill>
                  <a:schemeClr val="bg1"/>
                </a:solidFill>
                <a:hlinkClick r:id="rId12"/>
              </a:rPr>
              <a:t>FOTOSLIDESHOW REFERENČNÍCH STAVEB</a:t>
            </a:r>
            <a:endParaRPr lang="en-US" sz="600" dirty="0">
              <a:solidFill>
                <a:schemeClr val="bg1"/>
              </a:solidFill>
            </a:endParaRPr>
          </a:p>
        </p:txBody>
      </p:sp>
      <p:sp>
        <p:nvSpPr>
          <p:cNvPr id="39" name="TextBox 38"/>
          <p:cNvSpPr txBox="1"/>
          <p:nvPr/>
        </p:nvSpPr>
        <p:spPr>
          <a:xfrm>
            <a:off x="2182928" y="3362119"/>
            <a:ext cx="2808171" cy="1040285"/>
          </a:xfrm>
          <a:prstGeom prst="rect">
            <a:avLst/>
          </a:prstGeom>
          <a:noFill/>
        </p:spPr>
        <p:txBody>
          <a:bodyPr wrap="square" rtlCol="0">
            <a:spAutoFit/>
          </a:bodyPr>
          <a:lstStyle/>
          <a:p>
            <a:pPr marL="171450" indent="-171450">
              <a:lnSpc>
                <a:spcPct val="110000"/>
              </a:lnSpc>
              <a:buFont typeface="Arial"/>
              <a:buChar char="•"/>
            </a:pPr>
            <a:r>
              <a:rPr lang="cs-CZ" sz="800" b="1" dirty="0" smtClean="0">
                <a:solidFill>
                  <a:schemeClr val="bg1"/>
                </a:solidFill>
                <a:cs typeface="Lato Regular"/>
                <a:hlinkClick r:id="rId13"/>
              </a:rPr>
              <a:t>VŠEOBECNÝ KATALOG MORKUS MORAVA s.r.o.</a:t>
            </a:r>
            <a:endParaRPr lang="pt-BR" sz="800" b="1" dirty="0" smtClean="0">
              <a:solidFill>
                <a:schemeClr val="bg1"/>
              </a:solidFill>
              <a:cs typeface="Lato Regular"/>
            </a:endParaRPr>
          </a:p>
          <a:p>
            <a:pPr marL="171450" indent="-171450">
              <a:lnSpc>
                <a:spcPct val="110000"/>
              </a:lnSpc>
              <a:buFont typeface="Arial"/>
              <a:buChar char="•"/>
            </a:pPr>
            <a:r>
              <a:rPr lang="cs-CZ" sz="800" b="1" dirty="0" smtClean="0">
                <a:solidFill>
                  <a:schemeClr val="bg1"/>
                </a:solidFill>
                <a:cs typeface="Lato Regular"/>
                <a:hlinkClick r:id="rId14"/>
              </a:rPr>
              <a:t>OPRAVY A RENOVACE NÁDRŽÍ, SILA A ZÁSOBNÍKŮ</a:t>
            </a:r>
            <a:endParaRPr lang="pt-BR" sz="800" b="1" dirty="0" smtClean="0">
              <a:solidFill>
                <a:schemeClr val="bg1"/>
              </a:solidFill>
              <a:cs typeface="Lato Regular"/>
            </a:endParaRPr>
          </a:p>
          <a:p>
            <a:pPr marL="171450" indent="-171450">
              <a:lnSpc>
                <a:spcPct val="110000"/>
              </a:lnSpc>
              <a:buFont typeface="Arial"/>
              <a:buChar char="•"/>
            </a:pPr>
            <a:r>
              <a:rPr lang="cs-CZ" sz="800" b="1" dirty="0" smtClean="0">
                <a:solidFill>
                  <a:schemeClr val="bg1"/>
                </a:solidFill>
                <a:cs typeface="Lato Regular"/>
                <a:hlinkClick r:id="rId15"/>
              </a:rPr>
              <a:t>DODÁVANÉ TECHNOLOGIE K SMALTOVANÝM NÁDRŽÍM</a:t>
            </a:r>
            <a:endParaRPr lang="pt-BR" sz="800" b="1" dirty="0" smtClean="0">
              <a:solidFill>
                <a:schemeClr val="bg1"/>
              </a:solidFill>
              <a:cs typeface="Lato Regular"/>
            </a:endParaRPr>
          </a:p>
          <a:p>
            <a:pPr marL="171450" indent="-171450">
              <a:lnSpc>
                <a:spcPct val="110000"/>
              </a:lnSpc>
              <a:buFont typeface="Arial"/>
              <a:buChar char="•"/>
            </a:pPr>
            <a:r>
              <a:rPr lang="cs-CZ" sz="800" b="1" dirty="0" smtClean="0">
                <a:solidFill>
                  <a:schemeClr val="bg1"/>
                </a:solidFill>
                <a:cs typeface="Lato Regular"/>
                <a:hlinkClick r:id="rId16"/>
              </a:rPr>
              <a:t>REFERENČNÍ STAVBY SIL, NÁDRŽÍ A ZÁSOBNÍKŮ</a:t>
            </a:r>
            <a:endParaRPr lang="pt-BR" sz="800" b="1" dirty="0" smtClean="0">
              <a:solidFill>
                <a:schemeClr val="bg1"/>
              </a:solidFill>
              <a:cs typeface="Lato Regular"/>
            </a:endParaRPr>
          </a:p>
          <a:p>
            <a:pPr marL="171450" indent="-171450">
              <a:lnSpc>
                <a:spcPct val="110000"/>
              </a:lnSpc>
              <a:buFont typeface="Arial"/>
              <a:buChar char="•"/>
            </a:pPr>
            <a:r>
              <a:rPr lang="cs-CZ" sz="800" b="1" dirty="0" smtClean="0">
                <a:solidFill>
                  <a:schemeClr val="bg1"/>
                </a:solidFill>
                <a:cs typeface="Lato Regular"/>
                <a:hlinkClick r:id="rId17"/>
              </a:rPr>
              <a:t>RENOVOVANÉ HALY</a:t>
            </a:r>
            <a:endParaRPr lang="cs-CZ" sz="800" b="1" dirty="0" smtClean="0">
              <a:solidFill>
                <a:schemeClr val="bg1"/>
              </a:solidFill>
              <a:cs typeface="Lato Regular"/>
            </a:endParaRPr>
          </a:p>
          <a:p>
            <a:pPr marL="171450" indent="-171450">
              <a:lnSpc>
                <a:spcPct val="110000"/>
              </a:lnSpc>
              <a:buFont typeface="Arial"/>
              <a:buChar char="•"/>
            </a:pPr>
            <a:r>
              <a:rPr lang="cs-CZ" sz="800" b="1" dirty="0" smtClean="0">
                <a:solidFill>
                  <a:schemeClr val="bg1"/>
                </a:solidFill>
                <a:hlinkClick r:id="rId18"/>
              </a:rPr>
              <a:t>LIKVIDACE TECHNOLOGICKÝCH CELKŮ</a:t>
            </a:r>
            <a:endParaRPr lang="cs-CZ" sz="800" b="1" dirty="0" smtClean="0">
              <a:solidFill>
                <a:schemeClr val="bg1"/>
              </a:solidFill>
            </a:endParaRPr>
          </a:p>
          <a:p>
            <a:pPr marL="171450" indent="-171450">
              <a:lnSpc>
                <a:spcPct val="110000"/>
              </a:lnSpc>
              <a:buFont typeface="Arial"/>
              <a:buChar char="•"/>
            </a:pPr>
            <a:r>
              <a:rPr lang="cs-CZ" sz="800" b="1" dirty="0" smtClean="0">
                <a:solidFill>
                  <a:schemeClr val="bg1"/>
                </a:solidFill>
                <a:hlinkClick r:id="rId19"/>
              </a:rPr>
              <a:t>LAMINÁTOVÉ ZÁSOBNÍKY</a:t>
            </a:r>
            <a:endParaRPr lang="en-US" sz="800" b="1" dirty="0">
              <a:solidFill>
                <a:schemeClr val="bg1"/>
              </a:solidFill>
            </a:endParaRPr>
          </a:p>
        </p:txBody>
      </p:sp>
      <p:sp>
        <p:nvSpPr>
          <p:cNvPr id="40" name="TextBox 39"/>
          <p:cNvSpPr txBox="1"/>
          <p:nvPr/>
        </p:nvSpPr>
        <p:spPr>
          <a:xfrm>
            <a:off x="1787792" y="4530109"/>
            <a:ext cx="3682869" cy="363176"/>
          </a:xfrm>
          <a:prstGeom prst="rect">
            <a:avLst/>
          </a:prstGeom>
          <a:noFill/>
        </p:spPr>
        <p:txBody>
          <a:bodyPr wrap="square" rtlCol="0">
            <a:spAutoFit/>
          </a:bodyPr>
          <a:lstStyle/>
          <a:p>
            <a:pPr>
              <a:lnSpc>
                <a:spcPct val="110000"/>
              </a:lnSpc>
            </a:pPr>
            <a:r>
              <a:rPr lang="cs-CZ" sz="800" dirty="0" smtClean="0">
                <a:solidFill>
                  <a:schemeClr val="accent3">
                    <a:lumMod val="40000"/>
                    <a:lumOff val="60000"/>
                  </a:schemeClr>
                </a:solidFill>
              </a:rPr>
              <a:t>Pro zobrazení referenčních videí a fotogalerií je zapotřebí aby bylo funkční internetové připojení !</a:t>
            </a:r>
            <a:endParaRPr lang="en-US" sz="800" dirty="0">
              <a:solidFill>
                <a:schemeClr val="accent3">
                  <a:lumMod val="40000"/>
                  <a:lumOff val="60000"/>
                </a:schemeClr>
              </a:solidFill>
            </a:endParaRPr>
          </a:p>
        </p:txBody>
      </p:sp>
      <p:grpSp>
        <p:nvGrpSpPr>
          <p:cNvPr id="28" name="Group 13"/>
          <p:cNvGrpSpPr/>
          <p:nvPr/>
        </p:nvGrpSpPr>
        <p:grpSpPr>
          <a:xfrm>
            <a:off x="6945008" y="315195"/>
            <a:ext cx="1629030" cy="246221"/>
            <a:chOff x="6945008" y="315195"/>
            <a:chExt cx="1629030" cy="246221"/>
          </a:xfrm>
        </p:grpSpPr>
        <p:pic>
          <p:nvPicPr>
            <p:cNvPr id="29" name="Picture 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30" name="TextBox 10"/>
            <p:cNvSpPr txBox="1"/>
            <p:nvPr/>
          </p:nvSpPr>
          <p:spPr>
            <a:xfrm>
              <a:off x="6945008" y="330116"/>
              <a:ext cx="979715"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REFERENCE</a:t>
              </a:r>
              <a:endParaRPr lang="pt-BR" sz="800" b="1" dirty="0" smtClean="0">
                <a:solidFill>
                  <a:schemeClr val="bg1">
                    <a:lumMod val="50000"/>
                  </a:schemeClr>
                </a:solidFill>
                <a:cs typeface="Lato Regular"/>
              </a:endParaRPr>
            </a:p>
          </p:txBody>
        </p:sp>
        <p:grpSp>
          <p:nvGrpSpPr>
            <p:cNvPr id="38" name="Group 12"/>
            <p:cNvGrpSpPr/>
            <p:nvPr/>
          </p:nvGrpSpPr>
          <p:grpSpPr>
            <a:xfrm>
              <a:off x="7895305" y="315195"/>
              <a:ext cx="433175" cy="246221"/>
              <a:chOff x="7948826" y="605866"/>
              <a:chExt cx="433175" cy="246221"/>
            </a:xfrm>
          </p:grpSpPr>
          <p:grpSp>
            <p:nvGrpSpPr>
              <p:cNvPr id="42" name="Group 7"/>
              <p:cNvGrpSpPr/>
              <p:nvPr/>
            </p:nvGrpSpPr>
            <p:grpSpPr>
              <a:xfrm rot="10800000">
                <a:off x="7948826" y="652835"/>
                <a:ext cx="360604" cy="172975"/>
                <a:chOff x="1984744" y="697023"/>
                <a:chExt cx="667488" cy="383291"/>
              </a:xfrm>
            </p:grpSpPr>
            <p:sp>
              <p:nvSpPr>
                <p:cNvPr id="44"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43"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31</a:t>
                </a:r>
                <a:endParaRPr lang="pt-BR" sz="1000" b="1" dirty="0" smtClean="0">
                  <a:solidFill>
                    <a:schemeClr val="bg1"/>
                  </a:solidFill>
                  <a:cs typeface="Lato Regular"/>
                </a:endParaRPr>
              </a:p>
            </p:txBody>
          </p:sp>
        </p:grpSp>
      </p:grpSp>
      <p:sp>
        <p:nvSpPr>
          <p:cNvPr id="46" name="TextBox 15"/>
          <p:cNvSpPr txBox="1"/>
          <p:nvPr/>
        </p:nvSpPr>
        <p:spPr>
          <a:xfrm>
            <a:off x="2268815" y="3089471"/>
            <a:ext cx="1041284" cy="252826"/>
          </a:xfrm>
          <a:prstGeom prst="rect">
            <a:avLst/>
          </a:prstGeom>
          <a:noFill/>
        </p:spPr>
        <p:txBody>
          <a:bodyPr wrap="square" rtlCol="0">
            <a:spAutoFit/>
          </a:bodyPr>
          <a:lstStyle/>
          <a:p>
            <a:pPr>
              <a:lnSpc>
                <a:spcPct val="70000"/>
              </a:lnSpc>
            </a:pPr>
            <a:r>
              <a:rPr lang="cs-CZ" sz="1400" b="1" dirty="0" smtClean="0">
                <a:solidFill>
                  <a:schemeClr val="bg1"/>
                </a:solidFill>
                <a:cs typeface="Lato Black"/>
              </a:rPr>
              <a:t>KATALOGY</a:t>
            </a:r>
            <a:endParaRPr lang="pt-BR" sz="1400" b="1" dirty="0" smtClean="0">
              <a:solidFill>
                <a:schemeClr val="bg1"/>
              </a:solidFill>
              <a:cs typeface="Lato Black"/>
            </a:endParaRPr>
          </a:p>
        </p:txBody>
      </p:sp>
    </p:spTree>
    <p:extLst>
      <p:ext uri="{BB962C8B-B14F-4D97-AF65-F5344CB8AC3E}">
        <p14:creationId xmlns:p14="http://schemas.microsoft.com/office/powerpoint/2010/main" val="12660409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par>
                                <p:cTn id="16" presetID="53"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left)">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 calcmode="lin" valueType="num">
                                      <p:cBhvr>
                                        <p:cTn id="38" dur="500" fill="hold"/>
                                        <p:tgtEl>
                                          <p:spTgt spid="27"/>
                                        </p:tgtEl>
                                        <p:attrNameLst>
                                          <p:attrName>ppt_w</p:attrName>
                                        </p:attrNameLst>
                                      </p:cBhvr>
                                      <p:tavLst>
                                        <p:tav tm="0">
                                          <p:val>
                                            <p:fltVal val="0"/>
                                          </p:val>
                                        </p:tav>
                                        <p:tav tm="100000">
                                          <p:val>
                                            <p:strVal val="#ppt_w"/>
                                          </p:val>
                                        </p:tav>
                                      </p:tavLst>
                                    </p:anim>
                                    <p:anim calcmode="lin" valueType="num">
                                      <p:cBhvr>
                                        <p:cTn id="39" dur="500" fill="hold"/>
                                        <p:tgtEl>
                                          <p:spTgt spid="27"/>
                                        </p:tgtEl>
                                        <p:attrNameLst>
                                          <p:attrName>ppt_h</p:attrName>
                                        </p:attrNameLst>
                                      </p:cBhvr>
                                      <p:tavLst>
                                        <p:tav tm="0">
                                          <p:val>
                                            <p:fltVal val="0"/>
                                          </p:val>
                                        </p:tav>
                                        <p:tav tm="100000">
                                          <p:val>
                                            <p:strVal val="#ppt_h"/>
                                          </p:val>
                                        </p:tav>
                                      </p:tavLst>
                                    </p:anim>
                                    <p:animEffect transition="in" filter="fade">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strips(downLeft)">
                                      <p:cBhvr>
                                        <p:cTn id="45" dur="500"/>
                                        <p:tgtEl>
                                          <p:spTgt spid="20"/>
                                        </p:tgtEl>
                                      </p:cBhvr>
                                    </p:animEffect>
                                  </p:childTnLst>
                                </p:cTn>
                              </p:par>
                              <p:par>
                                <p:cTn id="46" presetID="18" presetClass="entr" presetSubtype="12"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strips(downLeft)">
                                      <p:cBhvr>
                                        <p:cTn id="48" dur="5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left)">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ipe(right)">
                                      <p:cBhvr>
                                        <p:cTn id="61" dur="500"/>
                                        <p:tgtEl>
                                          <p:spTgt spid="22"/>
                                        </p:tgtEl>
                                      </p:cBhvr>
                                    </p:animEffect>
                                  </p:childTnLst>
                                </p:cTn>
                              </p:par>
                              <p:par>
                                <p:cTn id="62" presetID="22" presetClass="entr" presetSubtype="2"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right)">
                                      <p:cBhvr>
                                        <p:cTn id="64" dur="500"/>
                                        <p:tgtEl>
                                          <p:spTgt spid="34"/>
                                        </p:tgtEl>
                                      </p:cBhvr>
                                    </p:animEffect>
                                  </p:childTnLst>
                                </p:cTn>
                              </p:par>
                            </p:childTnLst>
                          </p:cTn>
                        </p:par>
                      </p:childTnLst>
                    </p:cTn>
                  </p:par>
                  <p:par>
                    <p:cTn id="65" fill="hold">
                      <p:stCondLst>
                        <p:cond delay="indefinite"/>
                      </p:stCondLst>
                      <p:childTnLst>
                        <p:par>
                          <p:cTn id="66" fill="hold">
                            <p:stCondLst>
                              <p:cond delay="0"/>
                            </p:stCondLst>
                            <p:childTnLst>
                              <p:par>
                                <p:cTn id="67" presetID="18" presetClass="entr" presetSubtype="12"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strips(downLeft)">
                                      <p:cBhvr>
                                        <p:cTn id="69" dur="500"/>
                                        <p:tgtEl>
                                          <p:spTgt spid="23"/>
                                        </p:tgtEl>
                                      </p:cBhvr>
                                    </p:animEffect>
                                  </p:childTnLst>
                                </p:cTn>
                              </p:par>
                              <p:par>
                                <p:cTn id="70" presetID="18" presetClass="entr" presetSubtype="12" fill="hold" grpId="0"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strips(downLeft)">
                                      <p:cBhvr>
                                        <p:cTn id="72" dur="500"/>
                                        <p:tgtEl>
                                          <p:spTgt spid="37"/>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p:cTn id="77" dur="500" fill="hold"/>
                                        <p:tgtEl>
                                          <p:spTgt spid="24"/>
                                        </p:tgtEl>
                                        <p:attrNameLst>
                                          <p:attrName>ppt_w</p:attrName>
                                        </p:attrNameLst>
                                      </p:cBhvr>
                                      <p:tavLst>
                                        <p:tav tm="0">
                                          <p:val>
                                            <p:fltVal val="0"/>
                                          </p:val>
                                        </p:tav>
                                        <p:tav tm="100000">
                                          <p:val>
                                            <p:strVal val="#ppt_w"/>
                                          </p:val>
                                        </p:tav>
                                      </p:tavLst>
                                    </p:anim>
                                    <p:anim calcmode="lin" valueType="num">
                                      <p:cBhvr>
                                        <p:cTn id="78" dur="500" fill="hold"/>
                                        <p:tgtEl>
                                          <p:spTgt spid="24"/>
                                        </p:tgtEl>
                                        <p:attrNameLst>
                                          <p:attrName>ppt_h</p:attrName>
                                        </p:attrNameLst>
                                      </p:cBhvr>
                                      <p:tavLst>
                                        <p:tav tm="0">
                                          <p:val>
                                            <p:fltVal val="0"/>
                                          </p:val>
                                        </p:tav>
                                        <p:tav tm="100000">
                                          <p:val>
                                            <p:strVal val="#ppt_h"/>
                                          </p:val>
                                        </p:tav>
                                      </p:tavLst>
                                    </p:anim>
                                    <p:animEffect transition="in" filter="fade">
                                      <p:cBhvr>
                                        <p:cTn id="79" dur="500"/>
                                        <p:tgtEl>
                                          <p:spTgt spid="24"/>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 calcmode="lin" valueType="num">
                                      <p:cBhvr>
                                        <p:cTn id="82" dur="500" fill="hold"/>
                                        <p:tgtEl>
                                          <p:spTgt spid="32"/>
                                        </p:tgtEl>
                                        <p:attrNameLst>
                                          <p:attrName>ppt_w</p:attrName>
                                        </p:attrNameLst>
                                      </p:cBhvr>
                                      <p:tavLst>
                                        <p:tav tm="0">
                                          <p:val>
                                            <p:fltVal val="0"/>
                                          </p:val>
                                        </p:tav>
                                        <p:tav tm="100000">
                                          <p:val>
                                            <p:strVal val="#ppt_w"/>
                                          </p:val>
                                        </p:tav>
                                      </p:tavLst>
                                    </p:anim>
                                    <p:anim calcmode="lin" valueType="num">
                                      <p:cBhvr>
                                        <p:cTn id="83" dur="500" fill="hold"/>
                                        <p:tgtEl>
                                          <p:spTgt spid="32"/>
                                        </p:tgtEl>
                                        <p:attrNameLst>
                                          <p:attrName>ppt_h</p:attrName>
                                        </p:attrNameLst>
                                      </p:cBhvr>
                                      <p:tavLst>
                                        <p:tav tm="0">
                                          <p:val>
                                            <p:fltVal val="0"/>
                                          </p:val>
                                        </p:tav>
                                        <p:tav tm="100000">
                                          <p:val>
                                            <p:strVal val="#ppt_h"/>
                                          </p:val>
                                        </p:tav>
                                      </p:tavLst>
                                    </p:anim>
                                    <p:animEffect transition="in" filter="fade">
                                      <p:cBhvr>
                                        <p:cTn id="84" dur="500"/>
                                        <p:tgtEl>
                                          <p:spTgt spid="32"/>
                                        </p:tgtEl>
                                      </p:cBhvr>
                                    </p:animEffect>
                                  </p:childTnLst>
                                </p:cTn>
                              </p:par>
                            </p:childTnLst>
                          </p:cTn>
                        </p:par>
                      </p:childTnLst>
                    </p:cTn>
                  </p:par>
                  <p:par>
                    <p:cTn id="85" fill="hold">
                      <p:stCondLst>
                        <p:cond delay="indefinite"/>
                      </p:stCondLst>
                      <p:childTnLst>
                        <p:par>
                          <p:cTn id="86" fill="hold">
                            <p:stCondLst>
                              <p:cond delay="0"/>
                            </p:stCondLst>
                            <p:childTnLst>
                              <p:par>
                                <p:cTn id="87" presetID="18" presetClass="entr" presetSubtype="12" fill="hold" grpId="0"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strips(downLeft)">
                                      <p:cBhvr>
                                        <p:cTn id="89" dur="500"/>
                                        <p:tgtEl>
                                          <p:spTgt spid="25"/>
                                        </p:tgtEl>
                                      </p:cBhvr>
                                    </p:animEffect>
                                  </p:childTnLst>
                                </p:cTn>
                              </p:par>
                              <p:par>
                                <p:cTn id="90" presetID="18" presetClass="entr" presetSubtype="12" fill="hold" grpId="0" nodeType="with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strips(downLeft)">
                                      <p:cBhvr>
                                        <p:cTn id="92" dur="500"/>
                                        <p:tgtEl>
                                          <p:spTgt spid="36"/>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26"/>
                                        </p:tgtEl>
                                        <p:attrNameLst>
                                          <p:attrName>style.visibility</p:attrName>
                                        </p:attrNameLst>
                                      </p:cBhvr>
                                      <p:to>
                                        <p:strVal val="visible"/>
                                      </p:to>
                                    </p:set>
                                    <p:animEffect transition="in" filter="wipe(left)">
                                      <p:cBhvr>
                                        <p:cTn id="97" dur="500"/>
                                        <p:tgtEl>
                                          <p:spTgt spid="26"/>
                                        </p:tgtEl>
                                      </p:cBhvr>
                                    </p:animEffect>
                                  </p:childTnLst>
                                </p:cTn>
                              </p:par>
                              <p:par>
                                <p:cTn id="98" presetID="22" presetClass="entr" presetSubtype="8" fill="hold" grpId="0" nodeType="withEffect">
                                  <p:stCondLst>
                                    <p:cond delay="0"/>
                                  </p:stCondLst>
                                  <p:childTnLst>
                                    <p:set>
                                      <p:cBhvr>
                                        <p:cTn id="99" dur="1" fill="hold">
                                          <p:stCondLst>
                                            <p:cond delay="0"/>
                                          </p:stCondLst>
                                        </p:cTn>
                                        <p:tgtEl>
                                          <p:spTgt spid="33"/>
                                        </p:tgtEl>
                                        <p:attrNameLst>
                                          <p:attrName>style.visibility</p:attrName>
                                        </p:attrNameLst>
                                      </p:cBhvr>
                                      <p:to>
                                        <p:strVal val="visible"/>
                                      </p:to>
                                    </p:set>
                                    <p:animEffect transition="in" filter="wipe(left)">
                                      <p:cBhvr>
                                        <p:cTn id="100" dur="500"/>
                                        <p:tgtEl>
                                          <p:spTgt spid="33"/>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grpId="0" nodeType="clickEffect">
                                  <p:stCondLst>
                                    <p:cond delay="0"/>
                                  </p:stCondLst>
                                  <p:childTnLst>
                                    <p:set>
                                      <p:cBhvr>
                                        <p:cTn id="104" dur="1" fill="hold">
                                          <p:stCondLst>
                                            <p:cond delay="0"/>
                                          </p:stCondLst>
                                        </p:cTn>
                                        <p:tgtEl>
                                          <p:spTgt spid="39"/>
                                        </p:tgtEl>
                                        <p:attrNameLst>
                                          <p:attrName>style.visibility</p:attrName>
                                        </p:attrNameLst>
                                      </p:cBhvr>
                                      <p:to>
                                        <p:strVal val="visible"/>
                                      </p:to>
                                    </p:set>
                                    <p:animEffect transition="in" filter="wipe(up)">
                                      <p:cBhvr>
                                        <p:cTn id="105" dur="500"/>
                                        <p:tgtEl>
                                          <p:spTgt spid="39"/>
                                        </p:tgtEl>
                                      </p:cBhvr>
                                    </p:animEffect>
                                  </p:childTnLst>
                                </p:cTn>
                              </p:par>
                              <p:par>
                                <p:cTn id="106" presetID="22" presetClass="entr" presetSubtype="8" fill="hold" grpId="0" nodeType="withEffect">
                                  <p:stCondLst>
                                    <p:cond delay="0"/>
                                  </p:stCondLst>
                                  <p:childTnLst>
                                    <p:set>
                                      <p:cBhvr>
                                        <p:cTn id="107" dur="1" fill="hold">
                                          <p:stCondLst>
                                            <p:cond delay="0"/>
                                          </p:stCondLst>
                                        </p:cTn>
                                        <p:tgtEl>
                                          <p:spTgt spid="46"/>
                                        </p:tgtEl>
                                        <p:attrNameLst>
                                          <p:attrName>style.visibility</p:attrName>
                                        </p:attrNameLst>
                                      </p:cBhvr>
                                      <p:to>
                                        <p:strVal val="visible"/>
                                      </p:to>
                                    </p:set>
                                    <p:animEffect transition="in" filter="wipe(left)">
                                      <p:cBhvr>
                                        <p:cTn id="10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6" grpId="0"/>
      <p:bldP spid="5" grpId="0" animBg="1"/>
      <p:bldP spid="19" grpId="0" animBg="1"/>
      <p:bldP spid="20" grpId="0" animBg="1"/>
      <p:bldP spid="21" grpId="0" animBg="1"/>
      <p:bldP spid="22" grpId="0" animBg="1"/>
      <p:bldP spid="23" grpId="0" animBg="1"/>
      <p:bldP spid="24" grpId="0" animBg="1"/>
      <p:bldP spid="25" grpId="0" animBg="1"/>
      <p:bldP spid="26" grpId="0" animBg="1"/>
      <p:bldP spid="27" grpId="0"/>
      <p:bldP spid="31" grpId="0"/>
      <p:bldP spid="32" grpId="0"/>
      <p:bldP spid="33" grpId="0"/>
      <p:bldP spid="34" grpId="0"/>
      <p:bldP spid="35" grpId="0"/>
      <p:bldP spid="36" grpId="0"/>
      <p:bldP spid="37" grpId="0"/>
      <p:bldP spid="39" grpId="0"/>
      <p:bldP spid="40" grpId="0"/>
      <p:bldP spid="4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23387" y="573350"/>
            <a:ext cx="2059789" cy="652486"/>
          </a:xfrm>
          <a:prstGeom prst="rect">
            <a:avLst/>
          </a:prstGeom>
          <a:noFill/>
        </p:spPr>
        <p:txBody>
          <a:bodyPr wrap="square" rtlCol="0">
            <a:spAutoFit/>
          </a:bodyPr>
          <a:lstStyle/>
          <a:p>
            <a:pPr>
              <a:lnSpc>
                <a:spcPct val="70000"/>
              </a:lnSpc>
            </a:pPr>
            <a:r>
              <a:rPr lang="cs-CZ" sz="2000" b="1" dirty="0" smtClean="0">
                <a:solidFill>
                  <a:schemeClr val="bg2"/>
                </a:solidFill>
                <a:cs typeface="Lato Black"/>
              </a:rPr>
              <a:t>KDE NÁS</a:t>
            </a:r>
            <a:endParaRPr lang="pt-BR" sz="2000" b="1" dirty="0" smtClean="0">
              <a:solidFill>
                <a:schemeClr val="bg2"/>
              </a:solidFill>
              <a:cs typeface="Lato Black"/>
            </a:endParaRPr>
          </a:p>
          <a:p>
            <a:pPr>
              <a:lnSpc>
                <a:spcPct val="70000"/>
              </a:lnSpc>
            </a:pPr>
            <a:r>
              <a:rPr lang="cs-CZ" sz="3200" b="1" dirty="0" smtClean="0">
                <a:cs typeface="Lato Black"/>
              </a:rPr>
              <a:t>NAJDETE</a:t>
            </a:r>
            <a:endParaRPr lang="pt-BR" sz="3200" b="1" dirty="0" smtClean="0">
              <a:cs typeface="Lato Black"/>
            </a:endParaRPr>
          </a:p>
        </p:txBody>
      </p:sp>
      <p:pic>
        <p:nvPicPr>
          <p:cNvPr id="7" name="Picture 6"/>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15448" y="641512"/>
            <a:ext cx="303501" cy="532429"/>
          </a:xfrm>
          <a:prstGeom prst="rect">
            <a:avLst/>
          </a:prstGeom>
          <a:noFill/>
          <a:ln>
            <a:noFill/>
          </a:ln>
        </p:spPr>
      </p:pic>
      <p:grpSp>
        <p:nvGrpSpPr>
          <p:cNvPr id="14" name="Group 13"/>
          <p:cNvGrpSpPr/>
          <p:nvPr/>
        </p:nvGrpSpPr>
        <p:grpSpPr>
          <a:xfrm>
            <a:off x="7289030" y="315195"/>
            <a:ext cx="1285008" cy="246221"/>
            <a:chOff x="7289030" y="315195"/>
            <a:chExt cx="1285008" cy="246221"/>
          </a:xfrm>
        </p:grpSpPr>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16" name="TextBox 15"/>
            <p:cNvSpPr txBox="1"/>
            <p:nvPr/>
          </p:nvSpPr>
          <p:spPr>
            <a:xfrm>
              <a:off x="7289030" y="330116"/>
              <a:ext cx="635693"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MAPA</a:t>
              </a:r>
              <a:endParaRPr lang="pt-BR" sz="800" b="1" dirty="0" smtClean="0">
                <a:solidFill>
                  <a:schemeClr val="bg1">
                    <a:lumMod val="50000"/>
                  </a:schemeClr>
                </a:solidFill>
                <a:cs typeface="Lato Regular"/>
              </a:endParaRPr>
            </a:p>
          </p:txBody>
        </p:sp>
        <p:grpSp>
          <p:nvGrpSpPr>
            <p:cNvPr id="17" name="Group 16"/>
            <p:cNvGrpSpPr/>
            <p:nvPr/>
          </p:nvGrpSpPr>
          <p:grpSpPr>
            <a:xfrm>
              <a:off x="7895305" y="315195"/>
              <a:ext cx="433175" cy="246221"/>
              <a:chOff x="7948826" y="605866"/>
              <a:chExt cx="433175" cy="246221"/>
            </a:xfrm>
          </p:grpSpPr>
          <p:grpSp>
            <p:nvGrpSpPr>
              <p:cNvPr id="18" name="Group 17"/>
              <p:cNvGrpSpPr/>
              <p:nvPr/>
            </p:nvGrpSpPr>
            <p:grpSpPr>
              <a:xfrm rot="10800000">
                <a:off x="7948826" y="652835"/>
                <a:ext cx="360604" cy="172975"/>
                <a:chOff x="1984744" y="697023"/>
                <a:chExt cx="667488" cy="383291"/>
              </a:xfrm>
            </p:grpSpPr>
            <p:sp>
              <p:nvSpPr>
                <p:cNvPr id="20" name="Pentagon 19"/>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Chevron 20"/>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9" name="TextBox 18"/>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32</a:t>
                </a:r>
                <a:endParaRPr lang="pt-BR" sz="1000" b="1" dirty="0" smtClean="0">
                  <a:solidFill>
                    <a:schemeClr val="bg1"/>
                  </a:solidFill>
                  <a:cs typeface="Lato Regular"/>
                </a:endParaRPr>
              </a:p>
            </p:txBody>
          </p:sp>
        </p:grpSp>
      </p:grpSp>
      <p:cxnSp>
        <p:nvCxnSpPr>
          <p:cNvPr id="69" name="Straight Connector 68"/>
          <p:cNvCxnSpPr/>
          <p:nvPr/>
        </p:nvCxnSpPr>
        <p:spPr>
          <a:xfrm>
            <a:off x="3283176" y="1067679"/>
            <a:ext cx="5293324" cy="0"/>
          </a:xfrm>
          <a:prstGeom prst="line">
            <a:avLst/>
          </a:prstGeom>
          <a:ln w="38100" cmpd="sng">
            <a:solidFill>
              <a:schemeClr val="tx1">
                <a:lumMod val="10000"/>
                <a:lumOff val="90000"/>
              </a:schemeClr>
            </a:solidFill>
          </a:ln>
          <a:effectLst/>
        </p:spPr>
        <p:style>
          <a:lnRef idx="2">
            <a:schemeClr val="accent1"/>
          </a:lnRef>
          <a:fillRef idx="0">
            <a:schemeClr val="accent1"/>
          </a:fillRef>
          <a:effectRef idx="1">
            <a:schemeClr val="accent1"/>
          </a:effectRef>
          <a:fontRef idx="minor">
            <a:schemeClr val="tx1"/>
          </a:fontRef>
        </p:style>
      </p:cxnSp>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07936"/>
            <a:ext cx="9144000" cy="2335564"/>
          </a:xfrm>
          <a:prstGeom prst="rect">
            <a:avLst/>
          </a:prstGeom>
        </p:spPr>
      </p:pic>
      <p:sp>
        <p:nvSpPr>
          <p:cNvPr id="39" name="Subtitle 2"/>
          <p:cNvSpPr txBox="1">
            <a:spLocks/>
          </p:cNvSpPr>
          <p:nvPr/>
        </p:nvSpPr>
        <p:spPr>
          <a:xfrm>
            <a:off x="2834616" y="1735846"/>
            <a:ext cx="2179532" cy="82102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r>
              <a:rPr lang="cs-CZ" sz="1400" b="1" dirty="0" smtClean="0">
                <a:solidFill>
                  <a:schemeClr val="tx1"/>
                </a:solidFill>
                <a:cs typeface="Lato Regular"/>
              </a:rPr>
              <a:t>FAKTURAČNÍ ADRESA</a:t>
            </a:r>
            <a:r>
              <a:rPr lang="en-US" sz="1400" b="1" dirty="0" smtClean="0">
                <a:solidFill>
                  <a:schemeClr val="tx1"/>
                </a:solidFill>
                <a:cs typeface="Lato Regular"/>
              </a:rPr>
              <a:t>:</a:t>
            </a:r>
          </a:p>
          <a:p>
            <a:pPr algn="l">
              <a:lnSpc>
                <a:spcPct val="90000"/>
              </a:lnSpc>
            </a:pPr>
            <a:r>
              <a:rPr lang="en-US" sz="1000" dirty="0" smtClean="0">
                <a:solidFill>
                  <a:schemeClr val="bg1">
                    <a:lumMod val="50000"/>
                  </a:schemeClr>
                </a:solidFill>
                <a:cs typeface="Lato Regular"/>
              </a:rPr>
              <a:t>LAZNÍKY 163</a:t>
            </a:r>
          </a:p>
          <a:p>
            <a:pPr algn="l">
              <a:lnSpc>
                <a:spcPct val="90000"/>
              </a:lnSpc>
            </a:pPr>
            <a:r>
              <a:rPr lang="en-US" sz="1000" dirty="0" smtClean="0">
                <a:solidFill>
                  <a:schemeClr val="bg1">
                    <a:lumMod val="50000"/>
                  </a:schemeClr>
                </a:solidFill>
                <a:cs typeface="Lato Regular"/>
              </a:rPr>
              <a:t>751 25 VESELÍČKO</a:t>
            </a:r>
          </a:p>
          <a:p>
            <a:pPr algn="l">
              <a:lnSpc>
                <a:spcPct val="90000"/>
              </a:lnSpc>
            </a:pPr>
            <a:r>
              <a:rPr lang="en-US" sz="1000" dirty="0" smtClean="0">
                <a:solidFill>
                  <a:schemeClr val="bg1">
                    <a:lumMod val="50000"/>
                  </a:schemeClr>
                </a:solidFill>
                <a:cs typeface="Lato Regular"/>
              </a:rPr>
              <a:t>TEL.: +420 737 540 190</a:t>
            </a:r>
          </a:p>
        </p:txBody>
      </p:sp>
      <p:sp>
        <p:nvSpPr>
          <p:cNvPr id="40" name="Subtitle 2"/>
          <p:cNvSpPr txBox="1">
            <a:spLocks/>
          </p:cNvSpPr>
          <p:nvPr/>
        </p:nvSpPr>
        <p:spPr>
          <a:xfrm>
            <a:off x="5628614" y="1735846"/>
            <a:ext cx="2019608" cy="82102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90000"/>
              </a:lnSpc>
            </a:pPr>
            <a:r>
              <a:rPr lang="cs-CZ" sz="1400" b="1" dirty="0" smtClean="0">
                <a:solidFill>
                  <a:srgbClr val="0A0A0A"/>
                </a:solidFill>
                <a:cs typeface="Lato Regular"/>
              </a:rPr>
              <a:t>PROVOZOVNA:</a:t>
            </a:r>
            <a:endParaRPr lang="en-US" sz="1400" b="1" dirty="0" smtClean="0">
              <a:solidFill>
                <a:srgbClr val="0A0A0A"/>
              </a:solidFill>
              <a:cs typeface="Lato Regular"/>
            </a:endParaRPr>
          </a:p>
          <a:p>
            <a:pPr algn="l">
              <a:lnSpc>
                <a:spcPct val="90000"/>
              </a:lnSpc>
            </a:pPr>
            <a:r>
              <a:rPr lang="en-US" sz="1000" dirty="0" smtClean="0">
                <a:solidFill>
                  <a:schemeClr val="bg1">
                    <a:lumMod val="50000"/>
                  </a:schemeClr>
                </a:solidFill>
                <a:cs typeface="Lato Regular"/>
              </a:rPr>
              <a:t>AREÁL BÝVALÉHO ZD</a:t>
            </a:r>
          </a:p>
          <a:p>
            <a:pPr algn="l">
              <a:lnSpc>
                <a:spcPct val="90000"/>
              </a:lnSpc>
            </a:pPr>
            <a:r>
              <a:rPr lang="en-US" sz="1000" dirty="0" smtClean="0">
                <a:solidFill>
                  <a:schemeClr val="bg1">
                    <a:lumMod val="50000"/>
                  </a:schemeClr>
                </a:solidFill>
                <a:cs typeface="Lato Regular"/>
              </a:rPr>
              <a:t>753 61 HRANICE VII - SLAVÍČ</a:t>
            </a:r>
          </a:p>
          <a:p>
            <a:pPr algn="l">
              <a:lnSpc>
                <a:spcPct val="90000"/>
              </a:lnSpc>
            </a:pPr>
            <a:r>
              <a:rPr lang="en-US" sz="1000" dirty="0" smtClean="0">
                <a:solidFill>
                  <a:schemeClr val="bg1">
                    <a:lumMod val="50000"/>
                  </a:schemeClr>
                </a:solidFill>
                <a:cs typeface="Lato Regular"/>
              </a:rPr>
              <a:t>TEL.: +420 737 540 190</a:t>
            </a:r>
          </a:p>
        </p:txBody>
      </p:sp>
      <p:pic>
        <p:nvPicPr>
          <p:cNvPr id="42" name="Picture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370" y="1718653"/>
            <a:ext cx="1013231" cy="743399"/>
          </a:xfrm>
          <a:prstGeom prst="rect">
            <a:avLst/>
          </a:prstGeom>
        </p:spPr>
      </p:pic>
      <p:cxnSp>
        <p:nvCxnSpPr>
          <p:cNvPr id="56" name="Straight Connector 55"/>
          <p:cNvCxnSpPr/>
          <p:nvPr/>
        </p:nvCxnSpPr>
        <p:spPr>
          <a:xfrm flipV="1">
            <a:off x="2489589" y="1732157"/>
            <a:ext cx="0" cy="792893"/>
          </a:xfrm>
          <a:prstGeom prst="line">
            <a:avLst/>
          </a:prstGeom>
          <a:ln w="19050" cmpd="sng">
            <a:solidFill>
              <a:schemeClr val="bg1">
                <a:lumMod val="75000"/>
              </a:schemeClr>
            </a:solidFill>
            <a:prstDash val="solid"/>
          </a:ln>
          <a:effectLst/>
        </p:spPr>
        <p:style>
          <a:lnRef idx="2">
            <a:schemeClr val="accent1"/>
          </a:lnRef>
          <a:fillRef idx="0">
            <a:schemeClr val="accent1"/>
          </a:fillRef>
          <a:effectRef idx="1">
            <a:schemeClr val="accent1"/>
          </a:effectRef>
          <a:fontRef idx="minor">
            <a:schemeClr val="tx1"/>
          </a:fontRef>
        </p:style>
      </p:cxnSp>
      <p:pic>
        <p:nvPicPr>
          <p:cNvPr id="57" name="Picture 56"/>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348812" y="3247745"/>
            <a:ext cx="303501" cy="532429"/>
          </a:xfrm>
          <a:prstGeom prst="rect">
            <a:avLst/>
          </a:prstGeom>
          <a:noFill/>
          <a:ln>
            <a:noFill/>
          </a:ln>
        </p:spPr>
      </p:pic>
    </p:spTree>
    <p:extLst>
      <p:ext uri="{BB962C8B-B14F-4D97-AF65-F5344CB8AC3E}">
        <p14:creationId xmlns:p14="http://schemas.microsoft.com/office/powerpoint/2010/main" val="28550140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500"/>
                                        <p:tgtEl>
                                          <p:spTgt spid="57"/>
                                        </p:tgtEl>
                                        <p:attrNameLst>
                                          <p:attrName>ppt_y</p:attrName>
                                        </p:attrNameLst>
                                      </p:cBhvr>
                                      <p:tavLst>
                                        <p:tav tm="0">
                                          <p:val>
                                            <p:strVal val="#ppt_y+#ppt_h*1.125000"/>
                                          </p:val>
                                        </p:tav>
                                        <p:tav tm="100000">
                                          <p:val>
                                            <p:strVal val="#ppt_y"/>
                                          </p:val>
                                        </p:tav>
                                      </p:tavLst>
                                    </p:anim>
                                    <p:animEffect transition="in" filter="wipe(up)">
                                      <p:cBhvr>
                                        <p:cTn id="13" dur="500"/>
                                        <p:tgtEl>
                                          <p:spTgt spid="5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left)">
                                      <p:cBhvr>
                                        <p:cTn id="16" dur="500"/>
                                        <p:tgtEl>
                                          <p:spTgt spid="4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fltVal val="0"/>
                                          </p:val>
                                        </p:tav>
                                        <p:tav tm="100000">
                                          <p:val>
                                            <p:strVal val="#ppt_w"/>
                                          </p:val>
                                        </p:tav>
                                      </p:tavLst>
                                    </p:anim>
                                    <p:anim calcmode="lin" valueType="num">
                                      <p:cBhvr>
                                        <p:cTn id="22" dur="500" fill="hold"/>
                                        <p:tgtEl>
                                          <p:spTgt spid="42"/>
                                        </p:tgtEl>
                                        <p:attrNameLst>
                                          <p:attrName>ppt_h</p:attrName>
                                        </p:attrNameLst>
                                      </p:cBhvr>
                                      <p:tavLst>
                                        <p:tav tm="0">
                                          <p:val>
                                            <p:fltVal val="0"/>
                                          </p:val>
                                        </p:tav>
                                        <p:tav tm="100000">
                                          <p:val>
                                            <p:strVal val="#ppt_h"/>
                                          </p:val>
                                        </p:tav>
                                      </p:tavLst>
                                    </p:anim>
                                    <p:animEffect transition="in" filter="fade">
                                      <p:cBhvr>
                                        <p:cTn id="23" dur="500"/>
                                        <p:tgtEl>
                                          <p:spTgt spid="42"/>
                                        </p:tgtEl>
                                      </p:cBhvr>
                                    </p:animEffect>
                                  </p:childTnLst>
                                </p:cTn>
                              </p:par>
                              <p:par>
                                <p:cTn id="24" presetID="53" presetClass="entr" presetSubtype="16" fill="hold" nodeType="withEffect">
                                  <p:stCondLst>
                                    <p:cond delay="0"/>
                                  </p:stCondLst>
                                  <p:childTnLst>
                                    <p:set>
                                      <p:cBhvr>
                                        <p:cTn id="25" dur="1" fill="hold">
                                          <p:stCondLst>
                                            <p:cond delay="0"/>
                                          </p:stCondLst>
                                        </p:cTn>
                                        <p:tgtEl>
                                          <p:spTgt spid="56"/>
                                        </p:tgtEl>
                                        <p:attrNameLst>
                                          <p:attrName>style.visibility</p:attrName>
                                        </p:attrNameLst>
                                      </p:cBhvr>
                                      <p:to>
                                        <p:strVal val="visible"/>
                                      </p:to>
                                    </p:set>
                                    <p:anim calcmode="lin" valueType="num">
                                      <p:cBhvr>
                                        <p:cTn id="26" dur="500" fill="hold"/>
                                        <p:tgtEl>
                                          <p:spTgt spid="56"/>
                                        </p:tgtEl>
                                        <p:attrNameLst>
                                          <p:attrName>ppt_w</p:attrName>
                                        </p:attrNameLst>
                                      </p:cBhvr>
                                      <p:tavLst>
                                        <p:tav tm="0">
                                          <p:val>
                                            <p:fltVal val="0"/>
                                          </p:val>
                                        </p:tav>
                                        <p:tav tm="100000">
                                          <p:val>
                                            <p:strVal val="#ppt_w"/>
                                          </p:val>
                                        </p:tav>
                                      </p:tavLst>
                                    </p:anim>
                                    <p:anim calcmode="lin" valueType="num">
                                      <p:cBhvr>
                                        <p:cTn id="27" dur="500" fill="hold"/>
                                        <p:tgtEl>
                                          <p:spTgt spid="56"/>
                                        </p:tgtEl>
                                        <p:attrNameLst>
                                          <p:attrName>ppt_h</p:attrName>
                                        </p:attrNameLst>
                                      </p:cBhvr>
                                      <p:tavLst>
                                        <p:tav tm="0">
                                          <p:val>
                                            <p:fltVal val="0"/>
                                          </p:val>
                                        </p:tav>
                                        <p:tav tm="100000">
                                          <p:val>
                                            <p:strVal val="#ppt_h"/>
                                          </p:val>
                                        </p:tav>
                                      </p:tavLst>
                                    </p:anim>
                                    <p:animEffect transition="in" filter="fade">
                                      <p:cBhvr>
                                        <p:cTn id="28" dur="500"/>
                                        <p:tgtEl>
                                          <p:spTgt spid="5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left)">
                                      <p:cBhvr>
                                        <p:cTn id="3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1176565" y="558408"/>
            <a:ext cx="2269271" cy="677108"/>
          </a:xfrm>
          <a:prstGeom prst="rect">
            <a:avLst/>
          </a:prstGeom>
          <a:noFill/>
        </p:spPr>
        <p:txBody>
          <a:bodyPr wrap="square" rtlCol="0">
            <a:spAutoFit/>
          </a:bodyPr>
          <a:lstStyle/>
          <a:p>
            <a:pPr>
              <a:lnSpc>
                <a:spcPct val="70000"/>
              </a:lnSpc>
            </a:pPr>
            <a:r>
              <a:rPr lang="cs-CZ" sz="2000" b="1" dirty="0" smtClean="0">
                <a:solidFill>
                  <a:srgbClr val="00B4FF"/>
                </a:solidFill>
                <a:cs typeface="Lato Black"/>
              </a:rPr>
              <a:t>HISTORIE</a:t>
            </a:r>
            <a:endParaRPr lang="pt-BR" sz="2000" b="1" dirty="0" smtClean="0">
              <a:solidFill>
                <a:srgbClr val="00B4FF"/>
              </a:solidFill>
              <a:cs typeface="Lato Black"/>
            </a:endParaRPr>
          </a:p>
          <a:p>
            <a:pPr>
              <a:lnSpc>
                <a:spcPct val="70000"/>
              </a:lnSpc>
            </a:pPr>
            <a:r>
              <a:rPr lang="cs-CZ" sz="3200" b="1" dirty="0" smtClean="0">
                <a:cs typeface="Lato Black"/>
              </a:rPr>
              <a:t>FIRMY</a:t>
            </a:r>
            <a:endParaRPr lang="pt-BR" sz="3200" b="1" dirty="0" smtClean="0">
              <a:cs typeface="Lato Black"/>
            </a:endParaRPr>
          </a:p>
        </p:txBody>
      </p:sp>
      <p:pic>
        <p:nvPicPr>
          <p:cNvPr id="7" name="Picture 6"/>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69277" y="626438"/>
            <a:ext cx="533331" cy="533331"/>
          </a:xfrm>
          <a:prstGeom prst="rect">
            <a:avLst/>
          </a:prstGeom>
          <a:noFill/>
          <a:ln>
            <a:noFill/>
          </a:ln>
        </p:spPr>
      </p:pic>
      <p:sp>
        <p:nvSpPr>
          <p:cNvPr id="8" name="TextBox 7"/>
          <p:cNvSpPr txBox="1"/>
          <p:nvPr/>
        </p:nvSpPr>
        <p:spPr>
          <a:xfrm>
            <a:off x="466624" y="1783403"/>
            <a:ext cx="1599457" cy="437043"/>
          </a:xfrm>
          <a:prstGeom prst="rect">
            <a:avLst/>
          </a:prstGeom>
          <a:noFill/>
        </p:spPr>
        <p:txBody>
          <a:bodyPr wrap="square" rtlCol="0">
            <a:spAutoFit/>
          </a:bodyPr>
          <a:lstStyle/>
          <a:p>
            <a:pPr>
              <a:lnSpc>
                <a:spcPct val="80000"/>
              </a:lnSpc>
            </a:pPr>
            <a:r>
              <a:rPr lang="cs-CZ" sz="1600" b="1" dirty="0" smtClean="0">
                <a:solidFill>
                  <a:srgbClr val="0A0A0A"/>
                </a:solidFill>
                <a:cs typeface="Lato Black"/>
              </a:rPr>
              <a:t>ZALOŽENÍ FIRMY</a:t>
            </a:r>
            <a:endParaRPr lang="pt-BR" sz="1600" b="1" dirty="0" smtClean="0">
              <a:solidFill>
                <a:srgbClr val="0A0A0A"/>
              </a:solidFill>
              <a:cs typeface="Lato Black"/>
            </a:endParaRPr>
          </a:p>
          <a:p>
            <a:pPr>
              <a:lnSpc>
                <a:spcPct val="80000"/>
              </a:lnSpc>
            </a:pPr>
            <a:r>
              <a:rPr lang="cs-CZ" sz="1200" dirty="0" smtClean="0">
                <a:solidFill>
                  <a:srgbClr val="0A0A0A"/>
                </a:solidFill>
                <a:cs typeface="Lato Regular"/>
              </a:rPr>
              <a:t>fyzická osoba</a:t>
            </a:r>
            <a:endParaRPr lang="en-US" sz="1200" dirty="0">
              <a:solidFill>
                <a:srgbClr val="0A0A0A"/>
              </a:solidFill>
              <a:cs typeface="Lato Regular"/>
            </a:endParaRPr>
          </a:p>
        </p:txBody>
      </p:sp>
      <p:sp>
        <p:nvSpPr>
          <p:cNvPr id="9" name="TextBox 8"/>
          <p:cNvSpPr txBox="1"/>
          <p:nvPr/>
        </p:nvSpPr>
        <p:spPr>
          <a:xfrm>
            <a:off x="466624" y="2892558"/>
            <a:ext cx="2317087" cy="412421"/>
          </a:xfrm>
          <a:prstGeom prst="rect">
            <a:avLst/>
          </a:prstGeom>
          <a:noFill/>
        </p:spPr>
        <p:txBody>
          <a:bodyPr wrap="square" rtlCol="0">
            <a:spAutoFit/>
          </a:bodyPr>
          <a:lstStyle/>
          <a:p>
            <a:pPr>
              <a:lnSpc>
                <a:spcPct val="80000"/>
              </a:lnSpc>
            </a:pPr>
            <a:r>
              <a:rPr lang="cs-CZ" sz="1400" b="1" dirty="0" smtClean="0">
                <a:solidFill>
                  <a:srgbClr val="006EB9"/>
                </a:solidFill>
                <a:cs typeface="Lato Black"/>
              </a:rPr>
              <a:t>MORKUS MORAVA s.r.o.</a:t>
            </a:r>
            <a:endParaRPr lang="pt-BR" sz="1400" b="1" dirty="0" smtClean="0">
              <a:solidFill>
                <a:srgbClr val="006EB9"/>
              </a:solidFill>
              <a:cs typeface="Lato Black"/>
            </a:endParaRPr>
          </a:p>
          <a:p>
            <a:pPr>
              <a:lnSpc>
                <a:spcPct val="80000"/>
              </a:lnSpc>
            </a:pPr>
            <a:r>
              <a:rPr lang="cs-CZ" sz="1200" dirty="0" smtClean="0">
                <a:solidFill>
                  <a:srgbClr val="006EB9"/>
                </a:solidFill>
                <a:cs typeface="Lato Regular"/>
              </a:rPr>
              <a:t>vznik společnosti</a:t>
            </a:r>
            <a:endParaRPr lang="en-US" sz="1200" dirty="0">
              <a:solidFill>
                <a:srgbClr val="006EB9"/>
              </a:solidFill>
              <a:cs typeface="Lato Regular"/>
            </a:endParaRPr>
          </a:p>
        </p:txBody>
      </p:sp>
      <p:sp>
        <p:nvSpPr>
          <p:cNvPr id="10" name="TextBox 9"/>
          <p:cNvSpPr txBox="1"/>
          <p:nvPr/>
        </p:nvSpPr>
        <p:spPr>
          <a:xfrm>
            <a:off x="466624" y="4011910"/>
            <a:ext cx="1923548" cy="437043"/>
          </a:xfrm>
          <a:prstGeom prst="rect">
            <a:avLst/>
          </a:prstGeom>
          <a:noFill/>
        </p:spPr>
        <p:txBody>
          <a:bodyPr wrap="square" rtlCol="0">
            <a:spAutoFit/>
          </a:bodyPr>
          <a:lstStyle/>
          <a:p>
            <a:pPr>
              <a:lnSpc>
                <a:spcPct val="80000"/>
              </a:lnSpc>
            </a:pPr>
            <a:r>
              <a:rPr lang="cs-CZ" sz="1600" b="1" dirty="0" smtClean="0">
                <a:solidFill>
                  <a:schemeClr val="bg2"/>
                </a:solidFill>
                <a:cs typeface="Lato Black"/>
              </a:rPr>
              <a:t>DODÁVKY NOVÝCH</a:t>
            </a:r>
            <a:endParaRPr lang="pt-BR" sz="1600" b="1" dirty="0" smtClean="0">
              <a:solidFill>
                <a:schemeClr val="bg2"/>
              </a:solidFill>
              <a:cs typeface="Lato Black"/>
            </a:endParaRPr>
          </a:p>
          <a:p>
            <a:pPr>
              <a:lnSpc>
                <a:spcPct val="80000"/>
              </a:lnSpc>
            </a:pPr>
            <a:r>
              <a:rPr lang="cs-CZ" sz="1200" dirty="0" smtClean="0">
                <a:solidFill>
                  <a:schemeClr val="bg2"/>
                </a:solidFill>
                <a:cs typeface="Lato Regular"/>
              </a:rPr>
              <a:t>smaltovaných nádrží a sil</a:t>
            </a:r>
            <a:endParaRPr lang="en-US" sz="1200" dirty="0">
              <a:solidFill>
                <a:schemeClr val="bg2"/>
              </a:solidFill>
              <a:cs typeface="Lato Regular"/>
            </a:endParaRPr>
          </a:p>
        </p:txBody>
      </p:sp>
      <p:cxnSp>
        <p:nvCxnSpPr>
          <p:cNvPr id="11" name="Straight Connector 10"/>
          <p:cNvCxnSpPr/>
          <p:nvPr/>
        </p:nvCxnSpPr>
        <p:spPr>
          <a:xfrm>
            <a:off x="2580966" y="4630702"/>
            <a:ext cx="5973097" cy="0"/>
          </a:xfrm>
          <a:prstGeom prst="line">
            <a:avLst/>
          </a:prstGeom>
          <a:ln w="3810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580968" y="1655497"/>
            <a:ext cx="5973097" cy="0"/>
          </a:xfrm>
          <a:prstGeom prst="line">
            <a:avLst/>
          </a:prstGeom>
          <a:ln w="38100" cmpd="sng">
            <a:solidFill>
              <a:schemeClr val="tx1">
                <a:lumMod val="10000"/>
                <a:lumOff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69277" y="4630702"/>
            <a:ext cx="1274271" cy="0"/>
          </a:xfrm>
          <a:prstGeom prst="line">
            <a:avLst/>
          </a:prstGeom>
          <a:ln w="3810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580967" y="3522656"/>
            <a:ext cx="5973097" cy="0"/>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69276" y="3522656"/>
            <a:ext cx="1274271" cy="0"/>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580968" y="2308300"/>
            <a:ext cx="5973097"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69277" y="2312613"/>
            <a:ext cx="1274271"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490832" y="1719751"/>
            <a:ext cx="6169746" cy="507831"/>
          </a:xfrm>
          <a:prstGeom prst="rect">
            <a:avLst/>
          </a:prstGeom>
          <a:noFill/>
        </p:spPr>
        <p:txBody>
          <a:bodyPr wrap="square" rtlCol="0">
            <a:spAutoFit/>
          </a:bodyPr>
          <a:lstStyle/>
          <a:p>
            <a:r>
              <a:rPr lang="cs-CZ" sz="900" dirty="0">
                <a:solidFill>
                  <a:schemeClr val="bg1">
                    <a:lumMod val="50000"/>
                  </a:schemeClr>
                </a:solidFill>
                <a:cs typeface="Lato Regular"/>
              </a:rPr>
              <a:t>V tomto roce majitel firmy zahájil svoji podnikatelskou činnost jako podnikatel - fyzická osoba. Původní specializací firmy byl výkup železného šrotu, barevných kovů, demontáže starých hal a ocelových konstrukcí, likvidace starých sil a nádrží a jiných technologických celků.</a:t>
            </a:r>
            <a:endParaRPr lang="pt-BR" sz="900" dirty="0" smtClean="0">
              <a:solidFill>
                <a:schemeClr val="bg1">
                  <a:lumMod val="50000"/>
                </a:schemeClr>
              </a:solidFill>
              <a:cs typeface="Lato Regular"/>
            </a:endParaRPr>
          </a:p>
        </p:txBody>
      </p:sp>
      <p:sp>
        <p:nvSpPr>
          <p:cNvPr id="24" name="TextBox 23"/>
          <p:cNvSpPr txBox="1"/>
          <p:nvPr/>
        </p:nvSpPr>
        <p:spPr>
          <a:xfrm>
            <a:off x="2490832" y="1351090"/>
            <a:ext cx="876716" cy="292388"/>
          </a:xfrm>
          <a:prstGeom prst="rect">
            <a:avLst/>
          </a:prstGeom>
          <a:noFill/>
        </p:spPr>
        <p:txBody>
          <a:bodyPr wrap="square" rtlCol="0">
            <a:spAutoFit/>
          </a:bodyPr>
          <a:lstStyle/>
          <a:p>
            <a:r>
              <a:rPr lang="cs-CZ" sz="1300" b="1" dirty="0" smtClean="0">
                <a:cs typeface="Lato Black"/>
              </a:rPr>
              <a:t>2003</a:t>
            </a:r>
            <a:endParaRPr lang="pt-BR" sz="1300" b="1" dirty="0" smtClean="0">
              <a:cs typeface="Lato Black"/>
            </a:endParaRPr>
          </a:p>
        </p:txBody>
      </p:sp>
      <p:cxnSp>
        <p:nvCxnSpPr>
          <p:cNvPr id="27" name="Straight Connector 26"/>
          <p:cNvCxnSpPr/>
          <p:nvPr/>
        </p:nvCxnSpPr>
        <p:spPr>
          <a:xfrm>
            <a:off x="2580968" y="2787761"/>
            <a:ext cx="5973097" cy="0"/>
          </a:xfrm>
          <a:prstGeom prst="line">
            <a:avLst/>
          </a:prstGeom>
          <a:ln w="38100" cmpd="sng">
            <a:solidFill>
              <a:schemeClr val="tx1">
                <a:lumMod val="10000"/>
                <a:lumOff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490832" y="2794972"/>
            <a:ext cx="6169746" cy="646331"/>
          </a:xfrm>
          <a:prstGeom prst="rect">
            <a:avLst/>
          </a:prstGeom>
          <a:noFill/>
        </p:spPr>
        <p:txBody>
          <a:bodyPr wrap="square" rtlCol="0">
            <a:spAutoFit/>
          </a:bodyPr>
          <a:lstStyle/>
          <a:p>
            <a:r>
              <a:rPr lang="cs-CZ" sz="900" dirty="0">
                <a:solidFill>
                  <a:schemeClr val="bg1">
                    <a:lumMod val="50000"/>
                  </a:schemeClr>
                </a:solidFill>
                <a:cs typeface="Lato Regular"/>
              </a:rPr>
              <a:t>V červnu 2007 jsme se přestěhovali do nové provozovny ve Slavíči u Hranic na Moravě</a:t>
            </a:r>
            <a:r>
              <a:rPr lang="cs-CZ" sz="900" dirty="0" smtClean="0">
                <a:solidFill>
                  <a:schemeClr val="bg1">
                    <a:lumMod val="50000"/>
                  </a:schemeClr>
                </a:solidFill>
                <a:cs typeface="Lato Regular"/>
              </a:rPr>
              <a:t>, kde </a:t>
            </a:r>
            <a:r>
              <a:rPr lang="cs-CZ" sz="900" dirty="0">
                <a:solidFill>
                  <a:schemeClr val="bg1">
                    <a:lumMod val="50000"/>
                  </a:schemeClr>
                </a:solidFill>
                <a:cs typeface="Lato Regular"/>
              </a:rPr>
              <a:t>sídlíme doposud. S nárůstem nabízených služeb a zakázek se firma přetransformovala na společnost s ručením omezeným. Od roku 2009 provádíme kompletní výstavby renovovaných hal a zároveň dodávky a montáže renovovaných velkokapacitních sil, nádrží a zásobníků typu </a:t>
            </a:r>
            <a:r>
              <a:rPr lang="cs-CZ" sz="900" dirty="0" smtClean="0">
                <a:solidFill>
                  <a:schemeClr val="bg1">
                    <a:lumMod val="50000"/>
                  </a:schemeClr>
                </a:solidFill>
                <a:cs typeface="Lato Regular"/>
              </a:rPr>
              <a:t>Vítkovice. </a:t>
            </a:r>
            <a:r>
              <a:rPr lang="cs-CZ" sz="900" dirty="0">
                <a:solidFill>
                  <a:schemeClr val="bg1">
                    <a:lumMod val="50000"/>
                  </a:schemeClr>
                </a:solidFill>
                <a:cs typeface="Lato Regular"/>
              </a:rPr>
              <a:t>Taktéž provádíme drobné i komplexní opravy skladových sil typu </a:t>
            </a:r>
            <a:r>
              <a:rPr lang="cs-CZ" sz="900" dirty="0" smtClean="0">
                <a:solidFill>
                  <a:schemeClr val="bg1">
                    <a:lumMod val="50000"/>
                  </a:schemeClr>
                </a:solidFill>
                <a:cs typeface="Lato Regular"/>
              </a:rPr>
              <a:t>Vítkovice</a:t>
            </a:r>
            <a:r>
              <a:rPr lang="cs-CZ" sz="900" dirty="0" smtClean="0">
                <a:solidFill>
                  <a:schemeClr val="bg1">
                    <a:lumMod val="50000"/>
                  </a:schemeClr>
                </a:solidFill>
                <a:latin typeface="Arial" panose="020B0604020202020204" pitchFamily="34" charset="0"/>
                <a:cs typeface="Lato Regular"/>
              </a:rPr>
              <a:t>. </a:t>
            </a:r>
            <a:endParaRPr lang="pt-BR" sz="900" dirty="0" smtClean="0">
              <a:solidFill>
                <a:schemeClr val="bg1">
                  <a:lumMod val="50000"/>
                </a:schemeClr>
              </a:solidFill>
              <a:latin typeface="Arial" panose="020B0604020202020204" pitchFamily="34" charset="0"/>
              <a:cs typeface="Lato Regular"/>
            </a:endParaRPr>
          </a:p>
        </p:txBody>
      </p:sp>
      <p:sp>
        <p:nvSpPr>
          <p:cNvPr id="29" name="TextBox 28"/>
          <p:cNvSpPr txBox="1"/>
          <p:nvPr/>
        </p:nvSpPr>
        <p:spPr>
          <a:xfrm>
            <a:off x="2490831" y="2483354"/>
            <a:ext cx="1184697" cy="292388"/>
          </a:xfrm>
          <a:prstGeom prst="rect">
            <a:avLst/>
          </a:prstGeom>
          <a:noFill/>
        </p:spPr>
        <p:txBody>
          <a:bodyPr wrap="square" rtlCol="0">
            <a:spAutoFit/>
          </a:bodyPr>
          <a:lstStyle/>
          <a:p>
            <a:r>
              <a:rPr lang="pt-BR" sz="1300" b="1" dirty="0" smtClean="0">
                <a:solidFill>
                  <a:srgbClr val="006EB9"/>
                </a:solidFill>
                <a:cs typeface="Lato Black"/>
              </a:rPr>
              <a:t>20</a:t>
            </a:r>
            <a:r>
              <a:rPr lang="cs-CZ" sz="1300" b="1" dirty="0" smtClean="0">
                <a:solidFill>
                  <a:srgbClr val="006EB9"/>
                </a:solidFill>
                <a:cs typeface="Lato Black"/>
              </a:rPr>
              <a:t>07</a:t>
            </a:r>
            <a:r>
              <a:rPr lang="pt-BR" sz="1300" b="1" dirty="0" smtClean="0">
                <a:solidFill>
                  <a:srgbClr val="006EB9"/>
                </a:solidFill>
                <a:cs typeface="Lato Black"/>
              </a:rPr>
              <a:t>-20</a:t>
            </a:r>
            <a:r>
              <a:rPr lang="cs-CZ" sz="1300" b="1" dirty="0" smtClean="0">
                <a:solidFill>
                  <a:srgbClr val="006EB9"/>
                </a:solidFill>
                <a:cs typeface="Lato Black"/>
              </a:rPr>
              <a:t>09</a:t>
            </a:r>
            <a:endParaRPr lang="pt-BR" sz="1300" b="1" dirty="0" smtClean="0">
              <a:solidFill>
                <a:srgbClr val="006EB9"/>
              </a:solidFill>
              <a:cs typeface="Lato Black"/>
            </a:endParaRPr>
          </a:p>
        </p:txBody>
      </p:sp>
      <p:cxnSp>
        <p:nvCxnSpPr>
          <p:cNvPr id="30" name="Straight Connector 29"/>
          <p:cNvCxnSpPr/>
          <p:nvPr/>
        </p:nvCxnSpPr>
        <p:spPr>
          <a:xfrm>
            <a:off x="2580968" y="3884269"/>
            <a:ext cx="5973097" cy="0"/>
          </a:xfrm>
          <a:prstGeom prst="line">
            <a:avLst/>
          </a:prstGeom>
          <a:ln w="38100" cmpd="sng">
            <a:solidFill>
              <a:schemeClr val="tx1">
                <a:lumMod val="10000"/>
                <a:lumOff val="90000"/>
              </a:schemeClr>
            </a:solidFill>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2490832" y="3924506"/>
            <a:ext cx="6169746" cy="646331"/>
          </a:xfrm>
          <a:prstGeom prst="rect">
            <a:avLst/>
          </a:prstGeom>
          <a:noFill/>
        </p:spPr>
        <p:txBody>
          <a:bodyPr wrap="square" rtlCol="0">
            <a:spAutoFit/>
          </a:bodyPr>
          <a:lstStyle/>
          <a:p>
            <a:r>
              <a:rPr lang="cs-CZ" sz="900" dirty="0">
                <a:solidFill>
                  <a:schemeClr val="bg1">
                    <a:lumMod val="50000"/>
                  </a:schemeClr>
                </a:solidFill>
                <a:cs typeface="Lato Regular"/>
              </a:rPr>
              <a:t>Od  roku 2010 zahájila firma Morkus Morava s.r.o. dodávky a montáže nových smaltovaných nádrží, sila a zásobníků. V nabídce má produkty výrobců smaltovaných nádrží a zásobníků </a:t>
            </a:r>
            <a:r>
              <a:rPr lang="cs-CZ" sz="900" dirty="0" smtClean="0">
                <a:solidFill>
                  <a:schemeClr val="bg1">
                    <a:lumMod val="50000"/>
                  </a:schemeClr>
                </a:solidFill>
                <a:cs typeface="Lato Regular"/>
              </a:rPr>
              <a:t>VÍTKOVICE</a:t>
            </a:r>
            <a:r>
              <a:rPr lang="cs-CZ" sz="900" dirty="0">
                <a:solidFill>
                  <a:schemeClr val="bg1">
                    <a:lumMod val="50000"/>
                  </a:schemeClr>
                </a:solidFill>
                <a:cs typeface="Lato Regular"/>
              </a:rPr>
              <a:t>®</a:t>
            </a:r>
            <a:r>
              <a:rPr lang="cs-CZ" sz="900" dirty="0" smtClean="0">
                <a:solidFill>
                  <a:schemeClr val="bg1">
                    <a:lumMod val="50000"/>
                  </a:schemeClr>
                </a:solidFill>
                <a:cs typeface="Lato Regular"/>
              </a:rPr>
              <a:t>, CST</a:t>
            </a:r>
            <a:r>
              <a:rPr lang="cs-CZ" sz="900" dirty="0">
                <a:solidFill>
                  <a:schemeClr val="bg1">
                    <a:lumMod val="50000"/>
                  </a:schemeClr>
                </a:solidFill>
                <a:cs typeface="Lato Regular"/>
              </a:rPr>
              <a:t>®</a:t>
            </a:r>
            <a:r>
              <a:rPr lang="cs-CZ" sz="900" dirty="0" smtClean="0">
                <a:solidFill>
                  <a:schemeClr val="bg1">
                    <a:lumMod val="50000"/>
                  </a:schemeClr>
                </a:solidFill>
                <a:cs typeface="Lato Regular"/>
              </a:rPr>
              <a:t>. Svůj </a:t>
            </a:r>
            <a:r>
              <a:rPr lang="cs-CZ" sz="900" dirty="0">
                <a:solidFill>
                  <a:schemeClr val="bg1">
                    <a:lumMod val="50000"/>
                  </a:schemeClr>
                </a:solidFill>
                <a:cs typeface="Lato Regular"/>
              </a:rPr>
              <a:t>sortiment </a:t>
            </a:r>
            <a:r>
              <a:rPr lang="cs-CZ" sz="900" dirty="0" smtClean="0">
                <a:solidFill>
                  <a:schemeClr val="bg1">
                    <a:lumMod val="50000"/>
                  </a:schemeClr>
                </a:solidFill>
                <a:cs typeface="Lato Regular"/>
              </a:rPr>
              <a:t>rozšířila </a:t>
            </a:r>
            <a:r>
              <a:rPr lang="cs-CZ" sz="900" dirty="0">
                <a:solidFill>
                  <a:schemeClr val="bg1">
                    <a:lumMod val="50000"/>
                  </a:schemeClr>
                </a:solidFill>
                <a:cs typeface="Lato Regular"/>
              </a:rPr>
              <a:t>také o prodej čerpadel, míchadel a laminátových zásobníků</a:t>
            </a:r>
            <a:r>
              <a:rPr lang="cs-CZ" sz="900" dirty="0" smtClean="0">
                <a:solidFill>
                  <a:schemeClr val="bg1">
                    <a:lumMod val="50000"/>
                  </a:schemeClr>
                </a:solidFill>
                <a:cs typeface="Lato Regular"/>
              </a:rPr>
              <a:t>. V roce 2014 proběhla kompletní rekonstrukce výrobních a administrativních budov výrobního podniku ve Slavíči u Hranic na Moravě.</a:t>
            </a:r>
            <a:endParaRPr lang="pt-BR" sz="900" dirty="0" smtClean="0">
              <a:solidFill>
                <a:schemeClr val="bg1">
                  <a:lumMod val="50000"/>
                </a:schemeClr>
              </a:solidFill>
              <a:cs typeface="Lato Regular"/>
            </a:endParaRPr>
          </a:p>
        </p:txBody>
      </p:sp>
      <p:sp>
        <p:nvSpPr>
          <p:cNvPr id="32" name="TextBox 31"/>
          <p:cNvSpPr txBox="1"/>
          <p:nvPr/>
        </p:nvSpPr>
        <p:spPr>
          <a:xfrm>
            <a:off x="2490832" y="3579862"/>
            <a:ext cx="1109992" cy="292388"/>
          </a:xfrm>
          <a:prstGeom prst="rect">
            <a:avLst/>
          </a:prstGeom>
          <a:noFill/>
        </p:spPr>
        <p:txBody>
          <a:bodyPr wrap="square" rtlCol="0">
            <a:spAutoFit/>
          </a:bodyPr>
          <a:lstStyle/>
          <a:p>
            <a:r>
              <a:rPr lang="pt-BR" sz="1300" b="1" dirty="0" smtClean="0">
                <a:solidFill>
                  <a:schemeClr val="bg2"/>
                </a:solidFill>
                <a:cs typeface="Lato Black"/>
              </a:rPr>
              <a:t>20</a:t>
            </a:r>
            <a:r>
              <a:rPr lang="cs-CZ" sz="1300" b="1" dirty="0" smtClean="0">
                <a:solidFill>
                  <a:schemeClr val="bg2"/>
                </a:solidFill>
                <a:cs typeface="Lato Black"/>
              </a:rPr>
              <a:t>10</a:t>
            </a:r>
            <a:r>
              <a:rPr lang="pt-BR" sz="1300" b="1" dirty="0" smtClean="0">
                <a:solidFill>
                  <a:schemeClr val="bg2"/>
                </a:solidFill>
                <a:cs typeface="Lato Black"/>
              </a:rPr>
              <a:t>-201</a:t>
            </a:r>
            <a:r>
              <a:rPr lang="cs-CZ" sz="1300" b="1" dirty="0" smtClean="0">
                <a:solidFill>
                  <a:schemeClr val="bg2"/>
                </a:solidFill>
                <a:cs typeface="Lato Black"/>
              </a:rPr>
              <a:t>4</a:t>
            </a:r>
            <a:endParaRPr lang="pt-BR" sz="1300" b="1" dirty="0" smtClean="0">
              <a:solidFill>
                <a:schemeClr val="bg2"/>
              </a:solidFill>
              <a:cs typeface="Lato Black"/>
            </a:endParaRPr>
          </a:p>
        </p:txBody>
      </p:sp>
      <p:grpSp>
        <p:nvGrpSpPr>
          <p:cNvPr id="36" name="Group 13"/>
          <p:cNvGrpSpPr/>
          <p:nvPr/>
        </p:nvGrpSpPr>
        <p:grpSpPr>
          <a:xfrm>
            <a:off x="6945008" y="315195"/>
            <a:ext cx="1629030" cy="246221"/>
            <a:chOff x="6945008" y="315195"/>
            <a:chExt cx="1629030" cy="246221"/>
          </a:xfrm>
        </p:grpSpPr>
        <p:pic>
          <p:nvPicPr>
            <p:cNvPr id="37"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38" name="TextBox 10"/>
            <p:cNvSpPr txBox="1"/>
            <p:nvPr/>
          </p:nvSpPr>
          <p:spPr>
            <a:xfrm>
              <a:off x="6945008" y="330116"/>
              <a:ext cx="979715"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O NÁS</a:t>
              </a:r>
              <a:endParaRPr lang="pt-BR" sz="800" b="1" dirty="0" smtClean="0">
                <a:solidFill>
                  <a:schemeClr val="bg1">
                    <a:lumMod val="50000"/>
                  </a:schemeClr>
                </a:solidFill>
                <a:cs typeface="Lato Regular"/>
              </a:endParaRPr>
            </a:p>
          </p:txBody>
        </p:sp>
        <p:grpSp>
          <p:nvGrpSpPr>
            <p:cNvPr id="39" name="Group 12"/>
            <p:cNvGrpSpPr/>
            <p:nvPr/>
          </p:nvGrpSpPr>
          <p:grpSpPr>
            <a:xfrm>
              <a:off x="7895305" y="315195"/>
              <a:ext cx="433175" cy="246221"/>
              <a:chOff x="7948826" y="605866"/>
              <a:chExt cx="433175" cy="246221"/>
            </a:xfrm>
          </p:grpSpPr>
          <p:grpSp>
            <p:nvGrpSpPr>
              <p:cNvPr id="40" name="Group 7"/>
              <p:cNvGrpSpPr/>
              <p:nvPr/>
            </p:nvGrpSpPr>
            <p:grpSpPr>
              <a:xfrm rot="10800000">
                <a:off x="7948826" y="652835"/>
                <a:ext cx="360604" cy="172975"/>
                <a:chOff x="1984744" y="697023"/>
                <a:chExt cx="667488" cy="383291"/>
              </a:xfrm>
            </p:grpSpPr>
            <p:sp>
              <p:nvSpPr>
                <p:cNvPr id="42"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41"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04</a:t>
                </a:r>
                <a:endParaRPr lang="pt-BR" sz="1000" b="1" dirty="0" smtClean="0">
                  <a:solidFill>
                    <a:schemeClr val="bg1"/>
                  </a:solidFill>
                  <a:cs typeface="Lato Regular"/>
                </a:endParaRPr>
              </a:p>
            </p:txBody>
          </p:sp>
        </p:grpSp>
      </p:grpSp>
    </p:spTree>
    <p:extLst>
      <p:ext uri="{BB962C8B-B14F-4D97-AF65-F5344CB8AC3E}">
        <p14:creationId xmlns:p14="http://schemas.microsoft.com/office/powerpoint/2010/main" val="14920814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500"/>
                                        <p:tgtEl>
                                          <p:spTgt spid="6"/>
                                        </p:tgtEl>
                                      </p:cBhvr>
                                    </p:animEffect>
                                  </p:childTnLst>
                                </p:cTn>
                              </p:par>
                              <p:par>
                                <p:cTn id="8" presetID="18" presetClass="entr" presetSubtype="3"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upRigh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par>
                                <p:cTn id="38" presetID="22" presetClass="entr" presetSubtype="2"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right)">
                                      <p:cBhvr>
                                        <p:cTn id="40" dur="500"/>
                                        <p:tgtEl>
                                          <p:spTgt spid="17"/>
                                        </p:tgtEl>
                                      </p:cBhvr>
                                    </p:animEffect>
                                  </p:childTnLst>
                                </p:cTn>
                              </p:par>
                              <p:par>
                                <p:cTn id="41" presetID="22" presetClass="entr" presetSubtype="8"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par>
                                <p:cTn id="44" presetID="22" presetClass="entr" presetSubtype="2"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right)">
                                      <p:cBhvr>
                                        <p:cTn id="46" dur="500"/>
                                        <p:tgtEl>
                                          <p:spTgt spid="27"/>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right)">
                                      <p:cBhvr>
                                        <p:cTn id="49" dur="500"/>
                                        <p:tgtEl>
                                          <p:spTgt spid="28"/>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right)">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par>
                                <p:cTn id="58" presetID="22" presetClass="entr" presetSubtype="8"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par>
                                <p:cTn id="61" presetID="22" presetClass="entr" presetSubtype="2"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right)">
                                      <p:cBhvr>
                                        <p:cTn id="63" dur="500"/>
                                        <p:tgtEl>
                                          <p:spTgt spid="11"/>
                                        </p:tgtEl>
                                      </p:cBhvr>
                                    </p:animEffect>
                                  </p:childTnLst>
                                </p:cTn>
                              </p:par>
                              <p:par>
                                <p:cTn id="64" presetID="22" presetClass="entr" presetSubtype="2"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right)">
                                      <p:cBhvr>
                                        <p:cTn id="66" dur="500"/>
                                        <p:tgtEl>
                                          <p:spTgt spid="30"/>
                                        </p:tgtEl>
                                      </p:cBhvr>
                                    </p:animEffect>
                                  </p:childTnLst>
                                </p:cTn>
                              </p:par>
                              <p:par>
                                <p:cTn id="67" presetID="22" presetClass="entr" presetSubtype="2"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right)">
                                      <p:cBhvr>
                                        <p:cTn id="69" dur="500"/>
                                        <p:tgtEl>
                                          <p:spTgt spid="31"/>
                                        </p:tgtEl>
                                      </p:cBhvr>
                                    </p:animEffect>
                                  </p:childTnLst>
                                </p:cTn>
                              </p:par>
                              <p:par>
                                <p:cTn id="70" presetID="22" presetClass="entr" presetSubtype="2"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wipe(right)">
                                      <p:cBhvr>
                                        <p:cTn id="7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23" grpId="0"/>
      <p:bldP spid="24" grpId="0"/>
      <p:bldP spid="28" grpId="0"/>
      <p:bldP spid="29" grpId="0"/>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p:cNvSpPr txBox="1"/>
          <p:nvPr/>
        </p:nvSpPr>
        <p:spPr>
          <a:xfrm>
            <a:off x="1176565" y="558408"/>
            <a:ext cx="2269271" cy="677108"/>
          </a:xfrm>
          <a:prstGeom prst="rect">
            <a:avLst/>
          </a:prstGeom>
          <a:noFill/>
        </p:spPr>
        <p:txBody>
          <a:bodyPr wrap="square" rtlCol="0">
            <a:spAutoFit/>
          </a:bodyPr>
          <a:lstStyle/>
          <a:p>
            <a:pPr>
              <a:lnSpc>
                <a:spcPct val="70000"/>
              </a:lnSpc>
            </a:pPr>
            <a:r>
              <a:rPr lang="cs-CZ" sz="2000" b="1" dirty="0" smtClean="0">
                <a:solidFill>
                  <a:srgbClr val="00B4FF"/>
                </a:solidFill>
                <a:cs typeface="Lato Black"/>
              </a:rPr>
              <a:t>HISTORIE</a:t>
            </a:r>
            <a:endParaRPr lang="pt-BR" sz="2000" b="1" dirty="0" smtClean="0">
              <a:solidFill>
                <a:srgbClr val="00B4FF"/>
              </a:solidFill>
              <a:cs typeface="Lato Black"/>
            </a:endParaRPr>
          </a:p>
          <a:p>
            <a:pPr>
              <a:lnSpc>
                <a:spcPct val="70000"/>
              </a:lnSpc>
            </a:pPr>
            <a:r>
              <a:rPr lang="cs-CZ" sz="3200" b="1" dirty="0" smtClean="0">
                <a:cs typeface="Lato Black"/>
              </a:rPr>
              <a:t>FIRMY</a:t>
            </a:r>
            <a:endParaRPr lang="pt-BR" sz="3200" b="1" dirty="0" smtClean="0">
              <a:cs typeface="Lato Black"/>
            </a:endParaRPr>
          </a:p>
        </p:txBody>
      </p:sp>
      <p:pic>
        <p:nvPicPr>
          <p:cNvPr id="7" name="Picture 6"/>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69277" y="626438"/>
            <a:ext cx="533331" cy="533331"/>
          </a:xfrm>
          <a:prstGeom prst="rect">
            <a:avLst/>
          </a:prstGeom>
          <a:noFill/>
          <a:ln>
            <a:noFill/>
          </a:ln>
        </p:spPr>
      </p:pic>
      <p:sp>
        <p:nvSpPr>
          <p:cNvPr id="8" name="TextBox 7"/>
          <p:cNvSpPr txBox="1"/>
          <p:nvPr/>
        </p:nvSpPr>
        <p:spPr>
          <a:xfrm>
            <a:off x="466624" y="1783403"/>
            <a:ext cx="1599457" cy="437043"/>
          </a:xfrm>
          <a:prstGeom prst="rect">
            <a:avLst/>
          </a:prstGeom>
          <a:noFill/>
        </p:spPr>
        <p:txBody>
          <a:bodyPr wrap="square" rtlCol="0">
            <a:spAutoFit/>
          </a:bodyPr>
          <a:lstStyle/>
          <a:p>
            <a:pPr>
              <a:lnSpc>
                <a:spcPct val="80000"/>
              </a:lnSpc>
            </a:pPr>
            <a:r>
              <a:rPr lang="cs-CZ" sz="1600" b="1" dirty="0" smtClean="0">
                <a:solidFill>
                  <a:srgbClr val="0A0A0A"/>
                </a:solidFill>
                <a:cs typeface="Lato Black"/>
              </a:rPr>
              <a:t>ZALOŽENÍ FIRMY</a:t>
            </a:r>
            <a:endParaRPr lang="pt-BR" sz="1600" b="1" dirty="0" smtClean="0">
              <a:solidFill>
                <a:srgbClr val="0A0A0A"/>
              </a:solidFill>
              <a:cs typeface="Lato Black"/>
            </a:endParaRPr>
          </a:p>
          <a:p>
            <a:pPr>
              <a:lnSpc>
                <a:spcPct val="80000"/>
              </a:lnSpc>
            </a:pPr>
            <a:r>
              <a:rPr lang="cs-CZ" sz="1200" dirty="0" smtClean="0">
                <a:solidFill>
                  <a:srgbClr val="0A0A0A"/>
                </a:solidFill>
                <a:cs typeface="Lato Regular"/>
              </a:rPr>
              <a:t>fyzická osoba</a:t>
            </a:r>
            <a:endParaRPr lang="en-US" sz="1200" dirty="0">
              <a:solidFill>
                <a:srgbClr val="0A0A0A"/>
              </a:solidFill>
              <a:cs typeface="Lato Regular"/>
            </a:endParaRPr>
          </a:p>
        </p:txBody>
      </p:sp>
      <p:sp>
        <p:nvSpPr>
          <p:cNvPr id="9" name="TextBox 8"/>
          <p:cNvSpPr txBox="1"/>
          <p:nvPr/>
        </p:nvSpPr>
        <p:spPr>
          <a:xfrm>
            <a:off x="466624" y="2892558"/>
            <a:ext cx="2317087" cy="412421"/>
          </a:xfrm>
          <a:prstGeom prst="rect">
            <a:avLst/>
          </a:prstGeom>
          <a:noFill/>
        </p:spPr>
        <p:txBody>
          <a:bodyPr wrap="square" rtlCol="0">
            <a:spAutoFit/>
          </a:bodyPr>
          <a:lstStyle/>
          <a:p>
            <a:pPr>
              <a:lnSpc>
                <a:spcPct val="80000"/>
              </a:lnSpc>
            </a:pPr>
            <a:r>
              <a:rPr lang="cs-CZ" sz="1400" b="1" dirty="0" smtClean="0">
                <a:solidFill>
                  <a:srgbClr val="006EB9"/>
                </a:solidFill>
                <a:cs typeface="Lato Black"/>
              </a:rPr>
              <a:t>MORKUS MORAVA s.r.o.</a:t>
            </a:r>
            <a:endParaRPr lang="pt-BR" sz="1400" b="1" dirty="0" smtClean="0">
              <a:solidFill>
                <a:srgbClr val="006EB9"/>
              </a:solidFill>
              <a:cs typeface="Lato Black"/>
            </a:endParaRPr>
          </a:p>
          <a:p>
            <a:pPr>
              <a:lnSpc>
                <a:spcPct val="80000"/>
              </a:lnSpc>
            </a:pPr>
            <a:r>
              <a:rPr lang="cs-CZ" sz="1200" dirty="0" smtClean="0">
                <a:solidFill>
                  <a:srgbClr val="006EB9"/>
                </a:solidFill>
                <a:cs typeface="Lato Regular"/>
              </a:rPr>
              <a:t>vznik společnosti</a:t>
            </a:r>
            <a:endParaRPr lang="en-US" sz="1200" dirty="0">
              <a:solidFill>
                <a:srgbClr val="006EB9"/>
              </a:solidFill>
              <a:cs typeface="Lato Regular"/>
            </a:endParaRPr>
          </a:p>
        </p:txBody>
      </p:sp>
      <p:sp>
        <p:nvSpPr>
          <p:cNvPr id="10" name="TextBox 9"/>
          <p:cNvSpPr txBox="1"/>
          <p:nvPr/>
        </p:nvSpPr>
        <p:spPr>
          <a:xfrm>
            <a:off x="466624" y="4011910"/>
            <a:ext cx="1923548" cy="437043"/>
          </a:xfrm>
          <a:prstGeom prst="rect">
            <a:avLst/>
          </a:prstGeom>
          <a:noFill/>
        </p:spPr>
        <p:txBody>
          <a:bodyPr wrap="square" rtlCol="0">
            <a:spAutoFit/>
          </a:bodyPr>
          <a:lstStyle/>
          <a:p>
            <a:pPr>
              <a:lnSpc>
                <a:spcPct val="80000"/>
              </a:lnSpc>
            </a:pPr>
            <a:r>
              <a:rPr lang="cs-CZ" sz="1600" b="1" dirty="0" smtClean="0">
                <a:solidFill>
                  <a:schemeClr val="bg2"/>
                </a:solidFill>
                <a:cs typeface="Lato Black"/>
              </a:rPr>
              <a:t>DODÁVKY NOVÝCH</a:t>
            </a:r>
            <a:endParaRPr lang="pt-BR" sz="1600" b="1" dirty="0" smtClean="0">
              <a:solidFill>
                <a:schemeClr val="bg2"/>
              </a:solidFill>
              <a:cs typeface="Lato Black"/>
            </a:endParaRPr>
          </a:p>
          <a:p>
            <a:pPr>
              <a:lnSpc>
                <a:spcPct val="80000"/>
              </a:lnSpc>
            </a:pPr>
            <a:r>
              <a:rPr lang="cs-CZ" sz="1200" dirty="0" smtClean="0">
                <a:solidFill>
                  <a:schemeClr val="bg2"/>
                </a:solidFill>
                <a:cs typeface="Lato Regular"/>
              </a:rPr>
              <a:t>smaltovaných nádrží a sil</a:t>
            </a:r>
            <a:endParaRPr lang="en-US" sz="1200" dirty="0">
              <a:solidFill>
                <a:schemeClr val="bg2"/>
              </a:solidFill>
              <a:cs typeface="Lato Regular"/>
            </a:endParaRPr>
          </a:p>
        </p:txBody>
      </p:sp>
      <p:cxnSp>
        <p:nvCxnSpPr>
          <p:cNvPr id="11" name="Straight Connector 10"/>
          <p:cNvCxnSpPr/>
          <p:nvPr/>
        </p:nvCxnSpPr>
        <p:spPr>
          <a:xfrm>
            <a:off x="2580966" y="4630702"/>
            <a:ext cx="5973097" cy="0"/>
          </a:xfrm>
          <a:prstGeom prst="line">
            <a:avLst/>
          </a:prstGeom>
          <a:ln w="3810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580968" y="1655497"/>
            <a:ext cx="5973097" cy="0"/>
          </a:xfrm>
          <a:prstGeom prst="line">
            <a:avLst/>
          </a:prstGeom>
          <a:ln w="38100" cmpd="sng">
            <a:solidFill>
              <a:schemeClr val="tx1">
                <a:lumMod val="10000"/>
                <a:lumOff val="9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69277" y="4630702"/>
            <a:ext cx="1274271" cy="0"/>
          </a:xfrm>
          <a:prstGeom prst="line">
            <a:avLst/>
          </a:prstGeom>
          <a:ln w="38100" cmpd="sng">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580967" y="3522656"/>
            <a:ext cx="5973097" cy="0"/>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69276" y="3522656"/>
            <a:ext cx="1274271" cy="0"/>
          </a:xfrm>
          <a:prstGeom prst="line">
            <a:avLst/>
          </a:prstGeom>
          <a:ln w="381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580968" y="2308300"/>
            <a:ext cx="5973097"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69277" y="2312613"/>
            <a:ext cx="1274271"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490832" y="1719751"/>
            <a:ext cx="6169746" cy="507831"/>
          </a:xfrm>
          <a:prstGeom prst="rect">
            <a:avLst/>
          </a:prstGeom>
          <a:noFill/>
        </p:spPr>
        <p:txBody>
          <a:bodyPr wrap="square" rtlCol="0">
            <a:spAutoFit/>
          </a:bodyPr>
          <a:lstStyle/>
          <a:p>
            <a:r>
              <a:rPr lang="cs-CZ" sz="900" dirty="0">
                <a:solidFill>
                  <a:schemeClr val="bg1">
                    <a:lumMod val="50000"/>
                  </a:schemeClr>
                </a:solidFill>
                <a:cs typeface="Lato Regular"/>
              </a:rPr>
              <a:t>V tomto roce majitel firmy zahájil svoji podnikatelskou činnost jako podnikatel - fyzická osoba. Původní specializací firmy byl výkup železného šrotu, barevných kovů, demontáže starých hal a ocelových konstrukcí, likvidace starých sil a nádrží a jiných technologických celků.</a:t>
            </a:r>
            <a:endParaRPr lang="pt-BR" sz="900" dirty="0" smtClean="0">
              <a:solidFill>
                <a:schemeClr val="bg1">
                  <a:lumMod val="50000"/>
                </a:schemeClr>
              </a:solidFill>
              <a:cs typeface="Lato Regular"/>
            </a:endParaRPr>
          </a:p>
        </p:txBody>
      </p:sp>
      <p:sp>
        <p:nvSpPr>
          <p:cNvPr id="24" name="TextBox 23"/>
          <p:cNvSpPr txBox="1"/>
          <p:nvPr/>
        </p:nvSpPr>
        <p:spPr>
          <a:xfrm>
            <a:off x="2490832" y="1351090"/>
            <a:ext cx="876716" cy="292388"/>
          </a:xfrm>
          <a:prstGeom prst="rect">
            <a:avLst/>
          </a:prstGeom>
          <a:noFill/>
        </p:spPr>
        <p:txBody>
          <a:bodyPr wrap="square" rtlCol="0">
            <a:spAutoFit/>
          </a:bodyPr>
          <a:lstStyle/>
          <a:p>
            <a:r>
              <a:rPr lang="cs-CZ" sz="1300" b="1" dirty="0" smtClean="0">
                <a:cs typeface="Lato Black"/>
              </a:rPr>
              <a:t>2003</a:t>
            </a:r>
            <a:endParaRPr lang="pt-BR" sz="1300" b="1" dirty="0" smtClean="0">
              <a:cs typeface="Lato Black"/>
            </a:endParaRPr>
          </a:p>
        </p:txBody>
      </p:sp>
      <p:cxnSp>
        <p:nvCxnSpPr>
          <p:cNvPr id="27" name="Straight Connector 26"/>
          <p:cNvCxnSpPr/>
          <p:nvPr/>
        </p:nvCxnSpPr>
        <p:spPr>
          <a:xfrm>
            <a:off x="2580968" y="2787761"/>
            <a:ext cx="5973097" cy="0"/>
          </a:xfrm>
          <a:prstGeom prst="line">
            <a:avLst/>
          </a:prstGeom>
          <a:ln w="38100" cmpd="sng">
            <a:solidFill>
              <a:schemeClr val="tx1">
                <a:lumMod val="10000"/>
                <a:lumOff val="90000"/>
              </a:schemeClr>
            </a:solidFill>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2490832" y="2794972"/>
            <a:ext cx="6169746" cy="646331"/>
          </a:xfrm>
          <a:prstGeom prst="rect">
            <a:avLst/>
          </a:prstGeom>
          <a:noFill/>
        </p:spPr>
        <p:txBody>
          <a:bodyPr wrap="square" rtlCol="0">
            <a:spAutoFit/>
          </a:bodyPr>
          <a:lstStyle/>
          <a:p>
            <a:r>
              <a:rPr lang="cs-CZ" sz="900" dirty="0">
                <a:solidFill>
                  <a:schemeClr val="bg1">
                    <a:lumMod val="50000"/>
                  </a:schemeClr>
                </a:solidFill>
                <a:cs typeface="Lato Regular"/>
              </a:rPr>
              <a:t>V červnu 2007 jsme se přestěhovali do nové provozovny ve Slavíči u Hranic na Moravě</a:t>
            </a:r>
            <a:r>
              <a:rPr lang="cs-CZ" sz="900" dirty="0" smtClean="0">
                <a:solidFill>
                  <a:schemeClr val="bg1">
                    <a:lumMod val="50000"/>
                  </a:schemeClr>
                </a:solidFill>
                <a:cs typeface="Lato Regular"/>
              </a:rPr>
              <a:t>, kde </a:t>
            </a:r>
            <a:r>
              <a:rPr lang="cs-CZ" sz="900" dirty="0">
                <a:solidFill>
                  <a:schemeClr val="bg1">
                    <a:lumMod val="50000"/>
                  </a:schemeClr>
                </a:solidFill>
                <a:cs typeface="Lato Regular"/>
              </a:rPr>
              <a:t>sídlíme doposud. S nárůstem nabízených služeb a zakázek se firma přetransformovala na společnost s ručením omezeným. Od roku 2009 provádíme kompletní výstavby renovovaných hal a zároveň dodávky a montáže renovovaných velkokapacitních sil, nádrží a zásobníků typu </a:t>
            </a:r>
            <a:r>
              <a:rPr lang="cs-CZ" sz="900" dirty="0" smtClean="0">
                <a:solidFill>
                  <a:schemeClr val="bg1">
                    <a:lumMod val="50000"/>
                  </a:schemeClr>
                </a:solidFill>
                <a:cs typeface="Lato Regular"/>
              </a:rPr>
              <a:t>Vítkovice. </a:t>
            </a:r>
            <a:r>
              <a:rPr lang="cs-CZ" sz="900" dirty="0">
                <a:solidFill>
                  <a:schemeClr val="bg1">
                    <a:lumMod val="50000"/>
                  </a:schemeClr>
                </a:solidFill>
                <a:cs typeface="Lato Regular"/>
              </a:rPr>
              <a:t>Taktéž provádíme drobné i komplexní opravy skladových sil typu </a:t>
            </a:r>
            <a:r>
              <a:rPr lang="cs-CZ" sz="900" dirty="0" smtClean="0">
                <a:solidFill>
                  <a:schemeClr val="bg1">
                    <a:lumMod val="50000"/>
                  </a:schemeClr>
                </a:solidFill>
                <a:cs typeface="Lato Regular"/>
              </a:rPr>
              <a:t>Vítkovice</a:t>
            </a:r>
            <a:r>
              <a:rPr lang="cs-CZ" sz="900" dirty="0" smtClean="0">
                <a:solidFill>
                  <a:schemeClr val="bg1">
                    <a:lumMod val="50000"/>
                  </a:schemeClr>
                </a:solidFill>
                <a:latin typeface="Arial" panose="020B0604020202020204" pitchFamily="34" charset="0"/>
                <a:cs typeface="Lato Regular"/>
              </a:rPr>
              <a:t>. </a:t>
            </a:r>
            <a:endParaRPr lang="pt-BR" sz="900" dirty="0" smtClean="0">
              <a:solidFill>
                <a:schemeClr val="bg1">
                  <a:lumMod val="50000"/>
                </a:schemeClr>
              </a:solidFill>
              <a:latin typeface="Arial" panose="020B0604020202020204" pitchFamily="34" charset="0"/>
              <a:cs typeface="Lato Regular"/>
            </a:endParaRPr>
          </a:p>
        </p:txBody>
      </p:sp>
      <p:sp>
        <p:nvSpPr>
          <p:cNvPr id="29" name="TextBox 28"/>
          <p:cNvSpPr txBox="1"/>
          <p:nvPr/>
        </p:nvSpPr>
        <p:spPr>
          <a:xfrm>
            <a:off x="2490831" y="2483354"/>
            <a:ext cx="1184697" cy="292388"/>
          </a:xfrm>
          <a:prstGeom prst="rect">
            <a:avLst/>
          </a:prstGeom>
          <a:noFill/>
        </p:spPr>
        <p:txBody>
          <a:bodyPr wrap="square" rtlCol="0">
            <a:spAutoFit/>
          </a:bodyPr>
          <a:lstStyle/>
          <a:p>
            <a:r>
              <a:rPr lang="pt-BR" sz="1300" b="1" dirty="0" smtClean="0">
                <a:solidFill>
                  <a:srgbClr val="006EB9"/>
                </a:solidFill>
                <a:cs typeface="Lato Black"/>
              </a:rPr>
              <a:t>20</a:t>
            </a:r>
            <a:r>
              <a:rPr lang="cs-CZ" sz="1300" b="1" dirty="0" smtClean="0">
                <a:solidFill>
                  <a:srgbClr val="006EB9"/>
                </a:solidFill>
                <a:cs typeface="Lato Black"/>
              </a:rPr>
              <a:t>07</a:t>
            </a:r>
            <a:r>
              <a:rPr lang="pt-BR" sz="1300" b="1" dirty="0" smtClean="0">
                <a:solidFill>
                  <a:srgbClr val="006EB9"/>
                </a:solidFill>
                <a:cs typeface="Lato Black"/>
              </a:rPr>
              <a:t>-20</a:t>
            </a:r>
            <a:r>
              <a:rPr lang="cs-CZ" sz="1300" b="1" dirty="0" smtClean="0">
                <a:solidFill>
                  <a:srgbClr val="006EB9"/>
                </a:solidFill>
                <a:cs typeface="Lato Black"/>
              </a:rPr>
              <a:t>09</a:t>
            </a:r>
            <a:endParaRPr lang="pt-BR" sz="1300" b="1" dirty="0" smtClean="0">
              <a:solidFill>
                <a:srgbClr val="006EB9"/>
              </a:solidFill>
              <a:cs typeface="Lato Black"/>
            </a:endParaRPr>
          </a:p>
        </p:txBody>
      </p:sp>
      <p:cxnSp>
        <p:nvCxnSpPr>
          <p:cNvPr id="30" name="Straight Connector 29"/>
          <p:cNvCxnSpPr/>
          <p:nvPr/>
        </p:nvCxnSpPr>
        <p:spPr>
          <a:xfrm>
            <a:off x="2580968" y="3884269"/>
            <a:ext cx="5973097" cy="0"/>
          </a:xfrm>
          <a:prstGeom prst="line">
            <a:avLst/>
          </a:prstGeom>
          <a:ln w="38100" cmpd="sng">
            <a:solidFill>
              <a:schemeClr val="tx1">
                <a:lumMod val="10000"/>
                <a:lumOff val="90000"/>
              </a:schemeClr>
            </a:solidFill>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2490832" y="3924506"/>
            <a:ext cx="6169746" cy="646331"/>
          </a:xfrm>
          <a:prstGeom prst="rect">
            <a:avLst/>
          </a:prstGeom>
          <a:noFill/>
        </p:spPr>
        <p:txBody>
          <a:bodyPr wrap="square" rtlCol="0">
            <a:spAutoFit/>
          </a:bodyPr>
          <a:lstStyle/>
          <a:p>
            <a:r>
              <a:rPr lang="cs-CZ" sz="900" dirty="0">
                <a:solidFill>
                  <a:schemeClr val="bg1">
                    <a:lumMod val="50000"/>
                  </a:schemeClr>
                </a:solidFill>
                <a:cs typeface="Lato Regular"/>
              </a:rPr>
              <a:t>Od  roku 2010 zahájila firma Morkus Morava s.r.o. dodávky a montáže nových smaltovaných nádrží, sila a zásobníků. V nabídce má produkty výrobců smaltovaných nádrží a zásobníků </a:t>
            </a:r>
            <a:r>
              <a:rPr lang="cs-CZ" sz="900" dirty="0" smtClean="0">
                <a:solidFill>
                  <a:schemeClr val="bg1">
                    <a:lumMod val="50000"/>
                  </a:schemeClr>
                </a:solidFill>
                <a:cs typeface="Lato Regular"/>
              </a:rPr>
              <a:t>VÍTKOVICE</a:t>
            </a:r>
            <a:r>
              <a:rPr lang="cs-CZ" sz="900" dirty="0">
                <a:solidFill>
                  <a:schemeClr val="bg1">
                    <a:lumMod val="50000"/>
                  </a:schemeClr>
                </a:solidFill>
                <a:cs typeface="Lato Regular"/>
              </a:rPr>
              <a:t>®</a:t>
            </a:r>
            <a:r>
              <a:rPr lang="cs-CZ" sz="900" dirty="0" smtClean="0">
                <a:solidFill>
                  <a:schemeClr val="bg1">
                    <a:lumMod val="50000"/>
                  </a:schemeClr>
                </a:solidFill>
                <a:cs typeface="Lato Regular"/>
              </a:rPr>
              <a:t>, CST</a:t>
            </a:r>
            <a:r>
              <a:rPr lang="cs-CZ" sz="900" dirty="0">
                <a:solidFill>
                  <a:schemeClr val="bg1">
                    <a:lumMod val="50000"/>
                  </a:schemeClr>
                </a:solidFill>
                <a:cs typeface="Lato Regular"/>
              </a:rPr>
              <a:t>®</a:t>
            </a:r>
            <a:r>
              <a:rPr lang="cs-CZ" sz="900" dirty="0" smtClean="0">
                <a:solidFill>
                  <a:schemeClr val="bg1">
                    <a:lumMod val="50000"/>
                  </a:schemeClr>
                </a:solidFill>
                <a:cs typeface="Lato Regular"/>
              </a:rPr>
              <a:t>. Svůj </a:t>
            </a:r>
            <a:r>
              <a:rPr lang="cs-CZ" sz="900" dirty="0">
                <a:solidFill>
                  <a:schemeClr val="bg1">
                    <a:lumMod val="50000"/>
                  </a:schemeClr>
                </a:solidFill>
                <a:cs typeface="Lato Regular"/>
              </a:rPr>
              <a:t>sortiment </a:t>
            </a:r>
            <a:r>
              <a:rPr lang="cs-CZ" sz="900" dirty="0" smtClean="0">
                <a:solidFill>
                  <a:schemeClr val="bg1">
                    <a:lumMod val="50000"/>
                  </a:schemeClr>
                </a:solidFill>
                <a:cs typeface="Lato Regular"/>
              </a:rPr>
              <a:t>rozšířila </a:t>
            </a:r>
            <a:r>
              <a:rPr lang="cs-CZ" sz="900" dirty="0">
                <a:solidFill>
                  <a:schemeClr val="bg1">
                    <a:lumMod val="50000"/>
                  </a:schemeClr>
                </a:solidFill>
                <a:cs typeface="Lato Regular"/>
              </a:rPr>
              <a:t>také o prodej čerpadel, míchadel a laminátových zásobníků</a:t>
            </a:r>
            <a:r>
              <a:rPr lang="cs-CZ" sz="900" dirty="0" smtClean="0">
                <a:solidFill>
                  <a:schemeClr val="bg1">
                    <a:lumMod val="50000"/>
                  </a:schemeClr>
                </a:solidFill>
                <a:cs typeface="Lato Regular"/>
              </a:rPr>
              <a:t>. V roce 2014 proběhla kompletní rekonstrukce výrobních a administrativních budov výrobního podniku ve Slavíči u Hranic na Moravě.</a:t>
            </a:r>
            <a:endParaRPr lang="pt-BR" sz="900" dirty="0" smtClean="0">
              <a:solidFill>
                <a:schemeClr val="bg1">
                  <a:lumMod val="50000"/>
                </a:schemeClr>
              </a:solidFill>
              <a:cs typeface="Lato Regular"/>
            </a:endParaRPr>
          </a:p>
        </p:txBody>
      </p:sp>
      <p:sp>
        <p:nvSpPr>
          <p:cNvPr id="32" name="TextBox 31"/>
          <p:cNvSpPr txBox="1"/>
          <p:nvPr/>
        </p:nvSpPr>
        <p:spPr>
          <a:xfrm>
            <a:off x="2490832" y="3579862"/>
            <a:ext cx="1109992" cy="292388"/>
          </a:xfrm>
          <a:prstGeom prst="rect">
            <a:avLst/>
          </a:prstGeom>
          <a:noFill/>
        </p:spPr>
        <p:txBody>
          <a:bodyPr wrap="square" rtlCol="0">
            <a:spAutoFit/>
          </a:bodyPr>
          <a:lstStyle/>
          <a:p>
            <a:r>
              <a:rPr lang="pt-BR" sz="1300" b="1" dirty="0" smtClean="0">
                <a:solidFill>
                  <a:schemeClr val="bg2"/>
                </a:solidFill>
                <a:cs typeface="Lato Black"/>
              </a:rPr>
              <a:t>20</a:t>
            </a:r>
            <a:r>
              <a:rPr lang="cs-CZ" sz="1300" b="1" dirty="0" smtClean="0">
                <a:solidFill>
                  <a:schemeClr val="bg2"/>
                </a:solidFill>
                <a:cs typeface="Lato Black"/>
              </a:rPr>
              <a:t>10</a:t>
            </a:r>
            <a:r>
              <a:rPr lang="pt-BR" sz="1300" b="1" dirty="0" smtClean="0">
                <a:solidFill>
                  <a:schemeClr val="bg2"/>
                </a:solidFill>
                <a:cs typeface="Lato Black"/>
              </a:rPr>
              <a:t>-201</a:t>
            </a:r>
            <a:r>
              <a:rPr lang="cs-CZ" sz="1300" b="1" dirty="0" smtClean="0">
                <a:solidFill>
                  <a:schemeClr val="bg2"/>
                </a:solidFill>
                <a:cs typeface="Lato Black"/>
              </a:rPr>
              <a:t>4</a:t>
            </a:r>
            <a:endParaRPr lang="pt-BR" sz="1300" b="1" dirty="0" smtClean="0">
              <a:solidFill>
                <a:schemeClr val="bg2"/>
              </a:solidFill>
              <a:cs typeface="Lato Black"/>
            </a:endParaRPr>
          </a:p>
        </p:txBody>
      </p:sp>
      <p:grpSp>
        <p:nvGrpSpPr>
          <p:cNvPr id="36" name="Group 13"/>
          <p:cNvGrpSpPr/>
          <p:nvPr/>
        </p:nvGrpSpPr>
        <p:grpSpPr>
          <a:xfrm>
            <a:off x="6945008" y="315195"/>
            <a:ext cx="1629030" cy="246221"/>
            <a:chOff x="6945008" y="315195"/>
            <a:chExt cx="1629030" cy="246221"/>
          </a:xfrm>
        </p:grpSpPr>
        <p:pic>
          <p:nvPicPr>
            <p:cNvPr id="37"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38" name="TextBox 10"/>
            <p:cNvSpPr txBox="1"/>
            <p:nvPr/>
          </p:nvSpPr>
          <p:spPr>
            <a:xfrm>
              <a:off x="6945008" y="330116"/>
              <a:ext cx="979715"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O NÁS</a:t>
              </a:r>
              <a:endParaRPr lang="pt-BR" sz="800" b="1" dirty="0" smtClean="0">
                <a:solidFill>
                  <a:schemeClr val="bg1">
                    <a:lumMod val="50000"/>
                  </a:schemeClr>
                </a:solidFill>
                <a:cs typeface="Lato Regular"/>
              </a:endParaRPr>
            </a:p>
          </p:txBody>
        </p:sp>
        <p:grpSp>
          <p:nvGrpSpPr>
            <p:cNvPr id="39" name="Group 12"/>
            <p:cNvGrpSpPr/>
            <p:nvPr/>
          </p:nvGrpSpPr>
          <p:grpSpPr>
            <a:xfrm>
              <a:off x="7895305" y="315195"/>
              <a:ext cx="433175" cy="246221"/>
              <a:chOff x="7948826" y="605866"/>
              <a:chExt cx="433175" cy="246221"/>
            </a:xfrm>
          </p:grpSpPr>
          <p:grpSp>
            <p:nvGrpSpPr>
              <p:cNvPr id="40" name="Group 7"/>
              <p:cNvGrpSpPr/>
              <p:nvPr/>
            </p:nvGrpSpPr>
            <p:grpSpPr>
              <a:xfrm rot="10800000">
                <a:off x="7948826" y="652835"/>
                <a:ext cx="360604" cy="172975"/>
                <a:chOff x="1984744" y="697023"/>
                <a:chExt cx="667488" cy="383291"/>
              </a:xfrm>
            </p:grpSpPr>
            <p:sp>
              <p:nvSpPr>
                <p:cNvPr id="42"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41"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04</a:t>
                </a:r>
                <a:endParaRPr lang="pt-BR" sz="1000" b="1" dirty="0" smtClean="0">
                  <a:solidFill>
                    <a:schemeClr val="bg1"/>
                  </a:solidFill>
                  <a:cs typeface="Lato Regular"/>
                </a:endParaRPr>
              </a:p>
            </p:txBody>
          </p:sp>
        </p:grpSp>
      </p:grpSp>
    </p:spTree>
    <p:extLst>
      <p:ext uri="{BB962C8B-B14F-4D97-AF65-F5344CB8AC3E}">
        <p14:creationId xmlns:p14="http://schemas.microsoft.com/office/powerpoint/2010/main" val="20701082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upRight)">
                                      <p:cBhvr>
                                        <p:cTn id="7" dur="500"/>
                                        <p:tgtEl>
                                          <p:spTgt spid="6"/>
                                        </p:tgtEl>
                                      </p:cBhvr>
                                    </p:animEffect>
                                  </p:childTnLst>
                                </p:cTn>
                              </p:par>
                              <p:par>
                                <p:cTn id="8" presetID="18" presetClass="entr" presetSubtype="3"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trips(upRight)">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par>
                                <p:cTn id="38" presetID="22" presetClass="entr" presetSubtype="2"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right)">
                                      <p:cBhvr>
                                        <p:cTn id="40" dur="500"/>
                                        <p:tgtEl>
                                          <p:spTgt spid="17"/>
                                        </p:tgtEl>
                                      </p:cBhvr>
                                    </p:animEffect>
                                  </p:childTnLst>
                                </p:cTn>
                              </p:par>
                              <p:par>
                                <p:cTn id="41" presetID="22" presetClass="entr" presetSubtype="8"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par>
                                <p:cTn id="44" presetID="22" presetClass="entr" presetSubtype="2"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right)">
                                      <p:cBhvr>
                                        <p:cTn id="46" dur="500"/>
                                        <p:tgtEl>
                                          <p:spTgt spid="27"/>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right)">
                                      <p:cBhvr>
                                        <p:cTn id="49" dur="500"/>
                                        <p:tgtEl>
                                          <p:spTgt spid="28"/>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right)">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left)">
                                      <p:cBhvr>
                                        <p:cTn id="57" dur="500"/>
                                        <p:tgtEl>
                                          <p:spTgt spid="10"/>
                                        </p:tgtEl>
                                      </p:cBhvr>
                                    </p:animEffect>
                                  </p:childTnLst>
                                </p:cTn>
                              </p:par>
                              <p:par>
                                <p:cTn id="58" presetID="22" presetClass="entr" presetSubtype="8"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wipe(left)">
                                      <p:cBhvr>
                                        <p:cTn id="60" dur="500"/>
                                        <p:tgtEl>
                                          <p:spTgt spid="13"/>
                                        </p:tgtEl>
                                      </p:cBhvr>
                                    </p:animEffect>
                                  </p:childTnLst>
                                </p:cTn>
                              </p:par>
                              <p:par>
                                <p:cTn id="61" presetID="22" presetClass="entr" presetSubtype="2"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right)">
                                      <p:cBhvr>
                                        <p:cTn id="63" dur="500"/>
                                        <p:tgtEl>
                                          <p:spTgt spid="11"/>
                                        </p:tgtEl>
                                      </p:cBhvr>
                                    </p:animEffect>
                                  </p:childTnLst>
                                </p:cTn>
                              </p:par>
                              <p:par>
                                <p:cTn id="64" presetID="22" presetClass="entr" presetSubtype="2" fill="hold"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wipe(right)">
                                      <p:cBhvr>
                                        <p:cTn id="66" dur="500"/>
                                        <p:tgtEl>
                                          <p:spTgt spid="30"/>
                                        </p:tgtEl>
                                      </p:cBhvr>
                                    </p:animEffect>
                                  </p:childTnLst>
                                </p:cTn>
                              </p:par>
                              <p:par>
                                <p:cTn id="67" presetID="22" presetClass="entr" presetSubtype="2"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right)">
                                      <p:cBhvr>
                                        <p:cTn id="69" dur="500"/>
                                        <p:tgtEl>
                                          <p:spTgt spid="31"/>
                                        </p:tgtEl>
                                      </p:cBhvr>
                                    </p:animEffect>
                                  </p:childTnLst>
                                </p:cTn>
                              </p:par>
                              <p:par>
                                <p:cTn id="70" presetID="22" presetClass="entr" presetSubtype="2" fill="hold" grpId="0" nodeType="with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wipe(right)">
                                      <p:cBhvr>
                                        <p:cTn id="7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23" grpId="0"/>
      <p:bldP spid="24" grpId="0"/>
      <p:bldP spid="28" grpId="0"/>
      <p:bldP spid="29" grpId="0"/>
      <p:bldP spid="31" grpId="0"/>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194" y="2335161"/>
            <a:ext cx="9152194" cy="49161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8194" y="2857248"/>
            <a:ext cx="9171225" cy="233311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6880412" y="315195"/>
            <a:ext cx="1693626" cy="246221"/>
            <a:chOff x="6880412" y="315195"/>
            <a:chExt cx="1693626" cy="246221"/>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11" name="TextBox 10"/>
            <p:cNvSpPr txBox="1"/>
            <p:nvPr/>
          </p:nvSpPr>
          <p:spPr>
            <a:xfrm>
              <a:off x="6880412" y="330116"/>
              <a:ext cx="1044311"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SLUŽBY</a:t>
              </a:r>
              <a:endParaRPr lang="pt-BR" sz="800" b="1" dirty="0" smtClean="0">
                <a:solidFill>
                  <a:schemeClr val="bg1">
                    <a:lumMod val="50000"/>
                  </a:schemeClr>
                </a:solidFill>
                <a:cs typeface="Lato Regular"/>
              </a:endParaRPr>
            </a:p>
          </p:txBody>
        </p:sp>
        <p:grpSp>
          <p:nvGrpSpPr>
            <p:cNvPr id="13" name="Group 12"/>
            <p:cNvGrpSpPr/>
            <p:nvPr/>
          </p:nvGrpSpPr>
          <p:grpSpPr>
            <a:xfrm>
              <a:off x="7895305" y="315195"/>
              <a:ext cx="433175" cy="246221"/>
              <a:chOff x="7948826" y="605866"/>
              <a:chExt cx="433175" cy="246221"/>
            </a:xfrm>
          </p:grpSpPr>
          <p:grpSp>
            <p:nvGrpSpPr>
              <p:cNvPr id="8" name="Group 7"/>
              <p:cNvGrpSpPr/>
              <p:nvPr/>
            </p:nvGrpSpPr>
            <p:grpSpPr>
              <a:xfrm rot="10800000">
                <a:off x="7948826" y="652835"/>
                <a:ext cx="360604" cy="172975"/>
                <a:chOff x="1984744" y="697023"/>
                <a:chExt cx="667488" cy="383291"/>
              </a:xfrm>
            </p:grpSpPr>
            <p:sp>
              <p:nvSpPr>
                <p:cNvPr id="6"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2"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05</a:t>
                </a:r>
                <a:endParaRPr lang="pt-BR" sz="1000" b="1" dirty="0" smtClean="0">
                  <a:solidFill>
                    <a:schemeClr val="bg1"/>
                  </a:solidFill>
                  <a:cs typeface="Lato Regular"/>
                </a:endParaRPr>
              </a:p>
            </p:txBody>
          </p:sp>
        </p:grpSp>
      </p:grpSp>
      <p:sp>
        <p:nvSpPr>
          <p:cNvPr id="63" name="TextBox 62"/>
          <p:cNvSpPr txBox="1"/>
          <p:nvPr/>
        </p:nvSpPr>
        <p:spPr>
          <a:xfrm>
            <a:off x="1429887" y="573350"/>
            <a:ext cx="1759627" cy="701731"/>
          </a:xfrm>
          <a:prstGeom prst="rect">
            <a:avLst/>
          </a:prstGeom>
          <a:noFill/>
        </p:spPr>
        <p:txBody>
          <a:bodyPr wrap="square" rtlCol="0">
            <a:spAutoFit/>
          </a:bodyPr>
          <a:lstStyle/>
          <a:p>
            <a:pPr>
              <a:lnSpc>
                <a:spcPct val="70000"/>
              </a:lnSpc>
            </a:pPr>
            <a:r>
              <a:rPr lang="cs-CZ" sz="2000" b="1" dirty="0" smtClean="0">
                <a:solidFill>
                  <a:schemeClr val="bg2"/>
                </a:solidFill>
                <a:cs typeface="Lato Black"/>
              </a:rPr>
              <a:t>NABÍZENÉ</a:t>
            </a:r>
            <a:endParaRPr lang="pt-BR" sz="2000" b="1" dirty="0" smtClean="0">
              <a:solidFill>
                <a:schemeClr val="bg2"/>
              </a:solidFill>
              <a:cs typeface="Lato Black"/>
            </a:endParaRPr>
          </a:p>
          <a:p>
            <a:pPr>
              <a:lnSpc>
                <a:spcPct val="80000"/>
              </a:lnSpc>
            </a:pPr>
            <a:r>
              <a:rPr lang="cs-CZ" sz="3200" b="1" dirty="0" smtClean="0">
                <a:cs typeface="Lato Black"/>
              </a:rPr>
              <a:t>SLUŽBY</a:t>
            </a:r>
            <a:endParaRPr lang="pt-BR" sz="3200" b="1" dirty="0" smtClean="0">
              <a:cs typeface="Lato Black"/>
            </a:endParaRPr>
          </a:p>
        </p:txBody>
      </p:sp>
      <p:pic>
        <p:nvPicPr>
          <p:cNvPr id="65" name="Picture 6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3295" y="562526"/>
            <a:ext cx="769192" cy="613430"/>
          </a:xfrm>
          <a:prstGeom prst="rect">
            <a:avLst/>
          </a:prstGeom>
          <a:noFill/>
          <a:ln>
            <a:noFill/>
          </a:ln>
        </p:spPr>
      </p:pic>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773" y="1584085"/>
            <a:ext cx="3359554" cy="3575800"/>
          </a:xfrm>
          <a:prstGeom prst="rect">
            <a:avLst/>
          </a:prstGeom>
          <a:noFill/>
          <a:ln>
            <a:noFill/>
          </a:ln>
        </p:spPr>
      </p:pic>
      <p:sp>
        <p:nvSpPr>
          <p:cNvPr id="36" name="TextBox 35"/>
          <p:cNvSpPr txBox="1"/>
          <p:nvPr/>
        </p:nvSpPr>
        <p:spPr>
          <a:xfrm>
            <a:off x="2473366" y="1584085"/>
            <a:ext cx="6023344" cy="369332"/>
          </a:xfrm>
          <a:prstGeom prst="rect">
            <a:avLst/>
          </a:prstGeom>
          <a:noFill/>
        </p:spPr>
        <p:txBody>
          <a:bodyPr wrap="square" rtlCol="0">
            <a:spAutoFit/>
          </a:bodyPr>
          <a:lstStyle/>
          <a:p>
            <a:r>
              <a:rPr lang="cs-CZ" sz="900" dirty="0" smtClean="0">
                <a:solidFill>
                  <a:schemeClr val="bg1">
                    <a:lumMod val="50000"/>
                  </a:schemeClr>
                </a:solidFill>
                <a:cs typeface="Lato Regular"/>
              </a:rPr>
              <a:t>V oblasti výstavby smaltovaných nádrží, sil a zásobníků nabízíme celou škálu služeb které pokrývají celou oblast použití těchto smaltovaných skladovacích objektů v zemědělství i průmyslu. </a:t>
            </a:r>
            <a:endParaRPr lang="pt-BR" sz="900" dirty="0">
              <a:solidFill>
                <a:schemeClr val="bg1">
                  <a:lumMod val="50000"/>
                </a:schemeClr>
              </a:solidFill>
              <a:cs typeface="Lato Regular"/>
            </a:endParaRPr>
          </a:p>
        </p:txBody>
      </p:sp>
      <p:cxnSp>
        <p:nvCxnSpPr>
          <p:cNvPr id="38" name="Straight Connector 37"/>
          <p:cNvCxnSpPr/>
          <p:nvPr/>
        </p:nvCxnSpPr>
        <p:spPr>
          <a:xfrm>
            <a:off x="2556387" y="1406057"/>
            <a:ext cx="6020113" cy="0"/>
          </a:xfrm>
          <a:prstGeom prst="line">
            <a:avLst/>
          </a:prstGeom>
          <a:ln w="38100" cmpd="sng">
            <a:solidFill>
              <a:schemeClr val="tx1">
                <a:lumMod val="10000"/>
                <a:lumOff val="90000"/>
              </a:schemeClr>
            </a:solidFill>
          </a:ln>
          <a:effectLst/>
        </p:spPr>
        <p:style>
          <a:lnRef idx="2">
            <a:schemeClr val="accent1"/>
          </a:lnRef>
          <a:fillRef idx="0">
            <a:schemeClr val="accent1"/>
          </a:fillRef>
          <a:effectRef idx="1">
            <a:schemeClr val="accent1"/>
          </a:effectRef>
          <a:fontRef idx="minor">
            <a:schemeClr val="tx1"/>
          </a:fontRef>
        </p:style>
      </p:cxnSp>
      <p:pic>
        <p:nvPicPr>
          <p:cNvPr id="39" name="Picture 38" descr="06.png"/>
          <p:cNvPicPr>
            <a:picLocks noChangeAspect="1"/>
          </p:cNvPicPr>
          <p:nvPr/>
        </p:nvPicPr>
        <p:blipFill>
          <a:blip r:embed="rId5">
            <a:lum bright="70000" contrast="-70000"/>
            <a:alphaModFix amt="21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8055208" y="3704431"/>
            <a:ext cx="290267" cy="277690"/>
          </a:xfrm>
          <a:prstGeom prst="rect">
            <a:avLst/>
          </a:prstGeom>
        </p:spPr>
      </p:pic>
      <p:grpSp>
        <p:nvGrpSpPr>
          <p:cNvPr id="2" name="Group 1"/>
          <p:cNvGrpSpPr/>
          <p:nvPr/>
        </p:nvGrpSpPr>
        <p:grpSpPr>
          <a:xfrm>
            <a:off x="3781425" y="3024683"/>
            <a:ext cx="776560" cy="765304"/>
            <a:chOff x="5275126" y="3248546"/>
            <a:chExt cx="549408" cy="541444"/>
          </a:xfrm>
        </p:grpSpPr>
        <p:sp>
          <p:nvSpPr>
            <p:cNvPr id="40" name="Rounded Rectangle 39"/>
            <p:cNvSpPr>
              <a:spLocks noChangeAspect="1"/>
            </p:cNvSpPr>
            <p:nvPr/>
          </p:nvSpPr>
          <p:spPr>
            <a:xfrm>
              <a:off x="5275126" y="3248546"/>
              <a:ext cx="549408" cy="541444"/>
            </a:xfrm>
            <a:prstGeom prst="roundRect">
              <a:avLst>
                <a:gd name="adj" fmla="val 5882"/>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pic>
          <p:nvPicPr>
            <p:cNvPr id="68" name="Picture 6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6677" y="3320990"/>
              <a:ext cx="225261" cy="225261"/>
            </a:xfrm>
            <a:prstGeom prst="rect">
              <a:avLst/>
            </a:prstGeom>
            <a:noFill/>
            <a:ln>
              <a:noFill/>
            </a:ln>
          </p:spPr>
        </p:pic>
      </p:grpSp>
      <p:sp>
        <p:nvSpPr>
          <p:cNvPr id="41" name="Rounded Rectangle 40"/>
          <p:cNvSpPr>
            <a:spLocks noChangeAspect="1"/>
          </p:cNvSpPr>
          <p:nvPr/>
        </p:nvSpPr>
        <p:spPr>
          <a:xfrm>
            <a:off x="4605127" y="3018542"/>
            <a:ext cx="747885" cy="765304"/>
          </a:xfrm>
          <a:prstGeom prst="roundRect">
            <a:avLst>
              <a:gd name="adj" fmla="val 5882"/>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42" name="Rounded Rectangle 41"/>
          <p:cNvSpPr>
            <a:spLocks noChangeAspect="1"/>
          </p:cNvSpPr>
          <p:nvPr/>
        </p:nvSpPr>
        <p:spPr>
          <a:xfrm>
            <a:off x="5398344" y="3018542"/>
            <a:ext cx="747885" cy="765304"/>
          </a:xfrm>
          <a:prstGeom prst="roundRect">
            <a:avLst>
              <a:gd name="adj" fmla="val 5882"/>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44" name="Rounded Rectangle 43"/>
          <p:cNvSpPr>
            <a:spLocks noChangeAspect="1"/>
          </p:cNvSpPr>
          <p:nvPr/>
        </p:nvSpPr>
        <p:spPr>
          <a:xfrm>
            <a:off x="6191585" y="3018541"/>
            <a:ext cx="762653" cy="771445"/>
          </a:xfrm>
          <a:prstGeom prst="roundRect">
            <a:avLst>
              <a:gd name="adj" fmla="val 5882"/>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45" name="Rounded Rectangle 44"/>
          <p:cNvSpPr>
            <a:spLocks noChangeAspect="1"/>
          </p:cNvSpPr>
          <p:nvPr/>
        </p:nvSpPr>
        <p:spPr>
          <a:xfrm>
            <a:off x="3786188" y="3845631"/>
            <a:ext cx="771797" cy="760296"/>
          </a:xfrm>
          <a:prstGeom prst="roundRect">
            <a:avLst>
              <a:gd name="adj" fmla="val 5882"/>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46" name="Rounded Rectangle 45"/>
          <p:cNvSpPr>
            <a:spLocks noChangeAspect="1"/>
          </p:cNvSpPr>
          <p:nvPr/>
        </p:nvSpPr>
        <p:spPr>
          <a:xfrm>
            <a:off x="4605126" y="3842030"/>
            <a:ext cx="747885" cy="763897"/>
          </a:xfrm>
          <a:prstGeom prst="roundRect">
            <a:avLst>
              <a:gd name="adj" fmla="val 5882"/>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47" name="Rounded Rectangle 46"/>
          <p:cNvSpPr>
            <a:spLocks noChangeAspect="1"/>
          </p:cNvSpPr>
          <p:nvPr/>
        </p:nvSpPr>
        <p:spPr>
          <a:xfrm>
            <a:off x="5398344" y="3841584"/>
            <a:ext cx="750550" cy="764343"/>
          </a:xfrm>
          <a:prstGeom prst="roundRect">
            <a:avLst>
              <a:gd name="adj" fmla="val 5882"/>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67" name="Rounded Rectangle 66"/>
          <p:cNvSpPr>
            <a:spLocks noChangeAspect="1"/>
          </p:cNvSpPr>
          <p:nvPr/>
        </p:nvSpPr>
        <p:spPr>
          <a:xfrm>
            <a:off x="6191584" y="3843275"/>
            <a:ext cx="762653" cy="762653"/>
          </a:xfrm>
          <a:prstGeom prst="roundRect">
            <a:avLst>
              <a:gd name="adj" fmla="val 5882"/>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48" name="Rounded Rectangle 39"/>
          <p:cNvSpPr>
            <a:spLocks noChangeAspect="1"/>
          </p:cNvSpPr>
          <p:nvPr/>
        </p:nvSpPr>
        <p:spPr>
          <a:xfrm>
            <a:off x="6996367" y="3018541"/>
            <a:ext cx="771446" cy="771446"/>
          </a:xfrm>
          <a:prstGeom prst="roundRect">
            <a:avLst>
              <a:gd name="adj" fmla="val 5882"/>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51" name="Rounded Rectangle 39"/>
          <p:cNvSpPr>
            <a:spLocks noChangeAspect="1"/>
          </p:cNvSpPr>
          <p:nvPr/>
        </p:nvSpPr>
        <p:spPr>
          <a:xfrm>
            <a:off x="6996366" y="3843275"/>
            <a:ext cx="771447" cy="762653"/>
          </a:xfrm>
          <a:prstGeom prst="roundRect">
            <a:avLst>
              <a:gd name="adj" fmla="val 5882"/>
            </a:avLst>
          </a:prstGeom>
          <a:solidFill>
            <a:schemeClr val="bg1"/>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19" name="TextovéPole 18"/>
          <p:cNvSpPr txBox="1"/>
          <p:nvPr/>
        </p:nvSpPr>
        <p:spPr>
          <a:xfrm>
            <a:off x="3888939" y="3506371"/>
            <a:ext cx="601447" cy="307777"/>
          </a:xfrm>
          <a:prstGeom prst="rect">
            <a:avLst/>
          </a:prstGeom>
          <a:noFill/>
        </p:spPr>
        <p:txBody>
          <a:bodyPr wrap="none" rtlCol="0">
            <a:spAutoFit/>
          </a:bodyPr>
          <a:lstStyle/>
          <a:p>
            <a:r>
              <a:rPr lang="cs-CZ" sz="700" b="1" dirty="0" smtClean="0"/>
              <a:t>NOVÉ SILA </a:t>
            </a:r>
          </a:p>
          <a:p>
            <a:r>
              <a:rPr lang="cs-CZ" sz="700" b="1" dirty="0" smtClean="0"/>
              <a:t>A NÁDRŽE</a:t>
            </a:r>
            <a:endParaRPr lang="cs-CZ" sz="700" b="1" dirty="0"/>
          </a:p>
        </p:txBody>
      </p:sp>
      <p:pic>
        <p:nvPicPr>
          <p:cNvPr id="53" name="Picture 6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84579" y="3106277"/>
            <a:ext cx="350101" cy="360000"/>
          </a:xfrm>
          <a:prstGeom prst="rect">
            <a:avLst/>
          </a:prstGeom>
          <a:noFill/>
          <a:ln>
            <a:noFill/>
          </a:ln>
        </p:spPr>
      </p:pic>
      <p:pic>
        <p:nvPicPr>
          <p:cNvPr id="54" name="Picture 6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03535" y="3085474"/>
            <a:ext cx="337501" cy="360000"/>
          </a:xfrm>
          <a:prstGeom prst="rect">
            <a:avLst/>
          </a:prstGeom>
          <a:noFill/>
          <a:ln>
            <a:noFill/>
          </a:ln>
        </p:spPr>
      </p:pic>
      <p:pic>
        <p:nvPicPr>
          <p:cNvPr id="55" name="Picture 6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44109" y="3077854"/>
            <a:ext cx="257602" cy="360000"/>
          </a:xfrm>
          <a:prstGeom prst="rect">
            <a:avLst/>
          </a:prstGeom>
          <a:noFill/>
          <a:ln>
            <a:noFill/>
          </a:ln>
        </p:spPr>
      </p:pic>
      <p:pic>
        <p:nvPicPr>
          <p:cNvPr id="56" name="Picture 6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05663" y="3106277"/>
            <a:ext cx="355978" cy="360000"/>
          </a:xfrm>
          <a:prstGeom prst="rect">
            <a:avLst/>
          </a:prstGeom>
          <a:noFill/>
          <a:ln>
            <a:noFill/>
          </a:ln>
        </p:spPr>
      </p:pic>
      <p:pic>
        <p:nvPicPr>
          <p:cNvPr id="57" name="Picture 6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102" y="3936656"/>
            <a:ext cx="360000" cy="287099"/>
          </a:xfrm>
          <a:prstGeom prst="rect">
            <a:avLst/>
          </a:prstGeom>
          <a:noFill/>
          <a:ln>
            <a:noFill/>
          </a:ln>
        </p:spPr>
      </p:pic>
      <p:pic>
        <p:nvPicPr>
          <p:cNvPr id="58" name="Picture 6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25530" y="3907045"/>
            <a:ext cx="268200" cy="360000"/>
          </a:xfrm>
          <a:prstGeom prst="rect">
            <a:avLst/>
          </a:prstGeom>
          <a:noFill/>
          <a:ln>
            <a:noFill/>
          </a:ln>
        </p:spPr>
      </p:pic>
      <p:pic>
        <p:nvPicPr>
          <p:cNvPr id="59" name="Picture 6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02047" y="3946577"/>
            <a:ext cx="324000" cy="324000"/>
          </a:xfrm>
          <a:prstGeom prst="rect">
            <a:avLst/>
          </a:prstGeom>
          <a:noFill/>
          <a:ln>
            <a:noFill/>
          </a:ln>
        </p:spPr>
      </p:pic>
      <p:pic>
        <p:nvPicPr>
          <p:cNvPr id="60" name="Picture 6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10910" y="3936656"/>
            <a:ext cx="324000" cy="324000"/>
          </a:xfrm>
          <a:prstGeom prst="rect">
            <a:avLst/>
          </a:prstGeom>
          <a:noFill/>
          <a:ln>
            <a:noFill/>
          </a:ln>
        </p:spPr>
      </p:pic>
      <p:pic>
        <p:nvPicPr>
          <p:cNvPr id="61" name="Picture 6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12324" y="3946577"/>
            <a:ext cx="343768" cy="324000"/>
          </a:xfrm>
          <a:prstGeom prst="rect">
            <a:avLst/>
          </a:prstGeom>
          <a:noFill/>
          <a:ln>
            <a:noFill/>
          </a:ln>
        </p:spPr>
      </p:pic>
      <p:sp>
        <p:nvSpPr>
          <p:cNvPr id="64" name="TextovéPole 63"/>
          <p:cNvSpPr txBox="1"/>
          <p:nvPr/>
        </p:nvSpPr>
        <p:spPr>
          <a:xfrm>
            <a:off x="4619166" y="3502276"/>
            <a:ext cx="747320" cy="307777"/>
          </a:xfrm>
          <a:prstGeom prst="rect">
            <a:avLst/>
          </a:prstGeom>
          <a:noFill/>
        </p:spPr>
        <p:txBody>
          <a:bodyPr wrap="none" rtlCol="0">
            <a:spAutoFit/>
          </a:bodyPr>
          <a:lstStyle/>
          <a:p>
            <a:r>
              <a:rPr lang="cs-CZ" sz="700" b="1" dirty="0" smtClean="0"/>
              <a:t>RENOVOVANÉ </a:t>
            </a:r>
          </a:p>
          <a:p>
            <a:r>
              <a:rPr lang="cs-CZ" sz="700" b="1" dirty="0" smtClean="0"/>
              <a:t>SILA A NÁDRŽE</a:t>
            </a:r>
            <a:endParaRPr lang="cs-CZ" sz="700" b="1" dirty="0"/>
          </a:p>
        </p:txBody>
      </p:sp>
      <p:sp>
        <p:nvSpPr>
          <p:cNvPr id="66" name="TextovéPole 65"/>
          <p:cNvSpPr txBox="1"/>
          <p:nvPr/>
        </p:nvSpPr>
        <p:spPr>
          <a:xfrm>
            <a:off x="5445256" y="3502277"/>
            <a:ext cx="673582" cy="307777"/>
          </a:xfrm>
          <a:prstGeom prst="rect">
            <a:avLst/>
          </a:prstGeom>
          <a:noFill/>
        </p:spPr>
        <p:txBody>
          <a:bodyPr wrap="none" rtlCol="0">
            <a:spAutoFit/>
          </a:bodyPr>
          <a:lstStyle/>
          <a:p>
            <a:r>
              <a:rPr lang="cs-CZ" sz="700" b="1" dirty="0" smtClean="0"/>
              <a:t>   OPRAVY</a:t>
            </a:r>
          </a:p>
          <a:p>
            <a:r>
              <a:rPr lang="cs-CZ" sz="700" b="1" dirty="0" smtClean="0"/>
              <a:t>SIL A NÁDRŽÍ</a:t>
            </a:r>
            <a:endParaRPr lang="cs-CZ" sz="700" b="1" dirty="0"/>
          </a:p>
        </p:txBody>
      </p:sp>
      <p:sp>
        <p:nvSpPr>
          <p:cNvPr id="77" name="TextovéPole 76"/>
          <p:cNvSpPr txBox="1"/>
          <p:nvPr/>
        </p:nvSpPr>
        <p:spPr>
          <a:xfrm>
            <a:off x="6233669" y="3496022"/>
            <a:ext cx="673582" cy="307777"/>
          </a:xfrm>
          <a:prstGeom prst="rect">
            <a:avLst/>
          </a:prstGeom>
          <a:noFill/>
        </p:spPr>
        <p:txBody>
          <a:bodyPr wrap="none" rtlCol="0">
            <a:spAutoFit/>
          </a:bodyPr>
          <a:lstStyle/>
          <a:p>
            <a:r>
              <a:rPr lang="cs-CZ" sz="700" b="1" dirty="0" smtClean="0"/>
              <a:t>  RENOVACE </a:t>
            </a:r>
          </a:p>
          <a:p>
            <a:r>
              <a:rPr lang="cs-CZ" sz="700" b="1" dirty="0" smtClean="0"/>
              <a:t>SIL A NÁDRŽÍ</a:t>
            </a:r>
            <a:endParaRPr lang="cs-CZ" sz="700" b="1" dirty="0"/>
          </a:p>
        </p:txBody>
      </p:sp>
      <p:sp>
        <p:nvSpPr>
          <p:cNvPr id="78" name="TextovéPole 77"/>
          <p:cNvSpPr txBox="1"/>
          <p:nvPr/>
        </p:nvSpPr>
        <p:spPr>
          <a:xfrm>
            <a:off x="7048245" y="3506371"/>
            <a:ext cx="673582" cy="307777"/>
          </a:xfrm>
          <a:prstGeom prst="rect">
            <a:avLst/>
          </a:prstGeom>
          <a:noFill/>
        </p:spPr>
        <p:txBody>
          <a:bodyPr wrap="none" rtlCol="0">
            <a:spAutoFit/>
          </a:bodyPr>
          <a:lstStyle/>
          <a:p>
            <a:r>
              <a:rPr lang="cs-CZ" sz="700" b="1" dirty="0" smtClean="0"/>
              <a:t>    REVIZE </a:t>
            </a:r>
          </a:p>
          <a:p>
            <a:r>
              <a:rPr lang="cs-CZ" sz="700" b="1" dirty="0" smtClean="0"/>
              <a:t>SIL A NÁDRŽÍ</a:t>
            </a:r>
            <a:endParaRPr lang="cs-CZ" sz="700" b="1" dirty="0"/>
          </a:p>
        </p:txBody>
      </p:sp>
      <p:sp>
        <p:nvSpPr>
          <p:cNvPr id="79" name="TextovéPole 78"/>
          <p:cNvSpPr txBox="1"/>
          <p:nvPr/>
        </p:nvSpPr>
        <p:spPr>
          <a:xfrm>
            <a:off x="3852872" y="4285268"/>
            <a:ext cx="673582" cy="307777"/>
          </a:xfrm>
          <a:prstGeom prst="rect">
            <a:avLst/>
          </a:prstGeom>
          <a:noFill/>
        </p:spPr>
        <p:txBody>
          <a:bodyPr wrap="none" rtlCol="0">
            <a:spAutoFit/>
          </a:bodyPr>
          <a:lstStyle/>
          <a:p>
            <a:r>
              <a:rPr lang="cs-CZ" sz="700" b="1" dirty="0" smtClean="0"/>
              <a:t> PŘESTAVBY </a:t>
            </a:r>
          </a:p>
          <a:p>
            <a:r>
              <a:rPr lang="cs-CZ" sz="700" b="1" dirty="0" smtClean="0"/>
              <a:t>SIL A NÁDRŽÍ</a:t>
            </a:r>
            <a:endParaRPr lang="cs-CZ" sz="700" b="1" dirty="0"/>
          </a:p>
        </p:txBody>
      </p:sp>
      <p:sp>
        <p:nvSpPr>
          <p:cNvPr id="80" name="TextovéPole 79"/>
          <p:cNvSpPr txBox="1"/>
          <p:nvPr/>
        </p:nvSpPr>
        <p:spPr>
          <a:xfrm>
            <a:off x="4641996" y="4305890"/>
            <a:ext cx="673582" cy="307777"/>
          </a:xfrm>
          <a:prstGeom prst="rect">
            <a:avLst/>
          </a:prstGeom>
          <a:noFill/>
        </p:spPr>
        <p:txBody>
          <a:bodyPr wrap="none" rtlCol="0">
            <a:spAutoFit/>
          </a:bodyPr>
          <a:lstStyle/>
          <a:p>
            <a:r>
              <a:rPr lang="cs-CZ" sz="700" b="1" dirty="0" smtClean="0"/>
              <a:t>PŘEMÍSTĚNÍ</a:t>
            </a:r>
          </a:p>
          <a:p>
            <a:r>
              <a:rPr lang="cs-CZ" sz="700" b="1" dirty="0" smtClean="0"/>
              <a:t>SIL A NÁDRŽÍ</a:t>
            </a:r>
            <a:endParaRPr lang="cs-CZ" sz="700" b="1" dirty="0"/>
          </a:p>
        </p:txBody>
      </p:sp>
      <p:sp>
        <p:nvSpPr>
          <p:cNvPr id="81" name="TextovéPole 80"/>
          <p:cNvSpPr txBox="1"/>
          <p:nvPr/>
        </p:nvSpPr>
        <p:spPr>
          <a:xfrm>
            <a:off x="5427479" y="4298151"/>
            <a:ext cx="689612" cy="307777"/>
          </a:xfrm>
          <a:prstGeom prst="rect">
            <a:avLst/>
          </a:prstGeom>
          <a:noFill/>
        </p:spPr>
        <p:txBody>
          <a:bodyPr wrap="none" rtlCol="0">
            <a:spAutoFit/>
          </a:bodyPr>
          <a:lstStyle/>
          <a:p>
            <a:r>
              <a:rPr lang="cs-CZ" sz="700" b="1" dirty="0" smtClean="0"/>
              <a:t>DEMONTÁŽE </a:t>
            </a:r>
          </a:p>
          <a:p>
            <a:r>
              <a:rPr lang="cs-CZ" sz="700" b="1" dirty="0" smtClean="0"/>
              <a:t>SIL A NÁDRŽÍ</a:t>
            </a:r>
            <a:endParaRPr lang="cs-CZ" sz="700" b="1" dirty="0"/>
          </a:p>
        </p:txBody>
      </p:sp>
      <p:sp>
        <p:nvSpPr>
          <p:cNvPr id="82" name="TextovéPole 81"/>
          <p:cNvSpPr txBox="1"/>
          <p:nvPr/>
        </p:nvSpPr>
        <p:spPr>
          <a:xfrm>
            <a:off x="6252816" y="4300189"/>
            <a:ext cx="673582" cy="307777"/>
          </a:xfrm>
          <a:prstGeom prst="rect">
            <a:avLst/>
          </a:prstGeom>
          <a:noFill/>
        </p:spPr>
        <p:txBody>
          <a:bodyPr wrap="none" rtlCol="0">
            <a:spAutoFit/>
          </a:bodyPr>
          <a:lstStyle/>
          <a:p>
            <a:r>
              <a:rPr lang="cs-CZ" sz="500" b="1" dirty="0" smtClean="0">
                <a:latin typeface="Arial" panose="020B0604020202020204" pitchFamily="34" charset="0"/>
              </a:rPr>
              <a:t>   </a:t>
            </a:r>
            <a:r>
              <a:rPr lang="cs-CZ" sz="700" b="1" dirty="0" smtClean="0"/>
              <a:t>VÝKUP </a:t>
            </a:r>
          </a:p>
          <a:p>
            <a:r>
              <a:rPr lang="cs-CZ" sz="700" b="1" dirty="0" smtClean="0"/>
              <a:t>SIL A NÁDRŽÍ</a:t>
            </a:r>
            <a:endParaRPr lang="cs-CZ" sz="700" b="1" dirty="0"/>
          </a:p>
        </p:txBody>
      </p:sp>
      <p:sp>
        <p:nvSpPr>
          <p:cNvPr id="83" name="TextovéPole 82"/>
          <p:cNvSpPr txBox="1"/>
          <p:nvPr/>
        </p:nvSpPr>
        <p:spPr>
          <a:xfrm>
            <a:off x="7082167" y="4308265"/>
            <a:ext cx="599844" cy="307777"/>
          </a:xfrm>
          <a:prstGeom prst="rect">
            <a:avLst/>
          </a:prstGeom>
          <a:noFill/>
        </p:spPr>
        <p:txBody>
          <a:bodyPr wrap="none" rtlCol="0">
            <a:spAutoFit/>
          </a:bodyPr>
          <a:lstStyle/>
          <a:p>
            <a:r>
              <a:rPr lang="cs-CZ" sz="700" b="1" dirty="0" smtClean="0"/>
              <a:t>PROJEKČNÍ</a:t>
            </a:r>
          </a:p>
          <a:p>
            <a:r>
              <a:rPr lang="cs-CZ" sz="700" b="1" dirty="0" smtClean="0"/>
              <a:t>  ČINNOST</a:t>
            </a:r>
            <a:endParaRPr lang="cs-CZ" sz="700" b="1" dirty="0"/>
          </a:p>
        </p:txBody>
      </p:sp>
    </p:spTree>
    <p:extLst>
      <p:ext uri="{BB962C8B-B14F-4D97-AF65-F5344CB8AC3E}">
        <p14:creationId xmlns:p14="http://schemas.microsoft.com/office/powerpoint/2010/main" val="10985941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down)">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anim calcmode="lin" valueType="num">
                                      <p:cBhvr>
                                        <p:cTn id="35" dur="500" fill="hold"/>
                                        <p:tgtEl>
                                          <p:spTgt spid="41"/>
                                        </p:tgtEl>
                                        <p:attrNameLst>
                                          <p:attrName>ppt_w</p:attrName>
                                        </p:attrNameLst>
                                      </p:cBhvr>
                                      <p:tavLst>
                                        <p:tav tm="0">
                                          <p:val>
                                            <p:fltVal val="0"/>
                                          </p:val>
                                        </p:tav>
                                        <p:tav tm="100000">
                                          <p:val>
                                            <p:strVal val="#ppt_w"/>
                                          </p:val>
                                        </p:tav>
                                      </p:tavLst>
                                    </p:anim>
                                    <p:anim calcmode="lin" valueType="num">
                                      <p:cBhvr>
                                        <p:cTn id="36" dur="500" fill="hold"/>
                                        <p:tgtEl>
                                          <p:spTgt spid="41"/>
                                        </p:tgtEl>
                                        <p:attrNameLst>
                                          <p:attrName>ppt_h</p:attrName>
                                        </p:attrNameLst>
                                      </p:cBhvr>
                                      <p:tavLst>
                                        <p:tav tm="0">
                                          <p:val>
                                            <p:fltVal val="0"/>
                                          </p:val>
                                        </p:tav>
                                        <p:tav tm="100000">
                                          <p:val>
                                            <p:strVal val="#ppt_h"/>
                                          </p:val>
                                        </p:tav>
                                      </p:tavLst>
                                    </p:anim>
                                    <p:animEffect transition="in" filter="fade">
                                      <p:cBhvr>
                                        <p:cTn id="37" dur="500"/>
                                        <p:tgtEl>
                                          <p:spTgt spid="41"/>
                                        </p:tgtEl>
                                      </p:cBhvr>
                                    </p:animEffect>
                                  </p:childTnLst>
                                </p:cTn>
                              </p:par>
                              <p:par>
                                <p:cTn id="38" presetID="53" presetClass="entr" presetSubtype="16" fill="hold" nodeType="withEffect">
                                  <p:stCondLst>
                                    <p:cond delay="0"/>
                                  </p:stCondLst>
                                  <p:childTnLst>
                                    <p:set>
                                      <p:cBhvr>
                                        <p:cTn id="39" dur="1" fill="hold">
                                          <p:stCondLst>
                                            <p:cond delay="0"/>
                                          </p:stCondLst>
                                        </p:cTn>
                                        <p:tgtEl>
                                          <p:spTgt spid="53"/>
                                        </p:tgtEl>
                                        <p:attrNameLst>
                                          <p:attrName>style.visibility</p:attrName>
                                        </p:attrNameLst>
                                      </p:cBhvr>
                                      <p:to>
                                        <p:strVal val="visible"/>
                                      </p:to>
                                    </p:set>
                                    <p:anim calcmode="lin" valueType="num">
                                      <p:cBhvr>
                                        <p:cTn id="40" dur="500" fill="hold"/>
                                        <p:tgtEl>
                                          <p:spTgt spid="53"/>
                                        </p:tgtEl>
                                        <p:attrNameLst>
                                          <p:attrName>ppt_w</p:attrName>
                                        </p:attrNameLst>
                                      </p:cBhvr>
                                      <p:tavLst>
                                        <p:tav tm="0">
                                          <p:val>
                                            <p:fltVal val="0"/>
                                          </p:val>
                                        </p:tav>
                                        <p:tav tm="100000">
                                          <p:val>
                                            <p:strVal val="#ppt_w"/>
                                          </p:val>
                                        </p:tav>
                                      </p:tavLst>
                                    </p:anim>
                                    <p:anim calcmode="lin" valueType="num">
                                      <p:cBhvr>
                                        <p:cTn id="41" dur="500" fill="hold"/>
                                        <p:tgtEl>
                                          <p:spTgt spid="53"/>
                                        </p:tgtEl>
                                        <p:attrNameLst>
                                          <p:attrName>ppt_h</p:attrName>
                                        </p:attrNameLst>
                                      </p:cBhvr>
                                      <p:tavLst>
                                        <p:tav tm="0">
                                          <p:val>
                                            <p:fltVal val="0"/>
                                          </p:val>
                                        </p:tav>
                                        <p:tav tm="100000">
                                          <p:val>
                                            <p:strVal val="#ppt_h"/>
                                          </p:val>
                                        </p:tav>
                                      </p:tavLst>
                                    </p:anim>
                                    <p:animEffect transition="in" filter="fade">
                                      <p:cBhvr>
                                        <p:cTn id="42" dur="500"/>
                                        <p:tgtEl>
                                          <p:spTgt spid="53"/>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 calcmode="lin" valueType="num">
                                      <p:cBhvr>
                                        <p:cTn id="45" dur="500" fill="hold"/>
                                        <p:tgtEl>
                                          <p:spTgt spid="64"/>
                                        </p:tgtEl>
                                        <p:attrNameLst>
                                          <p:attrName>ppt_w</p:attrName>
                                        </p:attrNameLst>
                                      </p:cBhvr>
                                      <p:tavLst>
                                        <p:tav tm="0">
                                          <p:val>
                                            <p:fltVal val="0"/>
                                          </p:val>
                                        </p:tav>
                                        <p:tav tm="100000">
                                          <p:val>
                                            <p:strVal val="#ppt_w"/>
                                          </p:val>
                                        </p:tav>
                                      </p:tavLst>
                                    </p:anim>
                                    <p:anim calcmode="lin" valueType="num">
                                      <p:cBhvr>
                                        <p:cTn id="46" dur="500" fill="hold"/>
                                        <p:tgtEl>
                                          <p:spTgt spid="64"/>
                                        </p:tgtEl>
                                        <p:attrNameLst>
                                          <p:attrName>ppt_h</p:attrName>
                                        </p:attrNameLst>
                                      </p:cBhvr>
                                      <p:tavLst>
                                        <p:tav tm="0">
                                          <p:val>
                                            <p:fltVal val="0"/>
                                          </p:val>
                                        </p:tav>
                                        <p:tav tm="100000">
                                          <p:val>
                                            <p:strVal val="#ppt_h"/>
                                          </p:val>
                                        </p:tav>
                                      </p:tavLst>
                                    </p:anim>
                                    <p:animEffect transition="in" filter="fade">
                                      <p:cBhvr>
                                        <p:cTn id="47" dur="500"/>
                                        <p:tgtEl>
                                          <p:spTgt spid="64"/>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 calcmode="lin" valueType="num">
                                      <p:cBhvr>
                                        <p:cTn id="52" dur="500" fill="hold"/>
                                        <p:tgtEl>
                                          <p:spTgt spid="42"/>
                                        </p:tgtEl>
                                        <p:attrNameLst>
                                          <p:attrName>ppt_w</p:attrName>
                                        </p:attrNameLst>
                                      </p:cBhvr>
                                      <p:tavLst>
                                        <p:tav tm="0">
                                          <p:val>
                                            <p:fltVal val="0"/>
                                          </p:val>
                                        </p:tav>
                                        <p:tav tm="100000">
                                          <p:val>
                                            <p:strVal val="#ppt_w"/>
                                          </p:val>
                                        </p:tav>
                                      </p:tavLst>
                                    </p:anim>
                                    <p:anim calcmode="lin" valueType="num">
                                      <p:cBhvr>
                                        <p:cTn id="53" dur="500" fill="hold"/>
                                        <p:tgtEl>
                                          <p:spTgt spid="42"/>
                                        </p:tgtEl>
                                        <p:attrNameLst>
                                          <p:attrName>ppt_h</p:attrName>
                                        </p:attrNameLst>
                                      </p:cBhvr>
                                      <p:tavLst>
                                        <p:tav tm="0">
                                          <p:val>
                                            <p:fltVal val="0"/>
                                          </p:val>
                                        </p:tav>
                                        <p:tav tm="100000">
                                          <p:val>
                                            <p:strVal val="#ppt_h"/>
                                          </p:val>
                                        </p:tav>
                                      </p:tavLst>
                                    </p:anim>
                                    <p:animEffect transition="in" filter="fade">
                                      <p:cBhvr>
                                        <p:cTn id="54" dur="500"/>
                                        <p:tgtEl>
                                          <p:spTgt spid="42"/>
                                        </p:tgtEl>
                                      </p:cBhvr>
                                    </p:animEffect>
                                  </p:childTnLst>
                                </p:cTn>
                              </p:par>
                              <p:par>
                                <p:cTn id="55" presetID="53" presetClass="entr" presetSubtype="16" fill="hold" nodeType="withEffect">
                                  <p:stCondLst>
                                    <p:cond delay="0"/>
                                  </p:stCondLst>
                                  <p:childTnLst>
                                    <p:set>
                                      <p:cBhvr>
                                        <p:cTn id="56" dur="1" fill="hold">
                                          <p:stCondLst>
                                            <p:cond delay="0"/>
                                          </p:stCondLst>
                                        </p:cTn>
                                        <p:tgtEl>
                                          <p:spTgt spid="54"/>
                                        </p:tgtEl>
                                        <p:attrNameLst>
                                          <p:attrName>style.visibility</p:attrName>
                                        </p:attrNameLst>
                                      </p:cBhvr>
                                      <p:to>
                                        <p:strVal val="visible"/>
                                      </p:to>
                                    </p:set>
                                    <p:anim calcmode="lin" valueType="num">
                                      <p:cBhvr>
                                        <p:cTn id="57" dur="500" fill="hold"/>
                                        <p:tgtEl>
                                          <p:spTgt spid="54"/>
                                        </p:tgtEl>
                                        <p:attrNameLst>
                                          <p:attrName>ppt_w</p:attrName>
                                        </p:attrNameLst>
                                      </p:cBhvr>
                                      <p:tavLst>
                                        <p:tav tm="0">
                                          <p:val>
                                            <p:fltVal val="0"/>
                                          </p:val>
                                        </p:tav>
                                        <p:tav tm="100000">
                                          <p:val>
                                            <p:strVal val="#ppt_w"/>
                                          </p:val>
                                        </p:tav>
                                      </p:tavLst>
                                    </p:anim>
                                    <p:anim calcmode="lin" valueType="num">
                                      <p:cBhvr>
                                        <p:cTn id="58" dur="500" fill="hold"/>
                                        <p:tgtEl>
                                          <p:spTgt spid="54"/>
                                        </p:tgtEl>
                                        <p:attrNameLst>
                                          <p:attrName>ppt_h</p:attrName>
                                        </p:attrNameLst>
                                      </p:cBhvr>
                                      <p:tavLst>
                                        <p:tav tm="0">
                                          <p:val>
                                            <p:fltVal val="0"/>
                                          </p:val>
                                        </p:tav>
                                        <p:tav tm="100000">
                                          <p:val>
                                            <p:strVal val="#ppt_h"/>
                                          </p:val>
                                        </p:tav>
                                      </p:tavLst>
                                    </p:anim>
                                    <p:animEffect transition="in" filter="fade">
                                      <p:cBhvr>
                                        <p:cTn id="59" dur="500"/>
                                        <p:tgtEl>
                                          <p:spTgt spid="5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66"/>
                                        </p:tgtEl>
                                        <p:attrNameLst>
                                          <p:attrName>style.visibility</p:attrName>
                                        </p:attrNameLst>
                                      </p:cBhvr>
                                      <p:to>
                                        <p:strVal val="visible"/>
                                      </p:to>
                                    </p:set>
                                    <p:anim calcmode="lin" valueType="num">
                                      <p:cBhvr>
                                        <p:cTn id="62" dur="500" fill="hold"/>
                                        <p:tgtEl>
                                          <p:spTgt spid="66"/>
                                        </p:tgtEl>
                                        <p:attrNameLst>
                                          <p:attrName>ppt_w</p:attrName>
                                        </p:attrNameLst>
                                      </p:cBhvr>
                                      <p:tavLst>
                                        <p:tav tm="0">
                                          <p:val>
                                            <p:fltVal val="0"/>
                                          </p:val>
                                        </p:tav>
                                        <p:tav tm="100000">
                                          <p:val>
                                            <p:strVal val="#ppt_w"/>
                                          </p:val>
                                        </p:tav>
                                      </p:tavLst>
                                    </p:anim>
                                    <p:anim calcmode="lin" valueType="num">
                                      <p:cBhvr>
                                        <p:cTn id="63" dur="500" fill="hold"/>
                                        <p:tgtEl>
                                          <p:spTgt spid="66"/>
                                        </p:tgtEl>
                                        <p:attrNameLst>
                                          <p:attrName>ppt_h</p:attrName>
                                        </p:attrNameLst>
                                      </p:cBhvr>
                                      <p:tavLst>
                                        <p:tav tm="0">
                                          <p:val>
                                            <p:fltVal val="0"/>
                                          </p:val>
                                        </p:tav>
                                        <p:tav tm="100000">
                                          <p:val>
                                            <p:strVal val="#ppt_h"/>
                                          </p:val>
                                        </p:tav>
                                      </p:tavLst>
                                    </p:anim>
                                    <p:animEffect transition="in" filter="fade">
                                      <p:cBhvr>
                                        <p:cTn id="64" dur="500"/>
                                        <p:tgtEl>
                                          <p:spTgt spid="66"/>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anim calcmode="lin" valueType="num">
                                      <p:cBhvr>
                                        <p:cTn id="69" dur="500" fill="hold"/>
                                        <p:tgtEl>
                                          <p:spTgt spid="44"/>
                                        </p:tgtEl>
                                        <p:attrNameLst>
                                          <p:attrName>ppt_w</p:attrName>
                                        </p:attrNameLst>
                                      </p:cBhvr>
                                      <p:tavLst>
                                        <p:tav tm="0">
                                          <p:val>
                                            <p:fltVal val="0"/>
                                          </p:val>
                                        </p:tav>
                                        <p:tav tm="100000">
                                          <p:val>
                                            <p:strVal val="#ppt_w"/>
                                          </p:val>
                                        </p:tav>
                                      </p:tavLst>
                                    </p:anim>
                                    <p:anim calcmode="lin" valueType="num">
                                      <p:cBhvr>
                                        <p:cTn id="70" dur="500" fill="hold"/>
                                        <p:tgtEl>
                                          <p:spTgt spid="44"/>
                                        </p:tgtEl>
                                        <p:attrNameLst>
                                          <p:attrName>ppt_h</p:attrName>
                                        </p:attrNameLst>
                                      </p:cBhvr>
                                      <p:tavLst>
                                        <p:tav tm="0">
                                          <p:val>
                                            <p:fltVal val="0"/>
                                          </p:val>
                                        </p:tav>
                                        <p:tav tm="100000">
                                          <p:val>
                                            <p:strVal val="#ppt_h"/>
                                          </p:val>
                                        </p:tav>
                                      </p:tavLst>
                                    </p:anim>
                                    <p:animEffect transition="in" filter="fade">
                                      <p:cBhvr>
                                        <p:cTn id="71" dur="500"/>
                                        <p:tgtEl>
                                          <p:spTgt spid="44"/>
                                        </p:tgtEl>
                                      </p:cBhvr>
                                    </p:animEffect>
                                  </p:childTnLst>
                                </p:cTn>
                              </p:par>
                              <p:par>
                                <p:cTn id="72" presetID="53" presetClass="entr" presetSubtype="16" fill="hold" nodeType="withEffect">
                                  <p:stCondLst>
                                    <p:cond delay="0"/>
                                  </p:stCondLst>
                                  <p:childTnLst>
                                    <p:set>
                                      <p:cBhvr>
                                        <p:cTn id="73" dur="1" fill="hold">
                                          <p:stCondLst>
                                            <p:cond delay="0"/>
                                          </p:stCondLst>
                                        </p:cTn>
                                        <p:tgtEl>
                                          <p:spTgt spid="55"/>
                                        </p:tgtEl>
                                        <p:attrNameLst>
                                          <p:attrName>style.visibility</p:attrName>
                                        </p:attrNameLst>
                                      </p:cBhvr>
                                      <p:to>
                                        <p:strVal val="visible"/>
                                      </p:to>
                                    </p:set>
                                    <p:anim calcmode="lin" valueType="num">
                                      <p:cBhvr>
                                        <p:cTn id="74" dur="500" fill="hold"/>
                                        <p:tgtEl>
                                          <p:spTgt spid="55"/>
                                        </p:tgtEl>
                                        <p:attrNameLst>
                                          <p:attrName>ppt_w</p:attrName>
                                        </p:attrNameLst>
                                      </p:cBhvr>
                                      <p:tavLst>
                                        <p:tav tm="0">
                                          <p:val>
                                            <p:fltVal val="0"/>
                                          </p:val>
                                        </p:tav>
                                        <p:tav tm="100000">
                                          <p:val>
                                            <p:strVal val="#ppt_w"/>
                                          </p:val>
                                        </p:tav>
                                      </p:tavLst>
                                    </p:anim>
                                    <p:anim calcmode="lin" valueType="num">
                                      <p:cBhvr>
                                        <p:cTn id="75" dur="500" fill="hold"/>
                                        <p:tgtEl>
                                          <p:spTgt spid="55"/>
                                        </p:tgtEl>
                                        <p:attrNameLst>
                                          <p:attrName>ppt_h</p:attrName>
                                        </p:attrNameLst>
                                      </p:cBhvr>
                                      <p:tavLst>
                                        <p:tav tm="0">
                                          <p:val>
                                            <p:fltVal val="0"/>
                                          </p:val>
                                        </p:tav>
                                        <p:tav tm="100000">
                                          <p:val>
                                            <p:strVal val="#ppt_h"/>
                                          </p:val>
                                        </p:tav>
                                      </p:tavLst>
                                    </p:anim>
                                    <p:animEffect transition="in" filter="fade">
                                      <p:cBhvr>
                                        <p:cTn id="76" dur="500"/>
                                        <p:tgtEl>
                                          <p:spTgt spid="55"/>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 calcmode="lin" valueType="num">
                                      <p:cBhvr>
                                        <p:cTn id="79" dur="500" fill="hold"/>
                                        <p:tgtEl>
                                          <p:spTgt spid="77"/>
                                        </p:tgtEl>
                                        <p:attrNameLst>
                                          <p:attrName>ppt_w</p:attrName>
                                        </p:attrNameLst>
                                      </p:cBhvr>
                                      <p:tavLst>
                                        <p:tav tm="0">
                                          <p:val>
                                            <p:fltVal val="0"/>
                                          </p:val>
                                        </p:tav>
                                        <p:tav tm="100000">
                                          <p:val>
                                            <p:strVal val="#ppt_w"/>
                                          </p:val>
                                        </p:tav>
                                      </p:tavLst>
                                    </p:anim>
                                    <p:anim calcmode="lin" valueType="num">
                                      <p:cBhvr>
                                        <p:cTn id="80" dur="500" fill="hold"/>
                                        <p:tgtEl>
                                          <p:spTgt spid="77"/>
                                        </p:tgtEl>
                                        <p:attrNameLst>
                                          <p:attrName>ppt_h</p:attrName>
                                        </p:attrNameLst>
                                      </p:cBhvr>
                                      <p:tavLst>
                                        <p:tav tm="0">
                                          <p:val>
                                            <p:fltVal val="0"/>
                                          </p:val>
                                        </p:tav>
                                        <p:tav tm="100000">
                                          <p:val>
                                            <p:strVal val="#ppt_h"/>
                                          </p:val>
                                        </p:tav>
                                      </p:tavLst>
                                    </p:anim>
                                    <p:animEffect transition="in" filter="fade">
                                      <p:cBhvr>
                                        <p:cTn id="81" dur="500"/>
                                        <p:tgtEl>
                                          <p:spTgt spid="77"/>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48"/>
                                        </p:tgtEl>
                                        <p:attrNameLst>
                                          <p:attrName>style.visibility</p:attrName>
                                        </p:attrNameLst>
                                      </p:cBhvr>
                                      <p:to>
                                        <p:strVal val="visible"/>
                                      </p:to>
                                    </p:set>
                                    <p:anim calcmode="lin" valueType="num">
                                      <p:cBhvr>
                                        <p:cTn id="86" dur="500" fill="hold"/>
                                        <p:tgtEl>
                                          <p:spTgt spid="48"/>
                                        </p:tgtEl>
                                        <p:attrNameLst>
                                          <p:attrName>ppt_w</p:attrName>
                                        </p:attrNameLst>
                                      </p:cBhvr>
                                      <p:tavLst>
                                        <p:tav tm="0">
                                          <p:val>
                                            <p:fltVal val="0"/>
                                          </p:val>
                                        </p:tav>
                                        <p:tav tm="100000">
                                          <p:val>
                                            <p:strVal val="#ppt_w"/>
                                          </p:val>
                                        </p:tav>
                                      </p:tavLst>
                                    </p:anim>
                                    <p:anim calcmode="lin" valueType="num">
                                      <p:cBhvr>
                                        <p:cTn id="87" dur="500" fill="hold"/>
                                        <p:tgtEl>
                                          <p:spTgt spid="48"/>
                                        </p:tgtEl>
                                        <p:attrNameLst>
                                          <p:attrName>ppt_h</p:attrName>
                                        </p:attrNameLst>
                                      </p:cBhvr>
                                      <p:tavLst>
                                        <p:tav tm="0">
                                          <p:val>
                                            <p:fltVal val="0"/>
                                          </p:val>
                                        </p:tav>
                                        <p:tav tm="100000">
                                          <p:val>
                                            <p:strVal val="#ppt_h"/>
                                          </p:val>
                                        </p:tav>
                                      </p:tavLst>
                                    </p:anim>
                                    <p:animEffect transition="in" filter="fade">
                                      <p:cBhvr>
                                        <p:cTn id="88" dur="500"/>
                                        <p:tgtEl>
                                          <p:spTgt spid="48"/>
                                        </p:tgtEl>
                                      </p:cBhvr>
                                    </p:animEffect>
                                  </p:childTnLst>
                                </p:cTn>
                              </p:par>
                              <p:par>
                                <p:cTn id="89" presetID="53" presetClass="entr" presetSubtype="16" fill="hold" nodeType="withEffect">
                                  <p:stCondLst>
                                    <p:cond delay="0"/>
                                  </p:stCondLst>
                                  <p:childTnLst>
                                    <p:set>
                                      <p:cBhvr>
                                        <p:cTn id="90" dur="1" fill="hold">
                                          <p:stCondLst>
                                            <p:cond delay="0"/>
                                          </p:stCondLst>
                                        </p:cTn>
                                        <p:tgtEl>
                                          <p:spTgt spid="56"/>
                                        </p:tgtEl>
                                        <p:attrNameLst>
                                          <p:attrName>style.visibility</p:attrName>
                                        </p:attrNameLst>
                                      </p:cBhvr>
                                      <p:to>
                                        <p:strVal val="visible"/>
                                      </p:to>
                                    </p:set>
                                    <p:anim calcmode="lin" valueType="num">
                                      <p:cBhvr>
                                        <p:cTn id="91" dur="500" fill="hold"/>
                                        <p:tgtEl>
                                          <p:spTgt spid="56"/>
                                        </p:tgtEl>
                                        <p:attrNameLst>
                                          <p:attrName>ppt_w</p:attrName>
                                        </p:attrNameLst>
                                      </p:cBhvr>
                                      <p:tavLst>
                                        <p:tav tm="0">
                                          <p:val>
                                            <p:fltVal val="0"/>
                                          </p:val>
                                        </p:tav>
                                        <p:tav tm="100000">
                                          <p:val>
                                            <p:strVal val="#ppt_w"/>
                                          </p:val>
                                        </p:tav>
                                      </p:tavLst>
                                    </p:anim>
                                    <p:anim calcmode="lin" valueType="num">
                                      <p:cBhvr>
                                        <p:cTn id="92" dur="500" fill="hold"/>
                                        <p:tgtEl>
                                          <p:spTgt spid="56"/>
                                        </p:tgtEl>
                                        <p:attrNameLst>
                                          <p:attrName>ppt_h</p:attrName>
                                        </p:attrNameLst>
                                      </p:cBhvr>
                                      <p:tavLst>
                                        <p:tav tm="0">
                                          <p:val>
                                            <p:fltVal val="0"/>
                                          </p:val>
                                        </p:tav>
                                        <p:tav tm="100000">
                                          <p:val>
                                            <p:strVal val="#ppt_h"/>
                                          </p:val>
                                        </p:tav>
                                      </p:tavLst>
                                    </p:anim>
                                    <p:animEffect transition="in" filter="fade">
                                      <p:cBhvr>
                                        <p:cTn id="93" dur="500"/>
                                        <p:tgtEl>
                                          <p:spTgt spid="56"/>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78"/>
                                        </p:tgtEl>
                                        <p:attrNameLst>
                                          <p:attrName>style.visibility</p:attrName>
                                        </p:attrNameLst>
                                      </p:cBhvr>
                                      <p:to>
                                        <p:strVal val="visible"/>
                                      </p:to>
                                    </p:set>
                                    <p:anim calcmode="lin" valueType="num">
                                      <p:cBhvr>
                                        <p:cTn id="96" dur="500" fill="hold"/>
                                        <p:tgtEl>
                                          <p:spTgt spid="78"/>
                                        </p:tgtEl>
                                        <p:attrNameLst>
                                          <p:attrName>ppt_w</p:attrName>
                                        </p:attrNameLst>
                                      </p:cBhvr>
                                      <p:tavLst>
                                        <p:tav tm="0">
                                          <p:val>
                                            <p:fltVal val="0"/>
                                          </p:val>
                                        </p:tav>
                                        <p:tav tm="100000">
                                          <p:val>
                                            <p:strVal val="#ppt_w"/>
                                          </p:val>
                                        </p:tav>
                                      </p:tavLst>
                                    </p:anim>
                                    <p:anim calcmode="lin" valueType="num">
                                      <p:cBhvr>
                                        <p:cTn id="97" dur="500" fill="hold"/>
                                        <p:tgtEl>
                                          <p:spTgt spid="78"/>
                                        </p:tgtEl>
                                        <p:attrNameLst>
                                          <p:attrName>ppt_h</p:attrName>
                                        </p:attrNameLst>
                                      </p:cBhvr>
                                      <p:tavLst>
                                        <p:tav tm="0">
                                          <p:val>
                                            <p:fltVal val="0"/>
                                          </p:val>
                                        </p:tav>
                                        <p:tav tm="100000">
                                          <p:val>
                                            <p:strVal val="#ppt_h"/>
                                          </p:val>
                                        </p:tav>
                                      </p:tavLst>
                                    </p:anim>
                                    <p:animEffect transition="in" filter="fade">
                                      <p:cBhvr>
                                        <p:cTn id="98" dur="500"/>
                                        <p:tgtEl>
                                          <p:spTgt spid="78"/>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anim calcmode="lin" valueType="num">
                                      <p:cBhvr>
                                        <p:cTn id="103" dur="500" fill="hold"/>
                                        <p:tgtEl>
                                          <p:spTgt spid="45"/>
                                        </p:tgtEl>
                                        <p:attrNameLst>
                                          <p:attrName>ppt_w</p:attrName>
                                        </p:attrNameLst>
                                      </p:cBhvr>
                                      <p:tavLst>
                                        <p:tav tm="0">
                                          <p:val>
                                            <p:fltVal val="0"/>
                                          </p:val>
                                        </p:tav>
                                        <p:tav tm="100000">
                                          <p:val>
                                            <p:strVal val="#ppt_w"/>
                                          </p:val>
                                        </p:tav>
                                      </p:tavLst>
                                    </p:anim>
                                    <p:anim calcmode="lin" valueType="num">
                                      <p:cBhvr>
                                        <p:cTn id="104" dur="500" fill="hold"/>
                                        <p:tgtEl>
                                          <p:spTgt spid="45"/>
                                        </p:tgtEl>
                                        <p:attrNameLst>
                                          <p:attrName>ppt_h</p:attrName>
                                        </p:attrNameLst>
                                      </p:cBhvr>
                                      <p:tavLst>
                                        <p:tav tm="0">
                                          <p:val>
                                            <p:fltVal val="0"/>
                                          </p:val>
                                        </p:tav>
                                        <p:tav tm="100000">
                                          <p:val>
                                            <p:strVal val="#ppt_h"/>
                                          </p:val>
                                        </p:tav>
                                      </p:tavLst>
                                    </p:anim>
                                    <p:animEffect transition="in" filter="fade">
                                      <p:cBhvr>
                                        <p:cTn id="105" dur="500"/>
                                        <p:tgtEl>
                                          <p:spTgt spid="45"/>
                                        </p:tgtEl>
                                      </p:cBhvr>
                                    </p:animEffect>
                                  </p:childTnLst>
                                </p:cTn>
                              </p:par>
                              <p:par>
                                <p:cTn id="106" presetID="53" presetClass="entr" presetSubtype="16" fill="hold" nodeType="withEffect">
                                  <p:stCondLst>
                                    <p:cond delay="0"/>
                                  </p:stCondLst>
                                  <p:childTnLst>
                                    <p:set>
                                      <p:cBhvr>
                                        <p:cTn id="107" dur="1" fill="hold">
                                          <p:stCondLst>
                                            <p:cond delay="0"/>
                                          </p:stCondLst>
                                        </p:cTn>
                                        <p:tgtEl>
                                          <p:spTgt spid="57"/>
                                        </p:tgtEl>
                                        <p:attrNameLst>
                                          <p:attrName>style.visibility</p:attrName>
                                        </p:attrNameLst>
                                      </p:cBhvr>
                                      <p:to>
                                        <p:strVal val="visible"/>
                                      </p:to>
                                    </p:set>
                                    <p:anim calcmode="lin" valueType="num">
                                      <p:cBhvr>
                                        <p:cTn id="108" dur="500" fill="hold"/>
                                        <p:tgtEl>
                                          <p:spTgt spid="57"/>
                                        </p:tgtEl>
                                        <p:attrNameLst>
                                          <p:attrName>ppt_w</p:attrName>
                                        </p:attrNameLst>
                                      </p:cBhvr>
                                      <p:tavLst>
                                        <p:tav tm="0">
                                          <p:val>
                                            <p:fltVal val="0"/>
                                          </p:val>
                                        </p:tav>
                                        <p:tav tm="100000">
                                          <p:val>
                                            <p:strVal val="#ppt_w"/>
                                          </p:val>
                                        </p:tav>
                                      </p:tavLst>
                                    </p:anim>
                                    <p:anim calcmode="lin" valueType="num">
                                      <p:cBhvr>
                                        <p:cTn id="109" dur="500" fill="hold"/>
                                        <p:tgtEl>
                                          <p:spTgt spid="57"/>
                                        </p:tgtEl>
                                        <p:attrNameLst>
                                          <p:attrName>ppt_h</p:attrName>
                                        </p:attrNameLst>
                                      </p:cBhvr>
                                      <p:tavLst>
                                        <p:tav tm="0">
                                          <p:val>
                                            <p:fltVal val="0"/>
                                          </p:val>
                                        </p:tav>
                                        <p:tav tm="100000">
                                          <p:val>
                                            <p:strVal val="#ppt_h"/>
                                          </p:val>
                                        </p:tav>
                                      </p:tavLst>
                                    </p:anim>
                                    <p:animEffect transition="in" filter="fade">
                                      <p:cBhvr>
                                        <p:cTn id="110" dur="500"/>
                                        <p:tgtEl>
                                          <p:spTgt spid="57"/>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79"/>
                                        </p:tgtEl>
                                        <p:attrNameLst>
                                          <p:attrName>style.visibility</p:attrName>
                                        </p:attrNameLst>
                                      </p:cBhvr>
                                      <p:to>
                                        <p:strVal val="visible"/>
                                      </p:to>
                                    </p:set>
                                    <p:anim calcmode="lin" valueType="num">
                                      <p:cBhvr>
                                        <p:cTn id="113" dur="500" fill="hold"/>
                                        <p:tgtEl>
                                          <p:spTgt spid="79"/>
                                        </p:tgtEl>
                                        <p:attrNameLst>
                                          <p:attrName>ppt_w</p:attrName>
                                        </p:attrNameLst>
                                      </p:cBhvr>
                                      <p:tavLst>
                                        <p:tav tm="0">
                                          <p:val>
                                            <p:fltVal val="0"/>
                                          </p:val>
                                        </p:tav>
                                        <p:tav tm="100000">
                                          <p:val>
                                            <p:strVal val="#ppt_w"/>
                                          </p:val>
                                        </p:tav>
                                      </p:tavLst>
                                    </p:anim>
                                    <p:anim calcmode="lin" valueType="num">
                                      <p:cBhvr>
                                        <p:cTn id="114" dur="500" fill="hold"/>
                                        <p:tgtEl>
                                          <p:spTgt spid="79"/>
                                        </p:tgtEl>
                                        <p:attrNameLst>
                                          <p:attrName>ppt_h</p:attrName>
                                        </p:attrNameLst>
                                      </p:cBhvr>
                                      <p:tavLst>
                                        <p:tav tm="0">
                                          <p:val>
                                            <p:fltVal val="0"/>
                                          </p:val>
                                        </p:tav>
                                        <p:tav tm="100000">
                                          <p:val>
                                            <p:strVal val="#ppt_h"/>
                                          </p:val>
                                        </p:tav>
                                      </p:tavLst>
                                    </p:anim>
                                    <p:animEffect transition="in" filter="fade">
                                      <p:cBhvr>
                                        <p:cTn id="115" dur="500"/>
                                        <p:tgtEl>
                                          <p:spTgt spid="79"/>
                                        </p:tgtEl>
                                      </p:cBhvr>
                                    </p:animEffect>
                                  </p:childTnLst>
                                </p:cTn>
                              </p:par>
                            </p:childTnLst>
                          </p:cTn>
                        </p:par>
                      </p:childTnLst>
                    </p:cTn>
                  </p:par>
                  <p:par>
                    <p:cTn id="116" fill="hold">
                      <p:stCondLst>
                        <p:cond delay="indefinite"/>
                      </p:stCondLst>
                      <p:childTnLst>
                        <p:par>
                          <p:cTn id="117" fill="hold">
                            <p:stCondLst>
                              <p:cond delay="0"/>
                            </p:stCondLst>
                            <p:childTnLst>
                              <p:par>
                                <p:cTn id="118" presetID="53" presetClass="entr" presetSubtype="16" fill="hold" grpId="0" nodeType="clickEffect">
                                  <p:stCondLst>
                                    <p:cond delay="0"/>
                                  </p:stCondLst>
                                  <p:childTnLst>
                                    <p:set>
                                      <p:cBhvr>
                                        <p:cTn id="119" dur="1" fill="hold">
                                          <p:stCondLst>
                                            <p:cond delay="0"/>
                                          </p:stCondLst>
                                        </p:cTn>
                                        <p:tgtEl>
                                          <p:spTgt spid="46"/>
                                        </p:tgtEl>
                                        <p:attrNameLst>
                                          <p:attrName>style.visibility</p:attrName>
                                        </p:attrNameLst>
                                      </p:cBhvr>
                                      <p:to>
                                        <p:strVal val="visible"/>
                                      </p:to>
                                    </p:set>
                                    <p:anim calcmode="lin" valueType="num">
                                      <p:cBhvr>
                                        <p:cTn id="120" dur="500" fill="hold"/>
                                        <p:tgtEl>
                                          <p:spTgt spid="46"/>
                                        </p:tgtEl>
                                        <p:attrNameLst>
                                          <p:attrName>ppt_w</p:attrName>
                                        </p:attrNameLst>
                                      </p:cBhvr>
                                      <p:tavLst>
                                        <p:tav tm="0">
                                          <p:val>
                                            <p:fltVal val="0"/>
                                          </p:val>
                                        </p:tav>
                                        <p:tav tm="100000">
                                          <p:val>
                                            <p:strVal val="#ppt_w"/>
                                          </p:val>
                                        </p:tav>
                                      </p:tavLst>
                                    </p:anim>
                                    <p:anim calcmode="lin" valueType="num">
                                      <p:cBhvr>
                                        <p:cTn id="121" dur="500" fill="hold"/>
                                        <p:tgtEl>
                                          <p:spTgt spid="46"/>
                                        </p:tgtEl>
                                        <p:attrNameLst>
                                          <p:attrName>ppt_h</p:attrName>
                                        </p:attrNameLst>
                                      </p:cBhvr>
                                      <p:tavLst>
                                        <p:tav tm="0">
                                          <p:val>
                                            <p:fltVal val="0"/>
                                          </p:val>
                                        </p:tav>
                                        <p:tav tm="100000">
                                          <p:val>
                                            <p:strVal val="#ppt_h"/>
                                          </p:val>
                                        </p:tav>
                                      </p:tavLst>
                                    </p:anim>
                                    <p:animEffect transition="in" filter="fade">
                                      <p:cBhvr>
                                        <p:cTn id="122" dur="500"/>
                                        <p:tgtEl>
                                          <p:spTgt spid="46"/>
                                        </p:tgtEl>
                                      </p:cBhvr>
                                    </p:animEffect>
                                  </p:childTnLst>
                                </p:cTn>
                              </p:par>
                              <p:par>
                                <p:cTn id="123" presetID="53" presetClass="entr" presetSubtype="16" fill="hold" nodeType="withEffect">
                                  <p:stCondLst>
                                    <p:cond delay="0"/>
                                  </p:stCondLst>
                                  <p:childTnLst>
                                    <p:set>
                                      <p:cBhvr>
                                        <p:cTn id="124" dur="1" fill="hold">
                                          <p:stCondLst>
                                            <p:cond delay="0"/>
                                          </p:stCondLst>
                                        </p:cTn>
                                        <p:tgtEl>
                                          <p:spTgt spid="58"/>
                                        </p:tgtEl>
                                        <p:attrNameLst>
                                          <p:attrName>style.visibility</p:attrName>
                                        </p:attrNameLst>
                                      </p:cBhvr>
                                      <p:to>
                                        <p:strVal val="visible"/>
                                      </p:to>
                                    </p:set>
                                    <p:anim calcmode="lin" valueType="num">
                                      <p:cBhvr>
                                        <p:cTn id="125" dur="500" fill="hold"/>
                                        <p:tgtEl>
                                          <p:spTgt spid="58"/>
                                        </p:tgtEl>
                                        <p:attrNameLst>
                                          <p:attrName>ppt_w</p:attrName>
                                        </p:attrNameLst>
                                      </p:cBhvr>
                                      <p:tavLst>
                                        <p:tav tm="0">
                                          <p:val>
                                            <p:fltVal val="0"/>
                                          </p:val>
                                        </p:tav>
                                        <p:tav tm="100000">
                                          <p:val>
                                            <p:strVal val="#ppt_w"/>
                                          </p:val>
                                        </p:tav>
                                      </p:tavLst>
                                    </p:anim>
                                    <p:anim calcmode="lin" valueType="num">
                                      <p:cBhvr>
                                        <p:cTn id="126" dur="500" fill="hold"/>
                                        <p:tgtEl>
                                          <p:spTgt spid="58"/>
                                        </p:tgtEl>
                                        <p:attrNameLst>
                                          <p:attrName>ppt_h</p:attrName>
                                        </p:attrNameLst>
                                      </p:cBhvr>
                                      <p:tavLst>
                                        <p:tav tm="0">
                                          <p:val>
                                            <p:fltVal val="0"/>
                                          </p:val>
                                        </p:tav>
                                        <p:tav tm="100000">
                                          <p:val>
                                            <p:strVal val="#ppt_h"/>
                                          </p:val>
                                        </p:tav>
                                      </p:tavLst>
                                    </p:anim>
                                    <p:animEffect transition="in" filter="fade">
                                      <p:cBhvr>
                                        <p:cTn id="127" dur="500"/>
                                        <p:tgtEl>
                                          <p:spTgt spid="58"/>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80"/>
                                        </p:tgtEl>
                                        <p:attrNameLst>
                                          <p:attrName>style.visibility</p:attrName>
                                        </p:attrNameLst>
                                      </p:cBhvr>
                                      <p:to>
                                        <p:strVal val="visible"/>
                                      </p:to>
                                    </p:set>
                                    <p:anim calcmode="lin" valueType="num">
                                      <p:cBhvr>
                                        <p:cTn id="130" dur="500" fill="hold"/>
                                        <p:tgtEl>
                                          <p:spTgt spid="80"/>
                                        </p:tgtEl>
                                        <p:attrNameLst>
                                          <p:attrName>ppt_w</p:attrName>
                                        </p:attrNameLst>
                                      </p:cBhvr>
                                      <p:tavLst>
                                        <p:tav tm="0">
                                          <p:val>
                                            <p:fltVal val="0"/>
                                          </p:val>
                                        </p:tav>
                                        <p:tav tm="100000">
                                          <p:val>
                                            <p:strVal val="#ppt_w"/>
                                          </p:val>
                                        </p:tav>
                                      </p:tavLst>
                                    </p:anim>
                                    <p:anim calcmode="lin" valueType="num">
                                      <p:cBhvr>
                                        <p:cTn id="131" dur="500" fill="hold"/>
                                        <p:tgtEl>
                                          <p:spTgt spid="80"/>
                                        </p:tgtEl>
                                        <p:attrNameLst>
                                          <p:attrName>ppt_h</p:attrName>
                                        </p:attrNameLst>
                                      </p:cBhvr>
                                      <p:tavLst>
                                        <p:tav tm="0">
                                          <p:val>
                                            <p:fltVal val="0"/>
                                          </p:val>
                                        </p:tav>
                                        <p:tav tm="100000">
                                          <p:val>
                                            <p:strVal val="#ppt_h"/>
                                          </p:val>
                                        </p:tav>
                                      </p:tavLst>
                                    </p:anim>
                                    <p:animEffect transition="in" filter="fade">
                                      <p:cBhvr>
                                        <p:cTn id="132" dur="500"/>
                                        <p:tgtEl>
                                          <p:spTgt spid="80"/>
                                        </p:tgtEl>
                                      </p:cBhvr>
                                    </p:animEffect>
                                  </p:childTnLst>
                                </p:cTn>
                              </p:par>
                            </p:childTnLst>
                          </p:cTn>
                        </p:par>
                      </p:childTnLst>
                    </p:cTn>
                  </p:par>
                  <p:par>
                    <p:cTn id="133" fill="hold">
                      <p:stCondLst>
                        <p:cond delay="indefinite"/>
                      </p:stCondLst>
                      <p:childTnLst>
                        <p:par>
                          <p:cTn id="134" fill="hold">
                            <p:stCondLst>
                              <p:cond delay="0"/>
                            </p:stCondLst>
                            <p:childTnLst>
                              <p:par>
                                <p:cTn id="135" presetID="53" presetClass="entr" presetSubtype="16" fill="hold" grpId="0" nodeType="clickEffect">
                                  <p:stCondLst>
                                    <p:cond delay="0"/>
                                  </p:stCondLst>
                                  <p:childTnLst>
                                    <p:set>
                                      <p:cBhvr>
                                        <p:cTn id="136" dur="1" fill="hold">
                                          <p:stCondLst>
                                            <p:cond delay="0"/>
                                          </p:stCondLst>
                                        </p:cTn>
                                        <p:tgtEl>
                                          <p:spTgt spid="47"/>
                                        </p:tgtEl>
                                        <p:attrNameLst>
                                          <p:attrName>style.visibility</p:attrName>
                                        </p:attrNameLst>
                                      </p:cBhvr>
                                      <p:to>
                                        <p:strVal val="visible"/>
                                      </p:to>
                                    </p:set>
                                    <p:anim calcmode="lin" valueType="num">
                                      <p:cBhvr>
                                        <p:cTn id="137" dur="500" fill="hold"/>
                                        <p:tgtEl>
                                          <p:spTgt spid="47"/>
                                        </p:tgtEl>
                                        <p:attrNameLst>
                                          <p:attrName>ppt_w</p:attrName>
                                        </p:attrNameLst>
                                      </p:cBhvr>
                                      <p:tavLst>
                                        <p:tav tm="0">
                                          <p:val>
                                            <p:fltVal val="0"/>
                                          </p:val>
                                        </p:tav>
                                        <p:tav tm="100000">
                                          <p:val>
                                            <p:strVal val="#ppt_w"/>
                                          </p:val>
                                        </p:tav>
                                      </p:tavLst>
                                    </p:anim>
                                    <p:anim calcmode="lin" valueType="num">
                                      <p:cBhvr>
                                        <p:cTn id="138" dur="500" fill="hold"/>
                                        <p:tgtEl>
                                          <p:spTgt spid="47"/>
                                        </p:tgtEl>
                                        <p:attrNameLst>
                                          <p:attrName>ppt_h</p:attrName>
                                        </p:attrNameLst>
                                      </p:cBhvr>
                                      <p:tavLst>
                                        <p:tav tm="0">
                                          <p:val>
                                            <p:fltVal val="0"/>
                                          </p:val>
                                        </p:tav>
                                        <p:tav tm="100000">
                                          <p:val>
                                            <p:strVal val="#ppt_h"/>
                                          </p:val>
                                        </p:tav>
                                      </p:tavLst>
                                    </p:anim>
                                    <p:animEffect transition="in" filter="fade">
                                      <p:cBhvr>
                                        <p:cTn id="139" dur="500"/>
                                        <p:tgtEl>
                                          <p:spTgt spid="47"/>
                                        </p:tgtEl>
                                      </p:cBhvr>
                                    </p:animEffect>
                                  </p:childTnLst>
                                </p:cTn>
                              </p:par>
                              <p:par>
                                <p:cTn id="140" presetID="53" presetClass="entr" presetSubtype="16" fill="hold" nodeType="withEffect">
                                  <p:stCondLst>
                                    <p:cond delay="0"/>
                                  </p:stCondLst>
                                  <p:childTnLst>
                                    <p:set>
                                      <p:cBhvr>
                                        <p:cTn id="141" dur="1" fill="hold">
                                          <p:stCondLst>
                                            <p:cond delay="0"/>
                                          </p:stCondLst>
                                        </p:cTn>
                                        <p:tgtEl>
                                          <p:spTgt spid="59"/>
                                        </p:tgtEl>
                                        <p:attrNameLst>
                                          <p:attrName>style.visibility</p:attrName>
                                        </p:attrNameLst>
                                      </p:cBhvr>
                                      <p:to>
                                        <p:strVal val="visible"/>
                                      </p:to>
                                    </p:set>
                                    <p:anim calcmode="lin" valueType="num">
                                      <p:cBhvr>
                                        <p:cTn id="142" dur="500" fill="hold"/>
                                        <p:tgtEl>
                                          <p:spTgt spid="59"/>
                                        </p:tgtEl>
                                        <p:attrNameLst>
                                          <p:attrName>ppt_w</p:attrName>
                                        </p:attrNameLst>
                                      </p:cBhvr>
                                      <p:tavLst>
                                        <p:tav tm="0">
                                          <p:val>
                                            <p:fltVal val="0"/>
                                          </p:val>
                                        </p:tav>
                                        <p:tav tm="100000">
                                          <p:val>
                                            <p:strVal val="#ppt_w"/>
                                          </p:val>
                                        </p:tav>
                                      </p:tavLst>
                                    </p:anim>
                                    <p:anim calcmode="lin" valueType="num">
                                      <p:cBhvr>
                                        <p:cTn id="143" dur="500" fill="hold"/>
                                        <p:tgtEl>
                                          <p:spTgt spid="59"/>
                                        </p:tgtEl>
                                        <p:attrNameLst>
                                          <p:attrName>ppt_h</p:attrName>
                                        </p:attrNameLst>
                                      </p:cBhvr>
                                      <p:tavLst>
                                        <p:tav tm="0">
                                          <p:val>
                                            <p:fltVal val="0"/>
                                          </p:val>
                                        </p:tav>
                                        <p:tav tm="100000">
                                          <p:val>
                                            <p:strVal val="#ppt_h"/>
                                          </p:val>
                                        </p:tav>
                                      </p:tavLst>
                                    </p:anim>
                                    <p:animEffect transition="in" filter="fade">
                                      <p:cBhvr>
                                        <p:cTn id="144" dur="500"/>
                                        <p:tgtEl>
                                          <p:spTgt spid="59"/>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81"/>
                                        </p:tgtEl>
                                        <p:attrNameLst>
                                          <p:attrName>style.visibility</p:attrName>
                                        </p:attrNameLst>
                                      </p:cBhvr>
                                      <p:to>
                                        <p:strVal val="visible"/>
                                      </p:to>
                                    </p:set>
                                    <p:anim calcmode="lin" valueType="num">
                                      <p:cBhvr>
                                        <p:cTn id="147" dur="500" fill="hold"/>
                                        <p:tgtEl>
                                          <p:spTgt spid="81"/>
                                        </p:tgtEl>
                                        <p:attrNameLst>
                                          <p:attrName>ppt_w</p:attrName>
                                        </p:attrNameLst>
                                      </p:cBhvr>
                                      <p:tavLst>
                                        <p:tav tm="0">
                                          <p:val>
                                            <p:fltVal val="0"/>
                                          </p:val>
                                        </p:tav>
                                        <p:tav tm="100000">
                                          <p:val>
                                            <p:strVal val="#ppt_w"/>
                                          </p:val>
                                        </p:tav>
                                      </p:tavLst>
                                    </p:anim>
                                    <p:anim calcmode="lin" valueType="num">
                                      <p:cBhvr>
                                        <p:cTn id="148" dur="500" fill="hold"/>
                                        <p:tgtEl>
                                          <p:spTgt spid="81"/>
                                        </p:tgtEl>
                                        <p:attrNameLst>
                                          <p:attrName>ppt_h</p:attrName>
                                        </p:attrNameLst>
                                      </p:cBhvr>
                                      <p:tavLst>
                                        <p:tav tm="0">
                                          <p:val>
                                            <p:fltVal val="0"/>
                                          </p:val>
                                        </p:tav>
                                        <p:tav tm="100000">
                                          <p:val>
                                            <p:strVal val="#ppt_h"/>
                                          </p:val>
                                        </p:tav>
                                      </p:tavLst>
                                    </p:anim>
                                    <p:animEffect transition="in" filter="fade">
                                      <p:cBhvr>
                                        <p:cTn id="149" dur="500"/>
                                        <p:tgtEl>
                                          <p:spTgt spid="81"/>
                                        </p:tgtEl>
                                      </p:cBhvr>
                                    </p:animEffect>
                                  </p:childTnLst>
                                </p:cTn>
                              </p:par>
                            </p:childTnLst>
                          </p:cTn>
                        </p:par>
                      </p:childTnLst>
                    </p:cTn>
                  </p:par>
                  <p:par>
                    <p:cTn id="150" fill="hold">
                      <p:stCondLst>
                        <p:cond delay="indefinite"/>
                      </p:stCondLst>
                      <p:childTnLst>
                        <p:par>
                          <p:cTn id="151" fill="hold">
                            <p:stCondLst>
                              <p:cond delay="0"/>
                            </p:stCondLst>
                            <p:childTnLst>
                              <p:par>
                                <p:cTn id="152" presetID="53" presetClass="entr" presetSubtype="16" fill="hold" grpId="0" nodeType="clickEffect">
                                  <p:stCondLst>
                                    <p:cond delay="0"/>
                                  </p:stCondLst>
                                  <p:childTnLst>
                                    <p:set>
                                      <p:cBhvr>
                                        <p:cTn id="153" dur="1" fill="hold">
                                          <p:stCondLst>
                                            <p:cond delay="0"/>
                                          </p:stCondLst>
                                        </p:cTn>
                                        <p:tgtEl>
                                          <p:spTgt spid="67"/>
                                        </p:tgtEl>
                                        <p:attrNameLst>
                                          <p:attrName>style.visibility</p:attrName>
                                        </p:attrNameLst>
                                      </p:cBhvr>
                                      <p:to>
                                        <p:strVal val="visible"/>
                                      </p:to>
                                    </p:set>
                                    <p:anim calcmode="lin" valueType="num">
                                      <p:cBhvr>
                                        <p:cTn id="154" dur="500" fill="hold"/>
                                        <p:tgtEl>
                                          <p:spTgt spid="67"/>
                                        </p:tgtEl>
                                        <p:attrNameLst>
                                          <p:attrName>ppt_w</p:attrName>
                                        </p:attrNameLst>
                                      </p:cBhvr>
                                      <p:tavLst>
                                        <p:tav tm="0">
                                          <p:val>
                                            <p:fltVal val="0"/>
                                          </p:val>
                                        </p:tav>
                                        <p:tav tm="100000">
                                          <p:val>
                                            <p:strVal val="#ppt_w"/>
                                          </p:val>
                                        </p:tav>
                                      </p:tavLst>
                                    </p:anim>
                                    <p:anim calcmode="lin" valueType="num">
                                      <p:cBhvr>
                                        <p:cTn id="155" dur="500" fill="hold"/>
                                        <p:tgtEl>
                                          <p:spTgt spid="67"/>
                                        </p:tgtEl>
                                        <p:attrNameLst>
                                          <p:attrName>ppt_h</p:attrName>
                                        </p:attrNameLst>
                                      </p:cBhvr>
                                      <p:tavLst>
                                        <p:tav tm="0">
                                          <p:val>
                                            <p:fltVal val="0"/>
                                          </p:val>
                                        </p:tav>
                                        <p:tav tm="100000">
                                          <p:val>
                                            <p:strVal val="#ppt_h"/>
                                          </p:val>
                                        </p:tav>
                                      </p:tavLst>
                                    </p:anim>
                                    <p:animEffect transition="in" filter="fade">
                                      <p:cBhvr>
                                        <p:cTn id="156" dur="500"/>
                                        <p:tgtEl>
                                          <p:spTgt spid="67"/>
                                        </p:tgtEl>
                                      </p:cBhvr>
                                    </p:animEffect>
                                  </p:childTnLst>
                                </p:cTn>
                              </p:par>
                              <p:par>
                                <p:cTn id="157" presetID="53" presetClass="entr" presetSubtype="16" fill="hold" nodeType="withEffect">
                                  <p:stCondLst>
                                    <p:cond delay="0"/>
                                  </p:stCondLst>
                                  <p:childTnLst>
                                    <p:set>
                                      <p:cBhvr>
                                        <p:cTn id="158" dur="1" fill="hold">
                                          <p:stCondLst>
                                            <p:cond delay="0"/>
                                          </p:stCondLst>
                                        </p:cTn>
                                        <p:tgtEl>
                                          <p:spTgt spid="60"/>
                                        </p:tgtEl>
                                        <p:attrNameLst>
                                          <p:attrName>style.visibility</p:attrName>
                                        </p:attrNameLst>
                                      </p:cBhvr>
                                      <p:to>
                                        <p:strVal val="visible"/>
                                      </p:to>
                                    </p:set>
                                    <p:anim calcmode="lin" valueType="num">
                                      <p:cBhvr>
                                        <p:cTn id="159" dur="500" fill="hold"/>
                                        <p:tgtEl>
                                          <p:spTgt spid="60"/>
                                        </p:tgtEl>
                                        <p:attrNameLst>
                                          <p:attrName>ppt_w</p:attrName>
                                        </p:attrNameLst>
                                      </p:cBhvr>
                                      <p:tavLst>
                                        <p:tav tm="0">
                                          <p:val>
                                            <p:fltVal val="0"/>
                                          </p:val>
                                        </p:tav>
                                        <p:tav tm="100000">
                                          <p:val>
                                            <p:strVal val="#ppt_w"/>
                                          </p:val>
                                        </p:tav>
                                      </p:tavLst>
                                    </p:anim>
                                    <p:anim calcmode="lin" valueType="num">
                                      <p:cBhvr>
                                        <p:cTn id="160" dur="500" fill="hold"/>
                                        <p:tgtEl>
                                          <p:spTgt spid="60"/>
                                        </p:tgtEl>
                                        <p:attrNameLst>
                                          <p:attrName>ppt_h</p:attrName>
                                        </p:attrNameLst>
                                      </p:cBhvr>
                                      <p:tavLst>
                                        <p:tav tm="0">
                                          <p:val>
                                            <p:fltVal val="0"/>
                                          </p:val>
                                        </p:tav>
                                        <p:tav tm="100000">
                                          <p:val>
                                            <p:strVal val="#ppt_h"/>
                                          </p:val>
                                        </p:tav>
                                      </p:tavLst>
                                    </p:anim>
                                    <p:animEffect transition="in" filter="fade">
                                      <p:cBhvr>
                                        <p:cTn id="161" dur="500"/>
                                        <p:tgtEl>
                                          <p:spTgt spid="60"/>
                                        </p:tgtEl>
                                      </p:cBhvr>
                                    </p:animEffect>
                                  </p:childTnLst>
                                </p:cTn>
                              </p:par>
                              <p:par>
                                <p:cTn id="162" presetID="53" presetClass="entr" presetSubtype="16" fill="hold" grpId="0" nodeType="withEffect">
                                  <p:stCondLst>
                                    <p:cond delay="0"/>
                                  </p:stCondLst>
                                  <p:childTnLst>
                                    <p:set>
                                      <p:cBhvr>
                                        <p:cTn id="163" dur="1" fill="hold">
                                          <p:stCondLst>
                                            <p:cond delay="0"/>
                                          </p:stCondLst>
                                        </p:cTn>
                                        <p:tgtEl>
                                          <p:spTgt spid="82"/>
                                        </p:tgtEl>
                                        <p:attrNameLst>
                                          <p:attrName>style.visibility</p:attrName>
                                        </p:attrNameLst>
                                      </p:cBhvr>
                                      <p:to>
                                        <p:strVal val="visible"/>
                                      </p:to>
                                    </p:set>
                                    <p:anim calcmode="lin" valueType="num">
                                      <p:cBhvr>
                                        <p:cTn id="164" dur="500" fill="hold"/>
                                        <p:tgtEl>
                                          <p:spTgt spid="82"/>
                                        </p:tgtEl>
                                        <p:attrNameLst>
                                          <p:attrName>ppt_w</p:attrName>
                                        </p:attrNameLst>
                                      </p:cBhvr>
                                      <p:tavLst>
                                        <p:tav tm="0">
                                          <p:val>
                                            <p:fltVal val="0"/>
                                          </p:val>
                                        </p:tav>
                                        <p:tav tm="100000">
                                          <p:val>
                                            <p:strVal val="#ppt_w"/>
                                          </p:val>
                                        </p:tav>
                                      </p:tavLst>
                                    </p:anim>
                                    <p:anim calcmode="lin" valueType="num">
                                      <p:cBhvr>
                                        <p:cTn id="165" dur="500" fill="hold"/>
                                        <p:tgtEl>
                                          <p:spTgt spid="82"/>
                                        </p:tgtEl>
                                        <p:attrNameLst>
                                          <p:attrName>ppt_h</p:attrName>
                                        </p:attrNameLst>
                                      </p:cBhvr>
                                      <p:tavLst>
                                        <p:tav tm="0">
                                          <p:val>
                                            <p:fltVal val="0"/>
                                          </p:val>
                                        </p:tav>
                                        <p:tav tm="100000">
                                          <p:val>
                                            <p:strVal val="#ppt_h"/>
                                          </p:val>
                                        </p:tav>
                                      </p:tavLst>
                                    </p:anim>
                                    <p:animEffect transition="in" filter="fade">
                                      <p:cBhvr>
                                        <p:cTn id="166" dur="500"/>
                                        <p:tgtEl>
                                          <p:spTgt spid="82"/>
                                        </p:tgtEl>
                                      </p:cBhvr>
                                    </p:animEffect>
                                  </p:childTnLst>
                                </p:cTn>
                              </p:par>
                            </p:childTnLst>
                          </p:cTn>
                        </p:par>
                      </p:childTnLst>
                    </p:cTn>
                  </p:par>
                  <p:par>
                    <p:cTn id="167" fill="hold">
                      <p:stCondLst>
                        <p:cond delay="indefinite"/>
                      </p:stCondLst>
                      <p:childTnLst>
                        <p:par>
                          <p:cTn id="168" fill="hold">
                            <p:stCondLst>
                              <p:cond delay="0"/>
                            </p:stCondLst>
                            <p:childTnLst>
                              <p:par>
                                <p:cTn id="169" presetID="53" presetClass="entr" presetSubtype="16" fill="hold" grpId="0" nodeType="clickEffect">
                                  <p:stCondLst>
                                    <p:cond delay="0"/>
                                  </p:stCondLst>
                                  <p:childTnLst>
                                    <p:set>
                                      <p:cBhvr>
                                        <p:cTn id="170" dur="1" fill="hold">
                                          <p:stCondLst>
                                            <p:cond delay="0"/>
                                          </p:stCondLst>
                                        </p:cTn>
                                        <p:tgtEl>
                                          <p:spTgt spid="51"/>
                                        </p:tgtEl>
                                        <p:attrNameLst>
                                          <p:attrName>style.visibility</p:attrName>
                                        </p:attrNameLst>
                                      </p:cBhvr>
                                      <p:to>
                                        <p:strVal val="visible"/>
                                      </p:to>
                                    </p:set>
                                    <p:anim calcmode="lin" valueType="num">
                                      <p:cBhvr>
                                        <p:cTn id="171" dur="500" fill="hold"/>
                                        <p:tgtEl>
                                          <p:spTgt spid="51"/>
                                        </p:tgtEl>
                                        <p:attrNameLst>
                                          <p:attrName>ppt_w</p:attrName>
                                        </p:attrNameLst>
                                      </p:cBhvr>
                                      <p:tavLst>
                                        <p:tav tm="0">
                                          <p:val>
                                            <p:fltVal val="0"/>
                                          </p:val>
                                        </p:tav>
                                        <p:tav tm="100000">
                                          <p:val>
                                            <p:strVal val="#ppt_w"/>
                                          </p:val>
                                        </p:tav>
                                      </p:tavLst>
                                    </p:anim>
                                    <p:anim calcmode="lin" valueType="num">
                                      <p:cBhvr>
                                        <p:cTn id="172" dur="500" fill="hold"/>
                                        <p:tgtEl>
                                          <p:spTgt spid="51"/>
                                        </p:tgtEl>
                                        <p:attrNameLst>
                                          <p:attrName>ppt_h</p:attrName>
                                        </p:attrNameLst>
                                      </p:cBhvr>
                                      <p:tavLst>
                                        <p:tav tm="0">
                                          <p:val>
                                            <p:fltVal val="0"/>
                                          </p:val>
                                        </p:tav>
                                        <p:tav tm="100000">
                                          <p:val>
                                            <p:strVal val="#ppt_h"/>
                                          </p:val>
                                        </p:tav>
                                      </p:tavLst>
                                    </p:anim>
                                    <p:animEffect transition="in" filter="fade">
                                      <p:cBhvr>
                                        <p:cTn id="173" dur="500"/>
                                        <p:tgtEl>
                                          <p:spTgt spid="51"/>
                                        </p:tgtEl>
                                      </p:cBhvr>
                                    </p:animEffect>
                                  </p:childTnLst>
                                </p:cTn>
                              </p:par>
                              <p:par>
                                <p:cTn id="174" presetID="53" presetClass="entr" presetSubtype="16" fill="hold" nodeType="withEffect">
                                  <p:stCondLst>
                                    <p:cond delay="0"/>
                                  </p:stCondLst>
                                  <p:childTnLst>
                                    <p:set>
                                      <p:cBhvr>
                                        <p:cTn id="175" dur="1" fill="hold">
                                          <p:stCondLst>
                                            <p:cond delay="0"/>
                                          </p:stCondLst>
                                        </p:cTn>
                                        <p:tgtEl>
                                          <p:spTgt spid="61"/>
                                        </p:tgtEl>
                                        <p:attrNameLst>
                                          <p:attrName>style.visibility</p:attrName>
                                        </p:attrNameLst>
                                      </p:cBhvr>
                                      <p:to>
                                        <p:strVal val="visible"/>
                                      </p:to>
                                    </p:set>
                                    <p:anim calcmode="lin" valueType="num">
                                      <p:cBhvr>
                                        <p:cTn id="176" dur="500" fill="hold"/>
                                        <p:tgtEl>
                                          <p:spTgt spid="61"/>
                                        </p:tgtEl>
                                        <p:attrNameLst>
                                          <p:attrName>ppt_w</p:attrName>
                                        </p:attrNameLst>
                                      </p:cBhvr>
                                      <p:tavLst>
                                        <p:tav tm="0">
                                          <p:val>
                                            <p:fltVal val="0"/>
                                          </p:val>
                                        </p:tav>
                                        <p:tav tm="100000">
                                          <p:val>
                                            <p:strVal val="#ppt_w"/>
                                          </p:val>
                                        </p:tav>
                                      </p:tavLst>
                                    </p:anim>
                                    <p:anim calcmode="lin" valueType="num">
                                      <p:cBhvr>
                                        <p:cTn id="177" dur="500" fill="hold"/>
                                        <p:tgtEl>
                                          <p:spTgt spid="61"/>
                                        </p:tgtEl>
                                        <p:attrNameLst>
                                          <p:attrName>ppt_h</p:attrName>
                                        </p:attrNameLst>
                                      </p:cBhvr>
                                      <p:tavLst>
                                        <p:tav tm="0">
                                          <p:val>
                                            <p:fltVal val="0"/>
                                          </p:val>
                                        </p:tav>
                                        <p:tav tm="100000">
                                          <p:val>
                                            <p:strVal val="#ppt_h"/>
                                          </p:val>
                                        </p:tav>
                                      </p:tavLst>
                                    </p:anim>
                                    <p:animEffect transition="in" filter="fade">
                                      <p:cBhvr>
                                        <p:cTn id="178" dur="500"/>
                                        <p:tgtEl>
                                          <p:spTgt spid="61"/>
                                        </p:tgtEl>
                                      </p:cBhvr>
                                    </p:animEffect>
                                  </p:childTnLst>
                                </p:cTn>
                              </p:par>
                              <p:par>
                                <p:cTn id="179" presetID="53" presetClass="entr" presetSubtype="16" fill="hold" grpId="0" nodeType="withEffect">
                                  <p:stCondLst>
                                    <p:cond delay="0"/>
                                  </p:stCondLst>
                                  <p:childTnLst>
                                    <p:set>
                                      <p:cBhvr>
                                        <p:cTn id="180" dur="1" fill="hold">
                                          <p:stCondLst>
                                            <p:cond delay="0"/>
                                          </p:stCondLst>
                                        </p:cTn>
                                        <p:tgtEl>
                                          <p:spTgt spid="83"/>
                                        </p:tgtEl>
                                        <p:attrNameLst>
                                          <p:attrName>style.visibility</p:attrName>
                                        </p:attrNameLst>
                                      </p:cBhvr>
                                      <p:to>
                                        <p:strVal val="visible"/>
                                      </p:to>
                                    </p:set>
                                    <p:anim calcmode="lin" valueType="num">
                                      <p:cBhvr>
                                        <p:cTn id="181" dur="500" fill="hold"/>
                                        <p:tgtEl>
                                          <p:spTgt spid="83"/>
                                        </p:tgtEl>
                                        <p:attrNameLst>
                                          <p:attrName>ppt_w</p:attrName>
                                        </p:attrNameLst>
                                      </p:cBhvr>
                                      <p:tavLst>
                                        <p:tav tm="0">
                                          <p:val>
                                            <p:fltVal val="0"/>
                                          </p:val>
                                        </p:tav>
                                        <p:tav tm="100000">
                                          <p:val>
                                            <p:strVal val="#ppt_w"/>
                                          </p:val>
                                        </p:tav>
                                      </p:tavLst>
                                    </p:anim>
                                    <p:anim calcmode="lin" valueType="num">
                                      <p:cBhvr>
                                        <p:cTn id="182" dur="500" fill="hold"/>
                                        <p:tgtEl>
                                          <p:spTgt spid="83"/>
                                        </p:tgtEl>
                                        <p:attrNameLst>
                                          <p:attrName>ppt_h</p:attrName>
                                        </p:attrNameLst>
                                      </p:cBhvr>
                                      <p:tavLst>
                                        <p:tav tm="0">
                                          <p:val>
                                            <p:fltVal val="0"/>
                                          </p:val>
                                        </p:tav>
                                        <p:tav tm="100000">
                                          <p:val>
                                            <p:strVal val="#ppt_h"/>
                                          </p:val>
                                        </p:tav>
                                      </p:tavLst>
                                    </p:anim>
                                    <p:animEffect transition="in" filter="fade">
                                      <p:cBhvr>
                                        <p:cTn id="183" dur="500"/>
                                        <p:tgtEl>
                                          <p:spTgt spid="83"/>
                                        </p:tgtEl>
                                      </p:cBhvr>
                                    </p:animEffect>
                                  </p:childTnLst>
                                </p:cTn>
                              </p:par>
                            </p:childTnLst>
                          </p:cTn>
                        </p:par>
                      </p:childTnLst>
                    </p:cTn>
                  </p:par>
                  <p:par>
                    <p:cTn id="184" fill="hold">
                      <p:stCondLst>
                        <p:cond delay="indefinite"/>
                      </p:stCondLst>
                      <p:childTnLst>
                        <p:par>
                          <p:cTn id="185" fill="hold">
                            <p:stCondLst>
                              <p:cond delay="0"/>
                            </p:stCondLst>
                            <p:childTnLst>
                              <p:par>
                                <p:cTn id="186" presetID="22" presetClass="entr" presetSubtype="8" fill="hold" nodeType="clickEffect">
                                  <p:stCondLst>
                                    <p:cond delay="0"/>
                                  </p:stCondLst>
                                  <p:childTnLst>
                                    <p:set>
                                      <p:cBhvr>
                                        <p:cTn id="187" dur="1" fill="hold">
                                          <p:stCondLst>
                                            <p:cond delay="0"/>
                                          </p:stCondLst>
                                        </p:cTn>
                                        <p:tgtEl>
                                          <p:spTgt spid="39"/>
                                        </p:tgtEl>
                                        <p:attrNameLst>
                                          <p:attrName>style.visibility</p:attrName>
                                        </p:attrNameLst>
                                      </p:cBhvr>
                                      <p:to>
                                        <p:strVal val="visible"/>
                                      </p:to>
                                    </p:set>
                                    <p:animEffect transition="in" filter="wipe(left)">
                                      <p:cBhvr>
                                        <p:cTn id="18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6" grpId="0"/>
      <p:bldP spid="41" grpId="0" animBg="1"/>
      <p:bldP spid="42" grpId="0" animBg="1"/>
      <p:bldP spid="44" grpId="0" animBg="1"/>
      <p:bldP spid="45" grpId="0" animBg="1"/>
      <p:bldP spid="46" grpId="0" animBg="1"/>
      <p:bldP spid="47" grpId="0" animBg="1"/>
      <p:bldP spid="67" grpId="0" animBg="1"/>
      <p:bldP spid="48" grpId="0" animBg="1"/>
      <p:bldP spid="51" grpId="0" animBg="1"/>
      <p:bldP spid="19" grpId="0"/>
      <p:bldP spid="64" grpId="0"/>
      <p:bldP spid="66" grpId="0"/>
      <p:bldP spid="77" grpId="0"/>
      <p:bldP spid="78" grpId="0"/>
      <p:bldP spid="79" grpId="0"/>
      <p:bldP spid="80" grpId="0"/>
      <p:bldP spid="81" grpId="0"/>
      <p:bldP spid="82" grpId="0"/>
      <p:bldP spid="8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1" name="Rectangle 40"/>
          <p:cNvSpPr/>
          <p:nvPr/>
        </p:nvSpPr>
        <p:spPr>
          <a:xfrm>
            <a:off x="0" y="0"/>
            <a:ext cx="9143999" cy="5143501"/>
          </a:xfrm>
          <a:prstGeom prst="rect">
            <a:avLst/>
          </a:prstGeom>
          <a:solidFill>
            <a:schemeClr val="tx1">
              <a:alpha val="4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1429887" y="573350"/>
            <a:ext cx="2011193" cy="701731"/>
          </a:xfrm>
          <a:prstGeom prst="rect">
            <a:avLst/>
          </a:prstGeom>
          <a:noFill/>
        </p:spPr>
        <p:txBody>
          <a:bodyPr wrap="square" rtlCol="0">
            <a:spAutoFit/>
          </a:bodyPr>
          <a:lstStyle/>
          <a:p>
            <a:pPr>
              <a:lnSpc>
                <a:spcPct val="70000"/>
              </a:lnSpc>
            </a:pPr>
            <a:r>
              <a:rPr lang="cs-CZ" sz="2000" b="1" dirty="0" smtClean="0">
                <a:solidFill>
                  <a:schemeClr val="bg2"/>
                </a:solidFill>
                <a:cs typeface="Lato Black"/>
              </a:rPr>
              <a:t>SMALTOVANÉ</a:t>
            </a:r>
            <a:endParaRPr lang="pt-BR" sz="2000" b="1" dirty="0" smtClean="0">
              <a:solidFill>
                <a:schemeClr val="bg2"/>
              </a:solidFill>
              <a:cs typeface="Lato Black"/>
            </a:endParaRPr>
          </a:p>
          <a:p>
            <a:pPr>
              <a:lnSpc>
                <a:spcPct val="80000"/>
              </a:lnSpc>
            </a:pPr>
            <a:r>
              <a:rPr lang="cs-CZ" sz="3200" b="1" dirty="0" smtClean="0">
                <a:solidFill>
                  <a:schemeClr val="bg1"/>
                </a:solidFill>
                <a:cs typeface="Arial" panose="020B0604020202020204" pitchFamily="34" charset="0"/>
              </a:rPr>
              <a:t>NÁDRŽE</a:t>
            </a:r>
            <a:endParaRPr lang="pt-BR" sz="3200" b="1" dirty="0" smtClean="0">
              <a:solidFill>
                <a:schemeClr val="bg1"/>
              </a:solidFill>
              <a:cs typeface="Arial" panose="020B0604020202020204" pitchFamily="34" charset="0"/>
            </a:endParaRPr>
          </a:p>
        </p:txBody>
      </p:sp>
      <p:pic>
        <p:nvPicPr>
          <p:cNvPr id="65" name="Picture 64"/>
          <p:cNvPicPr>
            <a:picLocks noChangeAspect="1"/>
          </p:cNvPicPr>
          <p:nvPr/>
        </p:nvPicPr>
        <p:blipFill>
          <a:blip r:embed="rId3">
            <a:biLevel thresh="25000"/>
            <a:extLst>
              <a:ext uri="{BEBA8EAE-BF5A-486C-A8C5-ECC9F3942E4B}">
                <a14:imgProps xmlns:a14="http://schemas.microsoft.com/office/drawing/2010/main">
                  <a14:imgLayer r:embed="rId4">
                    <a14:imgEffect>
                      <a14:colorTemperature colorTemp="11500"/>
                    </a14:imgEffect>
                    <a14:imgEffect>
                      <a14:saturation sat="175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658868" y="570218"/>
            <a:ext cx="598046" cy="598046"/>
          </a:xfrm>
          <a:prstGeom prst="rect">
            <a:avLst/>
          </a:prstGeom>
          <a:noFill/>
          <a:ln>
            <a:noFill/>
          </a:ln>
        </p:spPr>
      </p:pic>
      <p:cxnSp>
        <p:nvCxnSpPr>
          <p:cNvPr id="37" name="Straight Connector 36"/>
          <p:cNvCxnSpPr/>
          <p:nvPr/>
        </p:nvCxnSpPr>
        <p:spPr>
          <a:xfrm>
            <a:off x="595614" y="2172172"/>
            <a:ext cx="7980886" cy="0"/>
          </a:xfrm>
          <a:prstGeom prst="line">
            <a:avLst/>
          </a:prstGeom>
          <a:ln w="3810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5007" y="1366051"/>
            <a:ext cx="6808993" cy="3640542"/>
          </a:xfrm>
          <a:prstGeom prst="rect">
            <a:avLst/>
          </a:prstGeom>
          <a:noFill/>
          <a:ln>
            <a:noFill/>
          </a:ln>
        </p:spPr>
      </p:pic>
      <p:sp>
        <p:nvSpPr>
          <p:cNvPr id="38" name="TextBox 37"/>
          <p:cNvSpPr txBox="1"/>
          <p:nvPr/>
        </p:nvSpPr>
        <p:spPr>
          <a:xfrm>
            <a:off x="545607" y="2858400"/>
            <a:ext cx="4437282" cy="1158779"/>
          </a:xfrm>
          <a:prstGeom prst="rect">
            <a:avLst/>
          </a:prstGeom>
          <a:noFill/>
        </p:spPr>
        <p:txBody>
          <a:bodyPr wrap="square" rtlCol="0">
            <a:spAutoFit/>
          </a:bodyPr>
          <a:lstStyle/>
          <a:p>
            <a:pPr marL="171450" indent="-171450">
              <a:lnSpc>
                <a:spcPct val="110000"/>
              </a:lnSpc>
              <a:buFont typeface="Arial" panose="020B0604020202020204" pitchFamily="34" charset="0"/>
              <a:buChar char="•"/>
            </a:pPr>
            <a:r>
              <a:rPr lang="cs-CZ" sz="900" b="1" dirty="0" smtClean="0">
                <a:solidFill>
                  <a:schemeClr val="bg1"/>
                </a:solidFill>
                <a:cs typeface="Arial" panose="020B0604020202020204" pitchFamily="34" charset="0"/>
              </a:rPr>
              <a:t>VLASTNÍ, KVALITNÍ MONTÁŽNÍ TÝMY</a:t>
            </a:r>
          </a:p>
          <a:p>
            <a:pPr marL="171450" indent="-171450">
              <a:lnSpc>
                <a:spcPct val="110000"/>
              </a:lnSpc>
              <a:buFont typeface="Arial" panose="020B0604020202020204" pitchFamily="34" charset="0"/>
              <a:buChar char="•"/>
            </a:pPr>
            <a:r>
              <a:rPr lang="pt-BR" sz="900" b="1" dirty="0" smtClean="0">
                <a:solidFill>
                  <a:schemeClr val="bg1"/>
                </a:solidFill>
                <a:cs typeface="Arial" panose="020B0604020202020204" pitchFamily="34" charset="0"/>
              </a:rPr>
              <a:t>VLASTNÍ SKLAD NÁHRADNÍCH DÍLŮ</a:t>
            </a:r>
            <a:endParaRPr lang="cs-CZ" sz="900" b="1" dirty="0" smtClean="0">
              <a:solidFill>
                <a:schemeClr val="bg1"/>
              </a:solidFill>
              <a:cs typeface="Arial" panose="020B0604020202020204" pitchFamily="34" charset="0"/>
            </a:endParaRPr>
          </a:p>
          <a:p>
            <a:pPr marL="171450" indent="-171450">
              <a:lnSpc>
                <a:spcPct val="110000"/>
              </a:lnSpc>
              <a:buFont typeface="Arial" panose="020B0604020202020204" pitchFamily="34" charset="0"/>
              <a:buChar char="•"/>
            </a:pPr>
            <a:r>
              <a:rPr lang="pt-BR" sz="900" b="1" dirty="0" smtClean="0">
                <a:solidFill>
                  <a:schemeClr val="bg1"/>
                </a:solidFill>
                <a:cs typeface="Arial" panose="020B0604020202020204" pitchFamily="34" charset="0"/>
              </a:rPr>
              <a:t>VLASTNÍ ZÁMEČNICKÁ DÍLNA</a:t>
            </a:r>
            <a:endParaRPr lang="cs-CZ" sz="900" b="1" dirty="0" smtClean="0">
              <a:solidFill>
                <a:schemeClr val="bg1"/>
              </a:solidFill>
              <a:cs typeface="Arial" panose="020B0604020202020204" pitchFamily="34" charset="0"/>
            </a:endParaRPr>
          </a:p>
          <a:p>
            <a:pPr marL="171450" indent="-171450">
              <a:lnSpc>
                <a:spcPct val="110000"/>
              </a:lnSpc>
              <a:buFont typeface="Arial" panose="020B0604020202020204" pitchFamily="34" charset="0"/>
              <a:buChar char="•"/>
            </a:pPr>
            <a:r>
              <a:rPr lang="cs-CZ" sz="900" b="1" dirty="0" smtClean="0">
                <a:solidFill>
                  <a:schemeClr val="bg1"/>
                </a:solidFill>
                <a:cs typeface="Arial" panose="020B0604020202020204" pitchFamily="34" charset="0"/>
              </a:rPr>
              <a:t>VLASTNÍ RENOVAČNÍ LINKA</a:t>
            </a:r>
          </a:p>
          <a:p>
            <a:pPr marL="171450" indent="-171450">
              <a:lnSpc>
                <a:spcPct val="110000"/>
              </a:lnSpc>
              <a:buFont typeface="Arial" panose="020B0604020202020204" pitchFamily="34" charset="0"/>
              <a:buChar char="•"/>
            </a:pPr>
            <a:r>
              <a:rPr lang="cs-CZ" sz="900" b="1" dirty="0" smtClean="0">
                <a:solidFill>
                  <a:schemeClr val="bg1"/>
                </a:solidFill>
                <a:cs typeface="Arial" panose="020B0604020202020204" pitchFamily="34" charset="0"/>
              </a:rPr>
              <a:t>SKLADEM VELKÉ MNOŽSTVÍ NÁDRŽÍ A SIL</a:t>
            </a:r>
          </a:p>
          <a:p>
            <a:pPr marL="171450" indent="-171450">
              <a:lnSpc>
                <a:spcPct val="110000"/>
              </a:lnSpc>
              <a:buFont typeface="Arial" panose="020B0604020202020204" pitchFamily="34" charset="0"/>
              <a:buChar char="•"/>
            </a:pPr>
            <a:r>
              <a:rPr lang="cs-CZ" sz="900" b="1" dirty="0" smtClean="0">
                <a:solidFill>
                  <a:schemeClr val="bg1"/>
                </a:solidFill>
                <a:cs typeface="Arial" panose="020B0604020202020204" pitchFamily="34" charset="0"/>
              </a:rPr>
              <a:t>PLNĚ VYBAVENÉ MONTÁŽNÍ TÝMY</a:t>
            </a:r>
          </a:p>
          <a:p>
            <a:pPr marL="171450" indent="-171450">
              <a:lnSpc>
                <a:spcPct val="110000"/>
              </a:lnSpc>
              <a:buFont typeface="Arial" panose="020B0604020202020204" pitchFamily="34" charset="0"/>
              <a:buChar char="•"/>
            </a:pPr>
            <a:endParaRPr lang="pt-BR" sz="900" dirty="0">
              <a:solidFill>
                <a:schemeClr val="bg1">
                  <a:lumMod val="65000"/>
                </a:schemeClr>
              </a:solidFill>
              <a:latin typeface="Arial" panose="020B0604020202020204" pitchFamily="34" charset="0"/>
              <a:cs typeface="Arial" panose="020B0604020202020204" pitchFamily="34" charset="0"/>
            </a:endParaRPr>
          </a:p>
        </p:txBody>
      </p:sp>
      <p:pic>
        <p:nvPicPr>
          <p:cNvPr id="2" name="Obrázek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962" y="4334235"/>
            <a:ext cx="2031357" cy="461771"/>
          </a:xfrm>
          <a:prstGeom prst="rect">
            <a:avLst/>
          </a:prstGeom>
        </p:spPr>
      </p:pic>
      <p:sp>
        <p:nvSpPr>
          <p:cNvPr id="3" name="Obdélník 2"/>
          <p:cNvSpPr/>
          <p:nvPr/>
        </p:nvSpPr>
        <p:spPr>
          <a:xfrm>
            <a:off x="0" y="4969679"/>
            <a:ext cx="9144000" cy="17382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9" name="TextBox 38"/>
          <p:cNvSpPr txBox="1"/>
          <p:nvPr/>
        </p:nvSpPr>
        <p:spPr>
          <a:xfrm>
            <a:off x="505962" y="1445697"/>
            <a:ext cx="8159920" cy="1200329"/>
          </a:xfrm>
          <a:prstGeom prst="rect">
            <a:avLst/>
          </a:prstGeom>
          <a:noFill/>
        </p:spPr>
        <p:txBody>
          <a:bodyPr wrap="square" rtlCol="0">
            <a:spAutoFit/>
          </a:bodyPr>
          <a:lstStyle/>
          <a:p>
            <a:r>
              <a:rPr lang="cs-CZ" sz="1200" dirty="0" smtClean="0">
                <a:solidFill>
                  <a:schemeClr val="bg2"/>
                </a:solidFill>
                <a:cs typeface="Lato Regular"/>
              </a:rPr>
              <a:t>NÁDRŽ VYROBENÁ Z OBOUSTRANNĚ SMALTOVANÝCH PLECHŮ MÁ ŠIROKÉ POUŽITÍ, NEJEN V ZEMĚDĚLSTVÍ, PRŮMYSLU, ALE I VODOHOSPODÁŘSTVÍ. SMALTOVANÉ NÁDRŽE MAJÍ VELKOU ŽIVOTNOST, A TO I PŘI SKLADOVÁNÍ VELMI AGRESIVNÍCH LÁTEK. NÁDRŽE VE SVÉ ŽIVOTNOSTI ZCELA PŘEDČÍ NÁDRŽE BETONOVÉ ČI KOMAXITOVÉ, NEBOŤ MAJÍ VYSOKOU CHEMICKOU ODOLNOST A OTĚRUVZDORNOST. SMALTOVANÉ NÁDRŽE MAJÍ ŽIVOTNOST VYŠŠÍ JAK ČTYŘICET LET. SMALTOVANÉ NÁDRŽE JSOU KONSTRUKČNĚ VELMI VARIABILNÍ (RŮZNÉ PRŮMĚRY NÁDRŽÍ, VÝŠKY, VOLITELNÉ DOPLŇKY NÁDRŽÍ ATD.) MONTOVANÁ KONSTRUKCE NÁDRŽÍ UMOŽŇUJE RYCHLOU VÝSTAVBU, PŘEMÍSTĚNÍ, ZVÝŠENÍ KAPACITY ČI KOMPLETNÍ PŘESTAVBU NÁDRŽÍ.</a:t>
            </a:r>
            <a:endParaRPr lang="pt-BR" sz="1200" dirty="0">
              <a:solidFill>
                <a:schemeClr val="bg2"/>
              </a:solidFill>
              <a:cs typeface="Lato Regular"/>
            </a:endParaRPr>
          </a:p>
        </p:txBody>
      </p:sp>
      <p:grpSp>
        <p:nvGrpSpPr>
          <p:cNvPr id="11" name="Group 13"/>
          <p:cNvGrpSpPr/>
          <p:nvPr/>
        </p:nvGrpSpPr>
        <p:grpSpPr>
          <a:xfrm>
            <a:off x="6880412" y="315195"/>
            <a:ext cx="1693626" cy="246221"/>
            <a:chOff x="6880412" y="315195"/>
            <a:chExt cx="1693626" cy="246221"/>
          </a:xfrm>
        </p:grpSpPr>
        <p:pic>
          <p:nvPicPr>
            <p:cNvPr id="12"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13" name="TextBox 10"/>
            <p:cNvSpPr txBox="1"/>
            <p:nvPr/>
          </p:nvSpPr>
          <p:spPr>
            <a:xfrm>
              <a:off x="6880412" y="330116"/>
              <a:ext cx="1044311" cy="215444"/>
            </a:xfrm>
            <a:prstGeom prst="rect">
              <a:avLst/>
            </a:prstGeom>
            <a:noFill/>
          </p:spPr>
          <p:txBody>
            <a:bodyPr wrap="square" rtlCol="0">
              <a:spAutoFit/>
            </a:bodyPr>
            <a:lstStyle/>
            <a:p>
              <a:pPr algn="r"/>
              <a:r>
                <a:rPr lang="cs-CZ" sz="800" b="1" dirty="0" smtClean="0">
                  <a:solidFill>
                    <a:schemeClr val="bg1"/>
                  </a:solidFill>
                  <a:cs typeface="Lato Regular"/>
                </a:rPr>
                <a:t>NÁDRŽE NA DAM</a:t>
              </a:r>
              <a:endParaRPr lang="pt-BR" sz="800" b="1" dirty="0" smtClean="0">
                <a:solidFill>
                  <a:schemeClr val="bg1"/>
                </a:solidFill>
                <a:cs typeface="Lato Regular"/>
              </a:endParaRPr>
            </a:p>
          </p:txBody>
        </p:sp>
        <p:grpSp>
          <p:nvGrpSpPr>
            <p:cNvPr id="14" name="Group 12"/>
            <p:cNvGrpSpPr/>
            <p:nvPr/>
          </p:nvGrpSpPr>
          <p:grpSpPr>
            <a:xfrm>
              <a:off x="7895305" y="315195"/>
              <a:ext cx="433175" cy="246221"/>
              <a:chOff x="7948826" y="605866"/>
              <a:chExt cx="433175" cy="246221"/>
            </a:xfrm>
          </p:grpSpPr>
          <p:grpSp>
            <p:nvGrpSpPr>
              <p:cNvPr id="15" name="Group 7"/>
              <p:cNvGrpSpPr/>
              <p:nvPr/>
            </p:nvGrpSpPr>
            <p:grpSpPr>
              <a:xfrm rot="10800000">
                <a:off x="7948826" y="652835"/>
                <a:ext cx="360604" cy="172975"/>
                <a:chOff x="1984744" y="697023"/>
                <a:chExt cx="667488" cy="383291"/>
              </a:xfrm>
            </p:grpSpPr>
            <p:sp>
              <p:nvSpPr>
                <p:cNvPr id="17"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6"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06</a:t>
                </a:r>
                <a:endParaRPr lang="pt-BR" sz="1000" b="1" dirty="0" smtClean="0">
                  <a:solidFill>
                    <a:schemeClr val="bg1"/>
                  </a:solidFill>
                  <a:cs typeface="Lato Regular"/>
                </a:endParaRPr>
              </a:p>
            </p:txBody>
          </p:sp>
        </p:grpSp>
      </p:grpSp>
    </p:spTree>
    <p:extLst>
      <p:ext uri="{BB962C8B-B14F-4D97-AF65-F5344CB8AC3E}">
        <p14:creationId xmlns:p14="http://schemas.microsoft.com/office/powerpoint/2010/main" val="1380139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left)">
                                      <p:cBhvr>
                                        <p:cTn id="12" dur="500"/>
                                        <p:tgtEl>
                                          <p:spTgt spid="39"/>
                                        </p:tgtEl>
                                      </p:cBhvr>
                                    </p:animEffect>
                                  </p:childTnLst>
                                </p:cTn>
                              </p:par>
                              <p:par>
                                <p:cTn id="13" presetID="22" presetClass="entr" presetSubtype="8"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wipe(up)">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055470"/>
            <a:ext cx="9144000" cy="209550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p:cNvGrpSpPr/>
          <p:nvPr/>
        </p:nvGrpSpPr>
        <p:grpSpPr>
          <a:xfrm>
            <a:off x="6880412" y="315195"/>
            <a:ext cx="1693626" cy="246221"/>
            <a:chOff x="6880412" y="315195"/>
            <a:chExt cx="1693626" cy="246221"/>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11" name="TextBox 10"/>
            <p:cNvSpPr txBox="1"/>
            <p:nvPr/>
          </p:nvSpPr>
          <p:spPr>
            <a:xfrm>
              <a:off x="6880412" y="330116"/>
              <a:ext cx="1044311" cy="215444"/>
            </a:xfrm>
            <a:prstGeom prst="rect">
              <a:avLst/>
            </a:prstGeom>
            <a:noFill/>
          </p:spPr>
          <p:txBody>
            <a:bodyPr wrap="square" rtlCol="0">
              <a:spAutoFit/>
            </a:bodyPr>
            <a:lstStyle/>
            <a:p>
              <a:pPr algn="r"/>
              <a:r>
                <a:rPr lang="cs-CZ" sz="800" b="1" dirty="0" smtClean="0">
                  <a:solidFill>
                    <a:schemeClr val="bg1">
                      <a:lumMod val="50000"/>
                    </a:schemeClr>
                  </a:solidFill>
                  <a:cs typeface="Lato Regular"/>
                </a:rPr>
                <a:t>NOVÉ NÁDRŽE</a:t>
              </a:r>
              <a:endParaRPr lang="pt-BR" sz="800" b="1" dirty="0" smtClean="0">
                <a:solidFill>
                  <a:schemeClr val="bg1">
                    <a:lumMod val="50000"/>
                  </a:schemeClr>
                </a:solidFill>
                <a:cs typeface="Lato Regular"/>
              </a:endParaRPr>
            </a:p>
          </p:txBody>
        </p:sp>
        <p:grpSp>
          <p:nvGrpSpPr>
            <p:cNvPr id="13" name="Group 12"/>
            <p:cNvGrpSpPr/>
            <p:nvPr/>
          </p:nvGrpSpPr>
          <p:grpSpPr>
            <a:xfrm>
              <a:off x="7895305" y="315195"/>
              <a:ext cx="433175" cy="246221"/>
              <a:chOff x="7948826" y="605866"/>
              <a:chExt cx="433175" cy="246221"/>
            </a:xfrm>
          </p:grpSpPr>
          <p:grpSp>
            <p:nvGrpSpPr>
              <p:cNvPr id="8" name="Group 7"/>
              <p:cNvGrpSpPr/>
              <p:nvPr/>
            </p:nvGrpSpPr>
            <p:grpSpPr>
              <a:xfrm rot="10800000">
                <a:off x="7948826" y="652835"/>
                <a:ext cx="360604" cy="172975"/>
                <a:chOff x="1984744" y="697023"/>
                <a:chExt cx="667488" cy="383291"/>
              </a:xfrm>
            </p:grpSpPr>
            <p:sp>
              <p:nvSpPr>
                <p:cNvPr id="6"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2"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07</a:t>
                </a:r>
                <a:endParaRPr lang="pt-BR" sz="1000" b="1" dirty="0" smtClean="0">
                  <a:solidFill>
                    <a:schemeClr val="bg1"/>
                  </a:solidFill>
                  <a:cs typeface="Lato Regular"/>
                </a:endParaRPr>
              </a:p>
            </p:txBody>
          </p:sp>
        </p:grpSp>
      </p:grpSp>
      <p:sp>
        <p:nvSpPr>
          <p:cNvPr id="63" name="TextBox 62"/>
          <p:cNvSpPr txBox="1"/>
          <p:nvPr/>
        </p:nvSpPr>
        <p:spPr>
          <a:xfrm>
            <a:off x="1429886" y="573350"/>
            <a:ext cx="3599314" cy="695575"/>
          </a:xfrm>
          <a:prstGeom prst="rect">
            <a:avLst/>
          </a:prstGeom>
          <a:noFill/>
        </p:spPr>
        <p:txBody>
          <a:bodyPr wrap="square" rtlCol="0">
            <a:spAutoFit/>
          </a:bodyPr>
          <a:lstStyle/>
          <a:p>
            <a:pPr>
              <a:lnSpc>
                <a:spcPct val="70000"/>
              </a:lnSpc>
            </a:pPr>
            <a:r>
              <a:rPr lang="cs-CZ" sz="2400" b="1" spc="-150" dirty="0" smtClean="0">
                <a:solidFill>
                  <a:schemeClr val="bg2"/>
                </a:solidFill>
                <a:cs typeface="Lato Black"/>
              </a:rPr>
              <a:t>DODÁVKY A MONTÁŽE</a:t>
            </a:r>
            <a:endParaRPr lang="pt-BR" sz="2400" b="1" spc="-150" dirty="0" smtClean="0">
              <a:solidFill>
                <a:schemeClr val="bg2"/>
              </a:solidFill>
              <a:cs typeface="Lato Black"/>
            </a:endParaRPr>
          </a:p>
          <a:p>
            <a:pPr>
              <a:lnSpc>
                <a:spcPct val="70000"/>
              </a:lnSpc>
            </a:pPr>
            <a:r>
              <a:rPr lang="cs-CZ" sz="3200" b="1" spc="-150" dirty="0" smtClean="0">
                <a:cs typeface="Lato Black"/>
              </a:rPr>
              <a:t>NOVÝCH SIL A NÁDRŽÍ</a:t>
            </a:r>
            <a:endParaRPr lang="pt-BR" sz="3200" b="1" spc="-150" dirty="0" smtClean="0">
              <a:cs typeface="Lato Black"/>
            </a:endParaRPr>
          </a:p>
        </p:txBody>
      </p:sp>
      <p:pic>
        <p:nvPicPr>
          <p:cNvPr id="65" name="Picture 64"/>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3295" y="562526"/>
            <a:ext cx="769192" cy="613430"/>
          </a:xfrm>
          <a:prstGeom prst="rect">
            <a:avLst/>
          </a:prstGeom>
          <a:noFill/>
          <a:ln>
            <a:noFill/>
          </a:ln>
        </p:spPr>
      </p:pic>
      <p:cxnSp>
        <p:nvCxnSpPr>
          <p:cNvPr id="37" name="Straight Connector 36"/>
          <p:cNvCxnSpPr/>
          <p:nvPr/>
        </p:nvCxnSpPr>
        <p:spPr>
          <a:xfrm>
            <a:off x="595614" y="1431227"/>
            <a:ext cx="7980886" cy="0"/>
          </a:xfrm>
          <a:prstGeom prst="line">
            <a:avLst/>
          </a:prstGeom>
          <a:ln w="38100" cmpd="sng">
            <a:solidFill>
              <a:schemeClr val="tx1">
                <a:lumMod val="10000"/>
                <a:lumOff val="90000"/>
              </a:schemeClr>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65" y="1710764"/>
            <a:ext cx="1476003" cy="830252"/>
          </a:xfrm>
          <a:prstGeom prst="rect">
            <a:avLst/>
          </a:prstGeom>
        </p:spPr>
      </p:pic>
      <p:pic>
        <p:nvPicPr>
          <p:cNvPr id="43" name="Picture 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2043" y="1710764"/>
            <a:ext cx="1476003" cy="830252"/>
          </a:xfrm>
          <a:prstGeom prst="rect">
            <a:avLst/>
          </a:prstGeom>
        </p:spPr>
      </p:pic>
      <p:pic>
        <p:nvPicPr>
          <p:cNvPr id="48" name="Picture 4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8246" y="1710764"/>
            <a:ext cx="1476003" cy="830252"/>
          </a:xfrm>
          <a:prstGeom prst="rect">
            <a:avLst/>
          </a:prstGeom>
        </p:spPr>
      </p:pic>
      <p:pic>
        <p:nvPicPr>
          <p:cNvPr id="49" name="Picture 4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84843" y="1710764"/>
            <a:ext cx="1476404" cy="830252"/>
          </a:xfrm>
          <a:prstGeom prst="rect">
            <a:avLst/>
          </a:prstGeom>
        </p:spPr>
      </p:pic>
      <p:sp>
        <p:nvSpPr>
          <p:cNvPr id="50" name="TextBox 49"/>
          <p:cNvSpPr txBox="1"/>
          <p:nvPr/>
        </p:nvSpPr>
        <p:spPr>
          <a:xfrm>
            <a:off x="492813" y="3200627"/>
            <a:ext cx="1897776" cy="1431161"/>
          </a:xfrm>
          <a:prstGeom prst="rect">
            <a:avLst/>
          </a:prstGeom>
          <a:noFill/>
        </p:spPr>
        <p:txBody>
          <a:bodyPr wrap="square" rtlCol="0">
            <a:spAutoFit/>
          </a:bodyPr>
          <a:lstStyle/>
          <a:p>
            <a:r>
              <a:rPr lang="cs-CZ" sz="1100" b="1" dirty="0">
                <a:solidFill>
                  <a:srgbClr val="FFFFFF"/>
                </a:solidFill>
                <a:cs typeface="Lato Regular"/>
              </a:rPr>
              <a:t>Smaltované nádrže mají dlouhou životnost  při skladování  agresivních látek</a:t>
            </a:r>
            <a:r>
              <a:rPr lang="cs-CZ" sz="1100" b="1" dirty="0" smtClean="0">
                <a:solidFill>
                  <a:srgbClr val="FFFFFF"/>
                </a:solidFill>
                <a:cs typeface="Lato Regular"/>
              </a:rPr>
              <a:t>.</a:t>
            </a:r>
          </a:p>
          <a:p>
            <a:endParaRPr lang="pt-BR" sz="900" dirty="0">
              <a:solidFill>
                <a:srgbClr val="FFFFFF"/>
              </a:solidFill>
              <a:latin typeface="Lato Regular"/>
              <a:cs typeface="Lato Regular"/>
            </a:endParaRPr>
          </a:p>
          <a:p>
            <a:r>
              <a:rPr lang="pt-BR" sz="900" dirty="0">
                <a:solidFill>
                  <a:srgbClr val="BAE4FF"/>
                </a:solidFill>
                <a:cs typeface="Lato Regular"/>
              </a:rPr>
              <a:t>V zemědělství nachází stále častější využití kapalná hnojiva. Také pro tyto účely jsou naše smaltované skladovací nádrže ideální</a:t>
            </a:r>
            <a:r>
              <a:rPr lang="pt-BR" sz="900" dirty="0" smtClean="0">
                <a:solidFill>
                  <a:srgbClr val="BAE4FF"/>
                </a:solidFill>
                <a:cs typeface="Lato Regular"/>
              </a:rPr>
              <a:t>.</a:t>
            </a:r>
            <a:r>
              <a:rPr lang="cs-CZ" sz="900" dirty="0" smtClean="0">
                <a:solidFill>
                  <a:srgbClr val="BAE4FF"/>
                </a:solidFill>
                <a:cs typeface="Lato Regular"/>
              </a:rPr>
              <a:t>  Dodáme  i kompletní  technologie .</a:t>
            </a:r>
            <a:endParaRPr lang="pt-BR" sz="900" dirty="0">
              <a:solidFill>
                <a:srgbClr val="BAE4FF"/>
              </a:solidFill>
              <a:latin typeface="Lato Regular"/>
              <a:cs typeface="Lato Regular"/>
            </a:endParaRPr>
          </a:p>
        </p:txBody>
      </p:sp>
      <p:sp>
        <p:nvSpPr>
          <p:cNvPr id="51" name="TextBox 50"/>
          <p:cNvSpPr txBox="1"/>
          <p:nvPr/>
        </p:nvSpPr>
        <p:spPr>
          <a:xfrm>
            <a:off x="492813" y="2577237"/>
            <a:ext cx="1897776" cy="492443"/>
          </a:xfrm>
          <a:prstGeom prst="rect">
            <a:avLst/>
          </a:prstGeom>
          <a:noFill/>
        </p:spPr>
        <p:txBody>
          <a:bodyPr wrap="square" rtlCol="0">
            <a:spAutoFit/>
          </a:bodyPr>
          <a:lstStyle/>
          <a:p>
            <a:pPr algn="ctr"/>
            <a:r>
              <a:rPr lang="cs-CZ" sz="1300" b="1" dirty="0" smtClean="0">
                <a:solidFill>
                  <a:schemeClr val="accent2"/>
                </a:solidFill>
                <a:cs typeface="Lato Regular"/>
              </a:rPr>
              <a:t>NÁDRŽE NA KAPALNÁ HNOJIVA</a:t>
            </a:r>
            <a:endParaRPr lang="pt-BR" sz="1300" dirty="0">
              <a:solidFill>
                <a:schemeClr val="accent2"/>
              </a:solidFill>
              <a:cs typeface="Lato Regular"/>
            </a:endParaRPr>
          </a:p>
        </p:txBody>
      </p:sp>
      <p:sp>
        <p:nvSpPr>
          <p:cNvPr id="52" name="TextBox 51"/>
          <p:cNvSpPr txBox="1"/>
          <p:nvPr/>
        </p:nvSpPr>
        <p:spPr>
          <a:xfrm>
            <a:off x="2612842" y="3200627"/>
            <a:ext cx="1897776" cy="1431161"/>
          </a:xfrm>
          <a:prstGeom prst="rect">
            <a:avLst/>
          </a:prstGeom>
          <a:noFill/>
        </p:spPr>
        <p:txBody>
          <a:bodyPr wrap="square" rtlCol="0">
            <a:spAutoFit/>
          </a:bodyPr>
          <a:lstStyle/>
          <a:p>
            <a:r>
              <a:rPr lang="cs-CZ" sz="1100" b="1" dirty="0" smtClean="0">
                <a:solidFill>
                  <a:srgbClr val="FFFFFF"/>
                </a:solidFill>
                <a:cs typeface="Lato Regular"/>
              </a:rPr>
              <a:t>Smaltované nádrže pro své vlastnosti jsou vhodné pro skladování kejdy a močůvky.</a:t>
            </a:r>
          </a:p>
          <a:p>
            <a:r>
              <a:rPr lang="pt-BR" sz="900" dirty="0" smtClean="0">
                <a:solidFill>
                  <a:srgbClr val="BAE4FF"/>
                </a:solidFill>
                <a:cs typeface="Lato Regular"/>
              </a:rPr>
              <a:t> </a:t>
            </a:r>
            <a:endParaRPr lang="cs-CZ" sz="900" dirty="0" smtClean="0">
              <a:solidFill>
                <a:srgbClr val="BAE4FF"/>
              </a:solidFill>
              <a:cs typeface="Lato Regular"/>
            </a:endParaRPr>
          </a:p>
          <a:p>
            <a:r>
              <a:rPr lang="pt-BR" sz="900" dirty="0" smtClean="0">
                <a:solidFill>
                  <a:srgbClr val="BAE4FF"/>
                </a:solidFill>
                <a:cs typeface="Lato Regular"/>
              </a:rPr>
              <a:t>Nádrže </a:t>
            </a:r>
            <a:r>
              <a:rPr lang="pt-BR" sz="900" dirty="0">
                <a:solidFill>
                  <a:srgbClr val="BAE4FF"/>
                </a:solidFill>
                <a:cs typeface="Lato Regular"/>
              </a:rPr>
              <a:t>dodáváme v průměrech 5 až 45 metrů. Nádrže na kejdu ze smaltovaných plechů slouží pro uskladnění kejdy a odpadních vod z objektů živočišné výroby</a:t>
            </a:r>
            <a:r>
              <a:rPr lang="pt-BR" sz="900" dirty="0" smtClean="0">
                <a:solidFill>
                  <a:srgbClr val="BAE4FF"/>
                </a:solidFill>
                <a:cs typeface="Lato Regular"/>
              </a:rPr>
              <a:t>.</a:t>
            </a:r>
            <a:endParaRPr lang="pt-BR" sz="900" dirty="0">
              <a:solidFill>
                <a:srgbClr val="BAE4FF"/>
              </a:solidFill>
              <a:latin typeface="Lato Regular"/>
              <a:cs typeface="Lato Regular"/>
            </a:endParaRPr>
          </a:p>
        </p:txBody>
      </p:sp>
      <p:sp>
        <p:nvSpPr>
          <p:cNvPr id="53" name="TextBox 52"/>
          <p:cNvSpPr txBox="1"/>
          <p:nvPr/>
        </p:nvSpPr>
        <p:spPr>
          <a:xfrm>
            <a:off x="2581156" y="2563027"/>
            <a:ext cx="1897776" cy="492443"/>
          </a:xfrm>
          <a:prstGeom prst="rect">
            <a:avLst/>
          </a:prstGeom>
          <a:noFill/>
        </p:spPr>
        <p:txBody>
          <a:bodyPr wrap="square" rtlCol="0">
            <a:spAutoFit/>
          </a:bodyPr>
          <a:lstStyle/>
          <a:p>
            <a:pPr algn="ctr"/>
            <a:r>
              <a:rPr lang="cs-CZ" sz="1300" b="1" dirty="0" smtClean="0">
                <a:solidFill>
                  <a:schemeClr val="accent2"/>
                </a:solidFill>
                <a:cs typeface="Lato Regular"/>
              </a:rPr>
              <a:t>NÁDRŽE NA KEJDU A MOČŮVKU</a:t>
            </a:r>
            <a:endParaRPr lang="pt-BR" sz="1300" dirty="0">
              <a:solidFill>
                <a:schemeClr val="accent2"/>
              </a:solidFill>
              <a:cs typeface="Lato Regular"/>
            </a:endParaRPr>
          </a:p>
        </p:txBody>
      </p:sp>
      <p:sp>
        <p:nvSpPr>
          <p:cNvPr id="54" name="TextBox 53"/>
          <p:cNvSpPr txBox="1"/>
          <p:nvPr/>
        </p:nvSpPr>
        <p:spPr>
          <a:xfrm>
            <a:off x="4713313" y="3200627"/>
            <a:ext cx="2102521" cy="1431161"/>
          </a:xfrm>
          <a:prstGeom prst="rect">
            <a:avLst/>
          </a:prstGeom>
          <a:noFill/>
        </p:spPr>
        <p:txBody>
          <a:bodyPr wrap="square" rtlCol="0">
            <a:spAutoFit/>
          </a:bodyPr>
          <a:lstStyle/>
          <a:p>
            <a:r>
              <a:rPr lang="cs-CZ" sz="1100" b="1" dirty="0">
                <a:solidFill>
                  <a:srgbClr val="FFFFFF"/>
                </a:solidFill>
                <a:cs typeface="Lato Regular"/>
              </a:rPr>
              <a:t>P</a:t>
            </a:r>
            <a:r>
              <a:rPr lang="cs-CZ" sz="1100" b="1" dirty="0" smtClean="0">
                <a:solidFill>
                  <a:srgbClr val="FFFFFF"/>
                </a:solidFill>
                <a:cs typeface="Lato Regular"/>
              </a:rPr>
              <a:t>ro ČOV nabízíme otevřené nádrže, nebo </a:t>
            </a:r>
            <a:r>
              <a:rPr lang="cs-CZ" sz="1100" b="1" dirty="0">
                <a:solidFill>
                  <a:srgbClr val="FFFFFF"/>
                </a:solidFill>
                <a:cs typeface="Lato Regular"/>
              </a:rPr>
              <a:t>se střechou, </a:t>
            </a:r>
            <a:r>
              <a:rPr lang="cs-CZ" sz="1100" b="1" dirty="0" smtClean="0">
                <a:solidFill>
                  <a:srgbClr val="FFFFFF"/>
                </a:solidFill>
                <a:cs typeface="Lato Regular"/>
              </a:rPr>
              <a:t>ta </a:t>
            </a:r>
            <a:r>
              <a:rPr lang="cs-CZ" sz="1100" b="1" dirty="0">
                <a:solidFill>
                  <a:srgbClr val="FFFFFF"/>
                </a:solidFill>
                <a:cs typeface="Lato Regular"/>
              </a:rPr>
              <a:t>může být hermeticky uzavřena</a:t>
            </a:r>
            <a:r>
              <a:rPr lang="cs-CZ" sz="1100" b="1" dirty="0" smtClean="0">
                <a:solidFill>
                  <a:srgbClr val="FFFFFF"/>
                </a:solidFill>
                <a:cs typeface="Lato Regular"/>
              </a:rPr>
              <a:t>.</a:t>
            </a:r>
          </a:p>
          <a:p>
            <a:endParaRPr lang="pt-BR" sz="900" dirty="0">
              <a:solidFill>
                <a:srgbClr val="FFFFFF"/>
              </a:solidFill>
              <a:cs typeface="Lato Regular"/>
            </a:endParaRPr>
          </a:p>
          <a:p>
            <a:r>
              <a:rPr lang="pt-BR" sz="900" dirty="0">
                <a:solidFill>
                  <a:srgbClr val="BAE4FF"/>
                </a:solidFill>
                <a:cs typeface="Lato Regular"/>
              </a:rPr>
              <a:t>Obvod pláště je ukotven k ocelovému dnu, opatřenému speciálním nátěrem proti nežádoucím vlivům agresivního prostředí v rámci provozu čistírny odpadních vod</a:t>
            </a:r>
            <a:r>
              <a:rPr lang="pt-BR" sz="900" dirty="0" smtClean="0">
                <a:solidFill>
                  <a:srgbClr val="BAE4FF"/>
                </a:solidFill>
                <a:cs typeface="Lato Regular"/>
              </a:rPr>
              <a:t>.</a:t>
            </a:r>
            <a:endParaRPr lang="pt-BR" sz="900" dirty="0">
              <a:solidFill>
                <a:srgbClr val="BAE4FF"/>
              </a:solidFill>
              <a:cs typeface="Lato Regular"/>
            </a:endParaRPr>
          </a:p>
        </p:txBody>
      </p:sp>
      <p:sp>
        <p:nvSpPr>
          <p:cNvPr id="55" name="TextBox 54"/>
          <p:cNvSpPr txBox="1"/>
          <p:nvPr/>
        </p:nvSpPr>
        <p:spPr>
          <a:xfrm>
            <a:off x="4713314" y="2546503"/>
            <a:ext cx="1897776" cy="492443"/>
          </a:xfrm>
          <a:prstGeom prst="rect">
            <a:avLst/>
          </a:prstGeom>
          <a:noFill/>
        </p:spPr>
        <p:txBody>
          <a:bodyPr wrap="square" rtlCol="0">
            <a:spAutoFit/>
          </a:bodyPr>
          <a:lstStyle/>
          <a:p>
            <a:pPr algn="ctr"/>
            <a:r>
              <a:rPr lang="cs-CZ" sz="1300" b="1" dirty="0" smtClean="0">
                <a:solidFill>
                  <a:schemeClr val="accent2"/>
                </a:solidFill>
                <a:cs typeface="Lato Regular"/>
              </a:rPr>
              <a:t>NÁDRŽE PRO ČISTIČKY ODPADNÍCH VOD</a:t>
            </a:r>
            <a:endParaRPr lang="pt-BR" sz="1300" dirty="0">
              <a:solidFill>
                <a:schemeClr val="accent2"/>
              </a:solidFill>
              <a:cs typeface="Lato Regular"/>
            </a:endParaRPr>
          </a:p>
        </p:txBody>
      </p:sp>
      <p:sp>
        <p:nvSpPr>
          <p:cNvPr id="56" name="TextBox 55"/>
          <p:cNvSpPr txBox="1"/>
          <p:nvPr/>
        </p:nvSpPr>
        <p:spPr>
          <a:xfrm>
            <a:off x="6833343" y="3200627"/>
            <a:ext cx="1897776" cy="1431161"/>
          </a:xfrm>
          <a:prstGeom prst="rect">
            <a:avLst/>
          </a:prstGeom>
          <a:noFill/>
        </p:spPr>
        <p:txBody>
          <a:bodyPr wrap="square" rtlCol="0">
            <a:spAutoFit/>
          </a:bodyPr>
          <a:lstStyle/>
          <a:p>
            <a:r>
              <a:rPr lang="pt-BR" sz="1100" b="1" dirty="0">
                <a:solidFill>
                  <a:srgbClr val="FFFFFF"/>
                </a:solidFill>
                <a:cs typeface="Lato Regular"/>
              </a:rPr>
              <a:t>Nádrže pro </a:t>
            </a:r>
            <a:r>
              <a:rPr lang="cs-CZ" sz="1100" b="1" dirty="0" smtClean="0">
                <a:solidFill>
                  <a:srgbClr val="FFFFFF"/>
                </a:solidFill>
                <a:cs typeface="Lato Regular"/>
              </a:rPr>
              <a:t>BPS</a:t>
            </a:r>
            <a:r>
              <a:rPr lang="pt-BR" sz="1100" b="1" dirty="0" smtClean="0">
                <a:solidFill>
                  <a:srgbClr val="FFFFFF"/>
                </a:solidFill>
                <a:cs typeface="Lato Regular"/>
              </a:rPr>
              <a:t> </a:t>
            </a:r>
            <a:r>
              <a:rPr lang="pt-BR" sz="1100" b="1" dirty="0">
                <a:solidFill>
                  <a:srgbClr val="FFFFFF"/>
                </a:solidFill>
                <a:cs typeface="Lato Regular"/>
              </a:rPr>
              <a:t>nabízíme jak ve variantě otevřené, tak se střechou</a:t>
            </a:r>
            <a:r>
              <a:rPr lang="pt-BR" sz="1100" b="1" dirty="0" smtClean="0">
                <a:solidFill>
                  <a:srgbClr val="FFFFFF"/>
                </a:solidFill>
                <a:cs typeface="Lato Regular"/>
              </a:rPr>
              <a:t>.</a:t>
            </a:r>
            <a:endParaRPr lang="cs-CZ" sz="1100" b="1" dirty="0" smtClean="0">
              <a:solidFill>
                <a:srgbClr val="FFFFFF"/>
              </a:solidFill>
              <a:cs typeface="Lato Regular"/>
            </a:endParaRPr>
          </a:p>
          <a:p>
            <a:endParaRPr lang="pt-BR" sz="900" dirty="0">
              <a:solidFill>
                <a:srgbClr val="FFFFFF"/>
              </a:solidFill>
              <a:latin typeface="Lato Regular"/>
              <a:cs typeface="Lato Regular"/>
            </a:endParaRPr>
          </a:p>
          <a:p>
            <a:r>
              <a:rPr lang="pt-BR" sz="900" dirty="0">
                <a:solidFill>
                  <a:srgbClr val="BAE4FF"/>
                </a:solidFill>
                <a:cs typeface="Lato Regular"/>
              </a:rPr>
              <a:t>V rámci provozu bioplynových stanic jsou naše nádrže využitelné buď jako fermentory s integrovaným plynojemem nebo pro účely skladování digestátu.</a:t>
            </a:r>
            <a:endParaRPr lang="pt-BR" sz="900" dirty="0">
              <a:solidFill>
                <a:srgbClr val="BAE4FF"/>
              </a:solidFill>
              <a:latin typeface="Lato Regular"/>
              <a:cs typeface="Lato Regular"/>
            </a:endParaRPr>
          </a:p>
        </p:txBody>
      </p:sp>
      <p:sp>
        <p:nvSpPr>
          <p:cNvPr id="57" name="TextBox 56"/>
          <p:cNvSpPr txBox="1"/>
          <p:nvPr/>
        </p:nvSpPr>
        <p:spPr>
          <a:xfrm>
            <a:off x="6815834" y="2563027"/>
            <a:ext cx="1897776" cy="492443"/>
          </a:xfrm>
          <a:prstGeom prst="rect">
            <a:avLst/>
          </a:prstGeom>
          <a:noFill/>
        </p:spPr>
        <p:txBody>
          <a:bodyPr wrap="square" rtlCol="0">
            <a:spAutoFit/>
          </a:bodyPr>
          <a:lstStyle/>
          <a:p>
            <a:pPr algn="ctr"/>
            <a:r>
              <a:rPr lang="cs-CZ" sz="1300" b="1" dirty="0" smtClean="0">
                <a:solidFill>
                  <a:schemeClr val="accent2"/>
                </a:solidFill>
                <a:cs typeface="Lato Regular"/>
              </a:rPr>
              <a:t>NÁDRŽE PRO BIOPLYNOVÉ STANICE</a:t>
            </a:r>
            <a:endParaRPr lang="pt-BR" sz="1300" dirty="0">
              <a:solidFill>
                <a:schemeClr val="accent2"/>
              </a:solidFill>
              <a:cs typeface="Lato Regular"/>
            </a:endParaRPr>
          </a:p>
        </p:txBody>
      </p:sp>
    </p:spTree>
    <p:extLst>
      <p:ext uri="{BB962C8B-B14F-4D97-AF65-F5344CB8AC3E}">
        <p14:creationId xmlns:p14="http://schemas.microsoft.com/office/powerpoint/2010/main" val="38461941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wipe(left)">
                                      <p:cBhvr>
                                        <p:cTn id="15" dur="500"/>
                                        <p:tgtEl>
                                          <p:spTgt spid="5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wipe(down)">
                                      <p:cBhvr>
                                        <p:cTn id="18" dur="500"/>
                                        <p:tgtEl>
                                          <p:spTgt spid="5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down)">
                                      <p:cBhvr>
                                        <p:cTn id="23" dur="500"/>
                                        <p:tgtEl>
                                          <p:spTgt spid="43"/>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3"/>
                                        </p:tgtEl>
                                        <p:attrNameLst>
                                          <p:attrName>style.visibility</p:attrName>
                                        </p:attrNameLst>
                                      </p:cBhvr>
                                      <p:to>
                                        <p:strVal val="visible"/>
                                      </p:to>
                                    </p:set>
                                    <p:anim calcmode="lin" valueType="num">
                                      <p:cBhvr>
                                        <p:cTn id="26" dur="500" fill="hold"/>
                                        <p:tgtEl>
                                          <p:spTgt spid="53"/>
                                        </p:tgtEl>
                                        <p:attrNameLst>
                                          <p:attrName>ppt_w</p:attrName>
                                        </p:attrNameLst>
                                      </p:cBhvr>
                                      <p:tavLst>
                                        <p:tav tm="0">
                                          <p:val>
                                            <p:fltVal val="0"/>
                                          </p:val>
                                        </p:tav>
                                        <p:tav tm="100000">
                                          <p:val>
                                            <p:strVal val="#ppt_w"/>
                                          </p:val>
                                        </p:tav>
                                      </p:tavLst>
                                    </p:anim>
                                    <p:anim calcmode="lin" valueType="num">
                                      <p:cBhvr>
                                        <p:cTn id="27" dur="500" fill="hold"/>
                                        <p:tgtEl>
                                          <p:spTgt spid="53"/>
                                        </p:tgtEl>
                                        <p:attrNameLst>
                                          <p:attrName>ppt_h</p:attrName>
                                        </p:attrNameLst>
                                      </p:cBhvr>
                                      <p:tavLst>
                                        <p:tav tm="0">
                                          <p:val>
                                            <p:fltVal val="0"/>
                                          </p:val>
                                        </p:tav>
                                        <p:tav tm="100000">
                                          <p:val>
                                            <p:strVal val="#ppt_h"/>
                                          </p:val>
                                        </p:tav>
                                      </p:tavLst>
                                    </p:anim>
                                    <p:animEffect transition="in" filter="fade">
                                      <p:cBhvr>
                                        <p:cTn id="28" dur="500"/>
                                        <p:tgtEl>
                                          <p:spTgt spid="5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down)">
                                      <p:cBhvr>
                                        <p:cTn id="31" dur="500"/>
                                        <p:tgtEl>
                                          <p:spTgt spid="5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wipe(left)">
                                      <p:cBhvr>
                                        <p:cTn id="36" dur="500"/>
                                        <p:tgtEl>
                                          <p:spTgt spid="4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wipe(left)">
                                      <p:cBhvr>
                                        <p:cTn id="39" dur="500"/>
                                        <p:tgtEl>
                                          <p:spTgt spid="5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ipe(down)">
                                      <p:cBhvr>
                                        <p:cTn id="42" dur="500"/>
                                        <p:tgtEl>
                                          <p:spTgt spid="5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up)">
                                      <p:cBhvr>
                                        <p:cTn id="47" dur="500"/>
                                        <p:tgtEl>
                                          <p:spTgt spid="48"/>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wipe(up)">
                                      <p:cBhvr>
                                        <p:cTn id="50" dur="500"/>
                                        <p:tgtEl>
                                          <p:spTgt spid="57"/>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wipe(down)">
                                      <p:cBhvr>
                                        <p:cTn id="53"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P spid="54" grpId="0"/>
      <p:bldP spid="55" grpId="0"/>
      <p:bldP spid="56" grpId="0"/>
      <p:bldP spid="5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0" y="2850444"/>
            <a:ext cx="8480778" cy="1241778"/>
          </a:xfrm>
          <a:prstGeom prst="rect">
            <a:avLst/>
          </a:prstGeom>
          <a:solidFill>
            <a:schemeClr val="tx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13" name="Rectangle 12"/>
          <p:cNvSpPr/>
          <p:nvPr/>
        </p:nvSpPr>
        <p:spPr>
          <a:xfrm>
            <a:off x="8480778" y="2850444"/>
            <a:ext cx="663222" cy="1241778"/>
          </a:xfrm>
          <a:prstGeom prst="rect">
            <a:avLst/>
          </a:prstGeom>
          <a:solidFill>
            <a:schemeClr val="bg2">
              <a:alpha val="8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sp>
        <p:nvSpPr>
          <p:cNvPr id="7" name="TextBox 6"/>
          <p:cNvSpPr txBox="1"/>
          <p:nvPr/>
        </p:nvSpPr>
        <p:spPr>
          <a:xfrm>
            <a:off x="1505455" y="3195443"/>
            <a:ext cx="2544446" cy="621709"/>
          </a:xfrm>
          <a:prstGeom prst="rect">
            <a:avLst/>
          </a:prstGeom>
          <a:noFill/>
        </p:spPr>
        <p:txBody>
          <a:bodyPr wrap="square" rtlCol="0">
            <a:spAutoFit/>
          </a:bodyPr>
          <a:lstStyle/>
          <a:p>
            <a:pPr>
              <a:lnSpc>
                <a:spcPct val="70000"/>
              </a:lnSpc>
            </a:pPr>
            <a:r>
              <a:rPr lang="cs-CZ" sz="3200" b="1" dirty="0" smtClean="0">
                <a:solidFill>
                  <a:schemeClr val="bg1"/>
                </a:solidFill>
                <a:cs typeface="Lato Regular"/>
              </a:rPr>
              <a:t>DODÁVKA</a:t>
            </a:r>
            <a:r>
              <a:rPr lang="pt-BR" dirty="0" smtClean="0">
                <a:solidFill>
                  <a:schemeClr val="bg1"/>
                </a:solidFill>
                <a:latin typeface="Lato Regular"/>
                <a:cs typeface="Lato Regular"/>
              </a:rPr>
              <a:t> </a:t>
            </a:r>
            <a:r>
              <a:rPr lang="pt-BR" dirty="0" smtClean="0">
                <a:solidFill>
                  <a:schemeClr val="bg1"/>
                </a:solidFill>
                <a:cs typeface="Lato Regular"/>
              </a:rPr>
              <a:t>&amp;</a:t>
            </a:r>
          </a:p>
          <a:p>
            <a:pPr>
              <a:lnSpc>
                <a:spcPct val="60000"/>
              </a:lnSpc>
            </a:pPr>
            <a:r>
              <a:rPr lang="cs-CZ" sz="900" b="1" dirty="0" smtClean="0">
                <a:solidFill>
                  <a:schemeClr val="bg1"/>
                </a:solidFill>
                <a:cs typeface="Lato Black"/>
              </a:rPr>
              <a:t>VÝSTAVBA</a:t>
            </a:r>
            <a:r>
              <a:rPr lang="pt-BR" sz="900" dirty="0" smtClean="0">
                <a:solidFill>
                  <a:schemeClr val="bg1"/>
                </a:solidFill>
                <a:cs typeface="Lato Black"/>
              </a:rPr>
              <a:t> </a:t>
            </a:r>
            <a:r>
              <a:rPr lang="cs-CZ" sz="2000" b="1" dirty="0" smtClean="0">
                <a:solidFill>
                  <a:schemeClr val="bg1"/>
                </a:solidFill>
                <a:cs typeface="Lato Hairline"/>
              </a:rPr>
              <a:t>NÁDRŽÍ DAM</a:t>
            </a:r>
            <a:endParaRPr lang="pt-BR" sz="2000" b="1" dirty="0" smtClean="0">
              <a:solidFill>
                <a:schemeClr val="bg1"/>
              </a:solidFill>
              <a:cs typeface="Lato Hairline"/>
            </a:endParaRPr>
          </a:p>
        </p:txBody>
      </p:sp>
      <p:grpSp>
        <p:nvGrpSpPr>
          <p:cNvPr id="10" name="Group 9"/>
          <p:cNvGrpSpPr/>
          <p:nvPr/>
        </p:nvGrpSpPr>
        <p:grpSpPr>
          <a:xfrm>
            <a:off x="902088" y="3225670"/>
            <a:ext cx="513774" cy="513774"/>
            <a:chOff x="902088" y="3225670"/>
            <a:chExt cx="513774" cy="513774"/>
          </a:xfrm>
        </p:grpSpPr>
        <p:sp>
          <p:nvSpPr>
            <p:cNvPr id="9" name="Rounded Rectangle 8"/>
            <p:cNvSpPr/>
            <p:nvPr/>
          </p:nvSpPr>
          <p:spPr>
            <a:xfrm>
              <a:off x="902088" y="3225670"/>
              <a:ext cx="513774" cy="513774"/>
            </a:xfrm>
            <a:prstGeom prst="roundRect">
              <a:avLst>
                <a:gd name="adj" fmla="val 588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Lato Regular"/>
              </a:endParaRPr>
            </a:p>
          </p:txBody>
        </p:sp>
        <p:pic>
          <p:nvPicPr>
            <p:cNvPr id="3" name="Picture 2" descr="06.png"/>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CrisscrossEtching/>
                      </a14:imgEffect>
                    </a14:imgLayer>
                  </a14:imgProps>
                </a:ext>
                <a:ext uri="{28A0092B-C50C-407E-A947-70E740481C1C}">
                  <a14:useLocalDpi xmlns:a14="http://schemas.microsoft.com/office/drawing/2010/main" val="0"/>
                </a:ext>
              </a:extLst>
            </a:blip>
            <a:stretch>
              <a:fillRect/>
            </a:stretch>
          </p:blipFill>
          <p:spPr>
            <a:xfrm>
              <a:off x="1051278" y="3368014"/>
              <a:ext cx="239890" cy="229495"/>
            </a:xfrm>
            <a:prstGeom prst="rect">
              <a:avLst/>
            </a:prstGeom>
          </p:spPr>
        </p:pic>
      </p:grpSp>
      <p:sp>
        <p:nvSpPr>
          <p:cNvPr id="11" name="TextBox 10"/>
          <p:cNvSpPr txBox="1"/>
          <p:nvPr/>
        </p:nvSpPr>
        <p:spPr>
          <a:xfrm>
            <a:off x="4064013" y="3052044"/>
            <a:ext cx="2446746" cy="701731"/>
          </a:xfrm>
          <a:prstGeom prst="rect">
            <a:avLst/>
          </a:prstGeom>
          <a:noFill/>
        </p:spPr>
        <p:txBody>
          <a:bodyPr wrap="square" rtlCol="0">
            <a:spAutoFit/>
          </a:bodyPr>
          <a:lstStyle/>
          <a:p>
            <a:pPr>
              <a:lnSpc>
                <a:spcPct val="110000"/>
              </a:lnSpc>
            </a:pPr>
            <a:r>
              <a:rPr lang="cs-CZ" sz="900" dirty="0" smtClean="0">
                <a:solidFill>
                  <a:srgbClr val="FFFFFF"/>
                </a:solidFill>
                <a:cs typeface="Lato Regular"/>
              </a:rPr>
              <a:t>Dodávka a montáž renovovaných smaltovaných nádrží pro sklad kapalných hnojiv u Kojetína.</a:t>
            </a:r>
            <a:endParaRPr lang="cs-CZ" sz="900" dirty="0">
              <a:solidFill>
                <a:srgbClr val="FFFFFF"/>
              </a:solidFill>
              <a:cs typeface="Lato Regular"/>
            </a:endParaRPr>
          </a:p>
          <a:p>
            <a:pPr>
              <a:lnSpc>
                <a:spcPct val="110000"/>
              </a:lnSpc>
            </a:pPr>
            <a:r>
              <a:rPr lang="cs-CZ" sz="900" dirty="0" smtClean="0">
                <a:solidFill>
                  <a:srgbClr val="FFFFFF"/>
                </a:solidFill>
                <a:cs typeface="Lato Regular"/>
              </a:rPr>
              <a:t>Kompletní výstavba včetně spodní stavby, nerezového potrubí a systému rozvodu DAM</a:t>
            </a:r>
            <a:endParaRPr lang="en-US" sz="900" dirty="0">
              <a:solidFill>
                <a:srgbClr val="FFFFFF"/>
              </a:solidFill>
            </a:endParaRPr>
          </a:p>
        </p:txBody>
      </p:sp>
      <p:grpSp>
        <p:nvGrpSpPr>
          <p:cNvPr id="14" name="Group 13"/>
          <p:cNvGrpSpPr/>
          <p:nvPr/>
        </p:nvGrpSpPr>
        <p:grpSpPr>
          <a:xfrm>
            <a:off x="6880412" y="315195"/>
            <a:ext cx="1693626" cy="246221"/>
            <a:chOff x="6880412" y="315195"/>
            <a:chExt cx="1693626" cy="246221"/>
          </a:xfrm>
        </p:grpSpPr>
        <p:pic>
          <p:nvPicPr>
            <p:cNvPr id="15"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15067" y="343550"/>
              <a:ext cx="258971" cy="190005"/>
            </a:xfrm>
            <a:prstGeom prst="rect">
              <a:avLst/>
            </a:prstGeom>
          </p:spPr>
        </p:pic>
        <p:sp>
          <p:nvSpPr>
            <p:cNvPr id="16" name="TextBox 10"/>
            <p:cNvSpPr txBox="1"/>
            <p:nvPr/>
          </p:nvSpPr>
          <p:spPr>
            <a:xfrm>
              <a:off x="6880412" y="330116"/>
              <a:ext cx="1044311" cy="215444"/>
            </a:xfrm>
            <a:prstGeom prst="rect">
              <a:avLst/>
            </a:prstGeom>
            <a:noFill/>
          </p:spPr>
          <p:txBody>
            <a:bodyPr wrap="square" rtlCol="0">
              <a:spAutoFit/>
            </a:bodyPr>
            <a:lstStyle/>
            <a:p>
              <a:pPr algn="r"/>
              <a:r>
                <a:rPr lang="cs-CZ" sz="800" b="1" dirty="0" smtClean="0">
                  <a:solidFill>
                    <a:schemeClr val="bg1"/>
                  </a:solidFill>
                  <a:cs typeface="Lato Regular"/>
                </a:rPr>
                <a:t>NÁDRŽE NA DAM</a:t>
              </a:r>
              <a:endParaRPr lang="pt-BR" sz="800" b="1" dirty="0" smtClean="0">
                <a:solidFill>
                  <a:schemeClr val="bg1"/>
                </a:solidFill>
                <a:cs typeface="Lato Regular"/>
              </a:endParaRPr>
            </a:p>
          </p:txBody>
        </p:sp>
        <p:grpSp>
          <p:nvGrpSpPr>
            <p:cNvPr id="17" name="Group 12"/>
            <p:cNvGrpSpPr/>
            <p:nvPr/>
          </p:nvGrpSpPr>
          <p:grpSpPr>
            <a:xfrm>
              <a:off x="7895305" y="315195"/>
              <a:ext cx="433175" cy="246221"/>
              <a:chOff x="7948826" y="605866"/>
              <a:chExt cx="433175" cy="246221"/>
            </a:xfrm>
          </p:grpSpPr>
          <p:grpSp>
            <p:nvGrpSpPr>
              <p:cNvPr id="18" name="Group 7"/>
              <p:cNvGrpSpPr/>
              <p:nvPr/>
            </p:nvGrpSpPr>
            <p:grpSpPr>
              <a:xfrm rot="10800000">
                <a:off x="7948826" y="652835"/>
                <a:ext cx="360604" cy="172975"/>
                <a:chOff x="1984744" y="697023"/>
                <a:chExt cx="667488" cy="383291"/>
              </a:xfrm>
            </p:grpSpPr>
            <p:sp>
              <p:nvSpPr>
                <p:cNvPr id="20" name="Pentagon 5"/>
                <p:cNvSpPr/>
                <p:nvPr/>
              </p:nvSpPr>
              <p:spPr>
                <a:xfrm>
                  <a:off x="1984744" y="697023"/>
                  <a:ext cx="578884" cy="383291"/>
                </a:xfrm>
                <a:prstGeom prst="homePlate">
                  <a:avLst>
                    <a:gd name="adj" fmla="val 31507"/>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Chevron 6"/>
                <p:cNvSpPr/>
                <p:nvPr/>
              </p:nvSpPr>
              <p:spPr>
                <a:xfrm>
                  <a:off x="2492744" y="697023"/>
                  <a:ext cx="159488" cy="383291"/>
                </a:xfrm>
                <a:prstGeom prst="chevron">
                  <a:avLst>
                    <a:gd name="adj" fmla="val 77273"/>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9" name="TextBox 11"/>
              <p:cNvSpPr txBox="1"/>
              <p:nvPr/>
            </p:nvSpPr>
            <p:spPr>
              <a:xfrm>
                <a:off x="7958723" y="605866"/>
                <a:ext cx="423278" cy="246221"/>
              </a:xfrm>
              <a:prstGeom prst="rect">
                <a:avLst/>
              </a:prstGeom>
              <a:noFill/>
            </p:spPr>
            <p:txBody>
              <a:bodyPr wrap="square" rtlCol="0">
                <a:spAutoFit/>
              </a:bodyPr>
              <a:lstStyle/>
              <a:p>
                <a:pPr algn="ctr"/>
                <a:r>
                  <a:rPr lang="cs-CZ" sz="1000" b="1" dirty="0" smtClean="0">
                    <a:solidFill>
                      <a:schemeClr val="bg1"/>
                    </a:solidFill>
                    <a:cs typeface="Lato Regular"/>
                  </a:rPr>
                  <a:t>08</a:t>
                </a:r>
                <a:endParaRPr lang="pt-BR" sz="1000" b="1" dirty="0" smtClean="0">
                  <a:solidFill>
                    <a:schemeClr val="bg1"/>
                  </a:solidFill>
                  <a:cs typeface="Lato Regular"/>
                </a:endParaRPr>
              </a:p>
            </p:txBody>
          </p:sp>
        </p:grpSp>
      </p:grpSp>
    </p:spTree>
    <p:extLst>
      <p:ext uri="{BB962C8B-B14F-4D97-AF65-F5344CB8AC3E}">
        <p14:creationId xmlns:p14="http://schemas.microsoft.com/office/powerpoint/2010/main" val="5000647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up)">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7" grpId="0"/>
      <p:bldP spid="11" grpId="0"/>
    </p:bldLst>
  </p:timing>
</p:sld>
</file>

<file path=ppt/theme/theme1.xml><?xml version="1.0" encoding="utf-8"?>
<a:theme xmlns:a="http://schemas.openxmlformats.org/drawingml/2006/main" name="Office Theme">
  <a:themeElements>
    <a:clrScheme name="Custom 17">
      <a:dk1>
        <a:srgbClr val="0A0A0A"/>
      </a:dk1>
      <a:lt1>
        <a:srgbClr val="FFFFFF"/>
      </a:lt1>
      <a:dk2>
        <a:srgbClr val="006EB9"/>
      </a:dk2>
      <a:lt2>
        <a:srgbClr val="00D1FF"/>
      </a:lt2>
      <a:accent1>
        <a:srgbClr val="FFAF00"/>
      </a:accent1>
      <a:accent2>
        <a:srgbClr val="646464"/>
      </a:accent2>
      <a:accent3>
        <a:srgbClr val="008CE7"/>
      </a:accent3>
      <a:accent4>
        <a:srgbClr val="FFFFFF"/>
      </a:accent4>
      <a:accent5>
        <a:srgbClr val="000000"/>
      </a:accent5>
      <a:accent6>
        <a:srgbClr val="FFFFFF"/>
      </a:accent6>
      <a:hlink>
        <a:srgbClr val="001BC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8488</TotalTime>
  <Words>3893</Words>
  <Application>Microsoft Office PowerPoint</Application>
  <PresentationFormat>Předvádění na obrazovce (16:9)</PresentationFormat>
  <Paragraphs>550</Paragraphs>
  <Slides>33</Slides>
  <Notes>0</Notes>
  <HiddenSlides>2</HiddenSlides>
  <MMClips>0</MMClips>
  <ScaleCrop>false</ScaleCrop>
  <HeadingPairs>
    <vt:vector size="4" baseType="variant">
      <vt:variant>
        <vt:lpstr>Motiv</vt:lpstr>
      </vt:variant>
      <vt:variant>
        <vt:i4>1</vt:i4>
      </vt:variant>
      <vt:variant>
        <vt:lpstr>Nadpisy snímků</vt:lpstr>
      </vt:variant>
      <vt:variant>
        <vt:i4>33</vt:i4>
      </vt:variant>
    </vt:vector>
  </HeadingPairs>
  <TitlesOfParts>
    <vt:vector size="34" baseType="lpstr">
      <vt:lpstr>Office Theme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Morkus Morava s.r.o.</dc:title>
  <dc:creator>Morkus Morava s.r.o.</dc:creator>
  <cp:lastModifiedBy>Grafika</cp:lastModifiedBy>
  <cp:revision>1144</cp:revision>
  <dcterms:created xsi:type="dcterms:W3CDTF">2013-12-01T15:04:10Z</dcterms:created>
  <dcterms:modified xsi:type="dcterms:W3CDTF">2016-06-02T10:32:31Z</dcterms:modified>
</cp:coreProperties>
</file>